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366" r:id="rId2"/>
    <p:sldId id="364" r:id="rId3"/>
    <p:sldId id="414" r:id="rId4"/>
    <p:sldId id="415" r:id="rId5"/>
    <p:sldId id="416" r:id="rId6"/>
    <p:sldId id="405" r:id="rId7"/>
    <p:sldId id="406" r:id="rId8"/>
    <p:sldId id="407" r:id="rId9"/>
    <p:sldId id="408" r:id="rId10"/>
    <p:sldId id="392" r:id="rId11"/>
    <p:sldId id="428" r:id="rId12"/>
    <p:sldId id="367" r:id="rId13"/>
    <p:sldId id="368" r:id="rId14"/>
    <p:sldId id="402" r:id="rId15"/>
    <p:sldId id="376" r:id="rId16"/>
    <p:sldId id="397" r:id="rId17"/>
    <p:sldId id="398" r:id="rId18"/>
    <p:sldId id="400" r:id="rId19"/>
    <p:sldId id="401" r:id="rId20"/>
    <p:sldId id="379" r:id="rId21"/>
    <p:sldId id="381" r:id="rId22"/>
    <p:sldId id="382" r:id="rId23"/>
    <p:sldId id="403" r:id="rId24"/>
    <p:sldId id="404" r:id="rId25"/>
    <p:sldId id="395" r:id="rId26"/>
    <p:sldId id="396" r:id="rId27"/>
    <p:sldId id="429" r:id="rId28"/>
    <p:sldId id="384" r:id="rId29"/>
    <p:sldId id="430" r:id="rId30"/>
    <p:sldId id="387" r:id="rId31"/>
    <p:sldId id="391" r:id="rId32"/>
    <p:sldId id="431" r:id="rId33"/>
    <p:sldId id="432" r:id="rId34"/>
    <p:sldId id="433" r:id="rId35"/>
    <p:sldId id="409" r:id="rId36"/>
    <p:sldId id="434" r:id="rId37"/>
    <p:sldId id="393" r:id="rId38"/>
    <p:sldId id="427" r:id="rId39"/>
    <p:sldId id="386" r:id="rId4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990000"/>
    <a:srgbClr val="4472C4"/>
    <a:srgbClr val="008E4A"/>
    <a:srgbClr val="70AD47"/>
    <a:srgbClr val="FFC000"/>
    <a:srgbClr val="43682B"/>
    <a:srgbClr val="264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96374" autoAdjust="0"/>
  </p:normalViewPr>
  <p:slideViewPr>
    <p:cSldViewPr snapToGrid="0">
      <p:cViewPr varScale="1">
        <p:scale>
          <a:sx n="111" d="100"/>
          <a:sy n="111" d="100"/>
        </p:scale>
        <p:origin x="396" y="10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Post-pandemic%20Recovery\REZULT&#256;TI\SEMINARA_PREZENTACIJALaukaugi_aprekini.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Post-pandemic%20Recovery\Aprekini.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Post-pandemic%20Recovery\REZULT&#256;TI\SEMINARA_PREZENTACIJALaukaugi_aprekin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ost-pandemic%20Recovery\REZULT&#256;TI\SEMINARA_PREZENTACIJALaukaugi_aprekin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Post-pandemic%20Recovery\REZULT&#256;TI\SEMINARA_PREZENTACIJALaukaugi_aprekini.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Post-pandemic%20Recovery\REZULT&#256;TI\SEMINARA_PREZENTACIJALaukaugi_aprekini.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ost-pandemic%20Recovery\REZULT&#256;TI\SEMINARA_PREZENTACIJALaukaugi_aprekini.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80385423268777E-2"/>
          <c:y val="3.9251717739104269E-2"/>
          <c:w val="0.90751386674451506"/>
          <c:h val="0.64286147750639455"/>
        </c:manualLayout>
      </c:layout>
      <c:lineChart>
        <c:grouping val="standard"/>
        <c:varyColors val="0"/>
        <c:ser>
          <c:idx val="0"/>
          <c:order val="0"/>
          <c:tx>
            <c:strRef>
              <c:f>'Iepirkuma cenas'!$J$3</c:f>
              <c:strCache>
                <c:ptCount val="1"/>
                <c:pt idx="0">
                  <c:v>Graudi</c:v>
                </c:pt>
              </c:strCache>
            </c:strRef>
          </c:tx>
          <c:spPr>
            <a:ln w="28575" cap="rnd">
              <a:solidFill>
                <a:srgbClr val="C00000"/>
              </a:solidFill>
              <a:round/>
            </a:ln>
            <a:effectLst/>
          </c:spPr>
          <c:marker>
            <c:symbol val="none"/>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cenas'!$J$4:$J$25</c:f>
              <c:numCache>
                <c:formatCode>0</c:formatCode>
                <c:ptCount val="22"/>
                <c:pt idx="0">
                  <c:v>177.16</c:v>
                </c:pt>
                <c:pt idx="1">
                  <c:v>172.65</c:v>
                </c:pt>
                <c:pt idx="2">
                  <c:v>139.43</c:v>
                </c:pt>
                <c:pt idx="3">
                  <c:v>141.96</c:v>
                </c:pt>
                <c:pt idx="4">
                  <c:v>136</c:v>
                </c:pt>
                <c:pt idx="5">
                  <c:v>134.02000000000001</c:v>
                </c:pt>
                <c:pt idx="6">
                  <c:v>128.72</c:v>
                </c:pt>
                <c:pt idx="7">
                  <c:v>137.28</c:v>
                </c:pt>
                <c:pt idx="8">
                  <c:v>154.04</c:v>
                </c:pt>
                <c:pt idx="9">
                  <c:v>155.88</c:v>
                </c:pt>
                <c:pt idx="10">
                  <c:v>144.24</c:v>
                </c:pt>
                <c:pt idx="11">
                  <c:v>143.26</c:v>
                </c:pt>
                <c:pt idx="12">
                  <c:v>157.94</c:v>
                </c:pt>
                <c:pt idx="13">
                  <c:v>160.19</c:v>
                </c:pt>
                <c:pt idx="14">
                  <c:v>168.49</c:v>
                </c:pt>
                <c:pt idx="15">
                  <c:v>177.79</c:v>
                </c:pt>
                <c:pt idx="16">
                  <c:v>189.49</c:v>
                </c:pt>
                <c:pt idx="17">
                  <c:v>180.38</c:v>
                </c:pt>
                <c:pt idx="18">
                  <c:v>150.91</c:v>
                </c:pt>
                <c:pt idx="19">
                  <c:v>172.68</c:v>
                </c:pt>
                <c:pt idx="20">
                  <c:v>181.14</c:v>
                </c:pt>
                <c:pt idx="21">
                  <c:v>186.98</c:v>
                </c:pt>
              </c:numCache>
            </c:numRef>
          </c:val>
          <c:smooth val="0"/>
          <c:extLst>
            <c:ext xmlns:c16="http://schemas.microsoft.com/office/drawing/2014/chart" uri="{C3380CC4-5D6E-409C-BE32-E72D297353CC}">
              <c16:uniqueId val="{00000000-64D7-43F3-BEA3-E540A75E973A}"/>
            </c:ext>
          </c:extLst>
        </c:ser>
        <c:ser>
          <c:idx val="1"/>
          <c:order val="1"/>
          <c:tx>
            <c:strRef>
              <c:f>'Iepirkuma cenas'!$K$3</c:f>
              <c:strCache>
                <c:ptCount val="1"/>
                <c:pt idx="0">
                  <c:v>Kvieši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cenas'!$K$4:$K$25</c:f>
            </c:numRef>
          </c:val>
          <c:smooth val="0"/>
          <c:extLst>
            <c:ext xmlns:c16="http://schemas.microsoft.com/office/drawing/2014/chart" uri="{C3380CC4-5D6E-409C-BE32-E72D297353CC}">
              <c16:uniqueId val="{00000001-64D7-43F3-BEA3-E540A75E973A}"/>
            </c:ext>
          </c:extLst>
        </c:ser>
        <c:ser>
          <c:idx val="2"/>
          <c:order val="2"/>
          <c:tx>
            <c:strRef>
              <c:f>'Iepirkuma cenas'!$L$3</c:f>
              <c:strCache>
                <c:ptCount val="1"/>
                <c:pt idx="0">
                  <c:v>Rudzi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cenas'!$L$4:$L$25</c:f>
            </c:numRef>
          </c:val>
          <c:smooth val="0"/>
          <c:extLst>
            <c:ext xmlns:c16="http://schemas.microsoft.com/office/drawing/2014/chart" uri="{C3380CC4-5D6E-409C-BE32-E72D297353CC}">
              <c16:uniqueId val="{00000002-64D7-43F3-BEA3-E540A75E973A}"/>
            </c:ext>
          </c:extLst>
        </c:ser>
        <c:ser>
          <c:idx val="3"/>
          <c:order val="3"/>
          <c:tx>
            <c:strRef>
              <c:f>'Iepirkuma cenas'!$M$3</c:f>
              <c:strCache>
                <c:ptCount val="1"/>
                <c:pt idx="0">
                  <c:v>Griķi</c:v>
                </c:pt>
              </c:strCache>
            </c:strRef>
          </c:tx>
          <c:spPr>
            <a:ln w="28575" cap="rnd">
              <a:solidFill>
                <a:schemeClr val="accent4"/>
              </a:solidFill>
              <a:round/>
            </a:ln>
            <a:effectLst/>
          </c:spPr>
          <c:marker>
            <c:symbol val="none"/>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cenas'!$M$4:$M$25</c:f>
              <c:numCache>
                <c:formatCode>0</c:formatCode>
                <c:ptCount val="22"/>
                <c:pt idx="0">
                  <c:v>266.05</c:v>
                </c:pt>
                <c:pt idx="1">
                  <c:v>459.72</c:v>
                </c:pt>
                <c:pt idx="2">
                  <c:v>0</c:v>
                </c:pt>
                <c:pt idx="3">
                  <c:v>426.96</c:v>
                </c:pt>
                <c:pt idx="4">
                  <c:v>456.62</c:v>
                </c:pt>
                <c:pt idx="5">
                  <c:v>564.45000000000005</c:v>
                </c:pt>
                <c:pt idx="6">
                  <c:v>411.62</c:v>
                </c:pt>
                <c:pt idx="7">
                  <c:v>333.92</c:v>
                </c:pt>
                <c:pt idx="8">
                  <c:v>419.89</c:v>
                </c:pt>
                <c:pt idx="9">
                  <c:v>353.57</c:v>
                </c:pt>
                <c:pt idx="10">
                  <c:v>333.07</c:v>
                </c:pt>
                <c:pt idx="11">
                  <c:v>206.98</c:v>
                </c:pt>
                <c:pt idx="12">
                  <c:v>221.68</c:v>
                </c:pt>
                <c:pt idx="13">
                  <c:v>168.83</c:v>
                </c:pt>
                <c:pt idx="14">
                  <c:v>174.86</c:v>
                </c:pt>
                <c:pt idx="15">
                  <c:v>166.14</c:v>
                </c:pt>
                <c:pt idx="16">
                  <c:v>163.46</c:v>
                </c:pt>
                <c:pt idx="17">
                  <c:v>161.69999999999999</c:v>
                </c:pt>
                <c:pt idx="18">
                  <c:v>177.54</c:v>
                </c:pt>
                <c:pt idx="19">
                  <c:v>265.19</c:v>
                </c:pt>
                <c:pt idx="20">
                  <c:v>388.48</c:v>
                </c:pt>
                <c:pt idx="21">
                  <c:v>371.88</c:v>
                </c:pt>
              </c:numCache>
            </c:numRef>
          </c:val>
          <c:smooth val="0"/>
          <c:extLst>
            <c:ext xmlns:c16="http://schemas.microsoft.com/office/drawing/2014/chart" uri="{C3380CC4-5D6E-409C-BE32-E72D297353CC}">
              <c16:uniqueId val="{00000003-64D7-43F3-BEA3-E540A75E973A}"/>
            </c:ext>
          </c:extLst>
        </c:ser>
        <c:ser>
          <c:idx val="4"/>
          <c:order val="4"/>
          <c:tx>
            <c:strRef>
              <c:f>'Iepirkuma cenas'!$N$3</c:f>
              <c:strCache>
                <c:ptCount val="1"/>
                <c:pt idx="0">
                  <c:v>Mieži</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cenas'!$N$4:$N$25</c:f>
            </c:numRef>
          </c:val>
          <c:smooth val="0"/>
          <c:extLst>
            <c:ext xmlns:c16="http://schemas.microsoft.com/office/drawing/2014/chart" uri="{C3380CC4-5D6E-409C-BE32-E72D297353CC}">
              <c16:uniqueId val="{00000004-64D7-43F3-BEA3-E540A75E973A}"/>
            </c:ext>
          </c:extLst>
        </c:ser>
        <c:ser>
          <c:idx val="5"/>
          <c:order val="5"/>
          <c:tx>
            <c:strRef>
              <c:f>'Iepirkuma cenas'!$O$3</c:f>
              <c:strCache>
                <c:ptCount val="1"/>
                <c:pt idx="0">
                  <c:v>Auzas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cenas'!$O$4:$O$25</c:f>
            </c:numRef>
          </c:val>
          <c:smooth val="0"/>
          <c:extLst>
            <c:ext xmlns:c16="http://schemas.microsoft.com/office/drawing/2014/chart" uri="{C3380CC4-5D6E-409C-BE32-E72D297353CC}">
              <c16:uniqueId val="{00000005-64D7-43F3-BEA3-E540A75E973A}"/>
            </c:ext>
          </c:extLst>
        </c:ser>
        <c:ser>
          <c:idx val="6"/>
          <c:order val="6"/>
          <c:tx>
            <c:strRef>
              <c:f>'Iepirkuma cenas'!$P$3</c:f>
              <c:strCache>
                <c:ptCount val="1"/>
                <c:pt idx="0">
                  <c:v>Pākšaugi</c:v>
                </c:pt>
              </c:strCache>
            </c:strRef>
          </c:tx>
          <c:spPr>
            <a:ln w="28575" cap="rnd">
              <a:solidFill>
                <a:srgbClr val="00B050"/>
              </a:solidFill>
              <a:round/>
            </a:ln>
            <a:effectLst/>
          </c:spPr>
          <c:marker>
            <c:symbol val="none"/>
          </c:marker>
          <c:cat>
            <c:strRef>
              <c:f>'Iepirkuma cenas'!$I$4:$I$25</c:f>
              <c:strCache>
                <c:ptCount val="22"/>
                <c:pt idx="0">
                  <c:v>2015/I</c:v>
                </c:pt>
                <c:pt idx="1">
                  <c:v>2015/II</c:v>
                </c:pt>
                <c:pt idx="2">
                  <c:v>2015/III</c:v>
                </c:pt>
                <c:pt idx="3">
                  <c:v>2015/IV</c:v>
                </c:pt>
                <c:pt idx="4">
                  <c:v>2016/I</c:v>
                </c:pt>
                <c:pt idx="5">
                  <c:v>2016/II</c:v>
                </c:pt>
                <c:pt idx="6">
                  <c:v>2016/III</c:v>
                </c:pt>
                <c:pt idx="7">
                  <c:v>2016/IV</c:v>
                </c:pt>
                <c:pt idx="8">
                  <c:v>2017/I</c:v>
                </c:pt>
                <c:pt idx="9">
                  <c:v>2017/II</c:v>
                </c:pt>
                <c:pt idx="10">
                  <c:v>2017/III</c:v>
                </c:pt>
                <c:pt idx="11">
                  <c:v>2017/IV</c:v>
                </c:pt>
                <c:pt idx="12">
                  <c:v>2018/I</c:v>
                </c:pt>
                <c:pt idx="13">
                  <c:v>2018/II</c:v>
                </c:pt>
                <c:pt idx="14">
                  <c:v>2018/III</c:v>
                </c:pt>
                <c:pt idx="15">
                  <c:v>2018/IV</c:v>
                </c:pt>
                <c:pt idx="16">
                  <c:v>2019/I</c:v>
                </c:pt>
                <c:pt idx="17">
                  <c:v>2019/II</c:v>
                </c:pt>
                <c:pt idx="18">
                  <c:v>2019/III</c:v>
                </c:pt>
                <c:pt idx="19">
                  <c:v>2019/IV</c:v>
                </c:pt>
                <c:pt idx="20">
                  <c:v>2020/I</c:v>
                </c:pt>
                <c:pt idx="21">
                  <c:v>2020/II</c:v>
                </c:pt>
              </c:strCache>
            </c:strRef>
          </c:cat>
          <c:val>
            <c:numRef>
              <c:f>'Iepirkuma cenas'!$P$4:$P$25</c:f>
              <c:numCache>
                <c:formatCode>0</c:formatCode>
                <c:ptCount val="22"/>
                <c:pt idx="0">
                  <c:v>254.83</c:v>
                </c:pt>
                <c:pt idx="1">
                  <c:v>205.4</c:v>
                </c:pt>
                <c:pt idx="2">
                  <c:v>148.02000000000001</c:v>
                </c:pt>
                <c:pt idx="3">
                  <c:v>156.68</c:v>
                </c:pt>
                <c:pt idx="4">
                  <c:v>176.89</c:v>
                </c:pt>
                <c:pt idx="5">
                  <c:v>179.38</c:v>
                </c:pt>
                <c:pt idx="6">
                  <c:v>189.11</c:v>
                </c:pt>
                <c:pt idx="7">
                  <c:v>184.24</c:v>
                </c:pt>
                <c:pt idx="8">
                  <c:v>222.16</c:v>
                </c:pt>
                <c:pt idx="9">
                  <c:v>191.36</c:v>
                </c:pt>
                <c:pt idx="10">
                  <c:v>175.49</c:v>
                </c:pt>
                <c:pt idx="11">
                  <c:v>165.97</c:v>
                </c:pt>
                <c:pt idx="12">
                  <c:v>176.14</c:v>
                </c:pt>
                <c:pt idx="13">
                  <c:v>175.24</c:v>
                </c:pt>
                <c:pt idx="14">
                  <c:v>192.54</c:v>
                </c:pt>
                <c:pt idx="15">
                  <c:v>235.01</c:v>
                </c:pt>
                <c:pt idx="16">
                  <c:v>236.18</c:v>
                </c:pt>
                <c:pt idx="17">
                  <c:v>213.33</c:v>
                </c:pt>
                <c:pt idx="18">
                  <c:v>202.38</c:v>
                </c:pt>
                <c:pt idx="19">
                  <c:v>225.6</c:v>
                </c:pt>
                <c:pt idx="20">
                  <c:v>227.4</c:v>
                </c:pt>
                <c:pt idx="21">
                  <c:v>222.91</c:v>
                </c:pt>
              </c:numCache>
            </c:numRef>
          </c:val>
          <c:smooth val="0"/>
          <c:extLst>
            <c:ext xmlns:c16="http://schemas.microsoft.com/office/drawing/2014/chart" uri="{C3380CC4-5D6E-409C-BE32-E72D297353CC}">
              <c16:uniqueId val="{00000006-64D7-43F3-BEA3-E540A75E973A}"/>
            </c:ext>
          </c:extLst>
        </c:ser>
        <c:dLbls>
          <c:showLegendKey val="0"/>
          <c:showVal val="0"/>
          <c:showCatName val="0"/>
          <c:showSerName val="0"/>
          <c:showPercent val="0"/>
          <c:showBubbleSize val="0"/>
        </c:dLbls>
        <c:smooth val="0"/>
        <c:axId val="1648913488"/>
        <c:axId val="1648919312"/>
      </c:lineChart>
      <c:catAx>
        <c:axId val="164891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919312"/>
        <c:crosses val="autoZero"/>
        <c:auto val="1"/>
        <c:lblAlgn val="ctr"/>
        <c:lblOffset val="100"/>
        <c:noMultiLvlLbl val="0"/>
      </c:catAx>
      <c:valAx>
        <c:axId val="164891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lv-LV" sz="1600"/>
                  <a:t>EUR/t</a:t>
                </a:r>
              </a:p>
            </c:rich>
          </c:tx>
          <c:layout>
            <c:manualLayout>
              <c:xMode val="edge"/>
              <c:yMode val="edge"/>
              <c:x val="1.6912752712599673E-2"/>
              <c:y val="0.330732233311600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48913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5791962131361116"/>
          <c:y val="0.92753122022167611"/>
          <c:w val="0.27990403800538749"/>
          <c:h val="7.24687797783238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18787744361654E-2"/>
          <c:y val="2.7294890716884575E-2"/>
          <c:w val="0.85856160585560604"/>
          <c:h val="0.79871942610782687"/>
        </c:manualLayout>
      </c:layout>
      <c:barChart>
        <c:barDir val="col"/>
        <c:grouping val="clustered"/>
        <c:varyColors val="0"/>
        <c:ser>
          <c:idx val="0"/>
          <c:order val="0"/>
          <c:tx>
            <c:strRef>
              <c:f>Graudaugi!$B$3</c:f>
              <c:strCache>
                <c:ptCount val="1"/>
                <c:pt idx="0">
                  <c:v>Saražots</c:v>
                </c:pt>
              </c:strCache>
            </c:strRef>
          </c:tx>
          <c:spPr>
            <a:solidFill>
              <a:schemeClr val="accent1"/>
            </a:solidFill>
            <a:ln>
              <a:noFill/>
            </a:ln>
            <a:effectLst/>
          </c:spPr>
          <c:invertIfNegative val="0"/>
          <c:cat>
            <c:numRef>
              <c:f>Graudaugi!$C$2:$L$2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Graudaugi!$C$3:$L$3</c:f>
              <c:numCache>
                <c:formatCode>General</c:formatCode>
                <c:ptCount val="10"/>
                <c:pt idx="0">
                  <c:v>1436</c:v>
                </c:pt>
                <c:pt idx="1">
                  <c:v>1412</c:v>
                </c:pt>
                <c:pt idx="2">
                  <c:v>2125</c:v>
                </c:pt>
                <c:pt idx="3">
                  <c:v>1949</c:v>
                </c:pt>
                <c:pt idx="4">
                  <c:v>2227</c:v>
                </c:pt>
                <c:pt idx="5">
                  <c:v>3022</c:v>
                </c:pt>
                <c:pt idx="6">
                  <c:v>2703</c:v>
                </c:pt>
                <c:pt idx="7">
                  <c:v>2693</c:v>
                </c:pt>
                <c:pt idx="8">
                  <c:v>2057</c:v>
                </c:pt>
                <c:pt idx="9">
                  <c:v>3163</c:v>
                </c:pt>
              </c:numCache>
            </c:numRef>
          </c:val>
          <c:extLst>
            <c:ext xmlns:c16="http://schemas.microsoft.com/office/drawing/2014/chart" uri="{C3380CC4-5D6E-409C-BE32-E72D297353CC}">
              <c16:uniqueId val="{00000000-AC1C-4103-9D97-C26AA2D4DBE2}"/>
            </c:ext>
          </c:extLst>
        </c:ser>
        <c:ser>
          <c:idx val="1"/>
          <c:order val="1"/>
          <c:tx>
            <c:strRef>
              <c:f>Graudaugi!$B$4</c:f>
              <c:strCache>
                <c:ptCount val="1"/>
                <c:pt idx="0">
                  <c:v>Patēriņš</c:v>
                </c:pt>
              </c:strCache>
            </c:strRef>
          </c:tx>
          <c:spPr>
            <a:solidFill>
              <a:schemeClr val="accent2"/>
            </a:solidFill>
            <a:ln>
              <a:noFill/>
            </a:ln>
            <a:effectLst/>
          </c:spPr>
          <c:invertIfNegative val="0"/>
          <c:cat>
            <c:numRef>
              <c:f>Graudaugi!$C$2:$L$2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Graudaugi!$C$4:$L$4</c:f>
              <c:numCache>
                <c:formatCode>General</c:formatCode>
                <c:ptCount val="10"/>
                <c:pt idx="0">
                  <c:v>908</c:v>
                </c:pt>
                <c:pt idx="1">
                  <c:v>1080</c:v>
                </c:pt>
                <c:pt idx="2">
                  <c:v>1083</c:v>
                </c:pt>
                <c:pt idx="3">
                  <c:v>775</c:v>
                </c:pt>
                <c:pt idx="4">
                  <c:v>1090</c:v>
                </c:pt>
                <c:pt idx="5">
                  <c:v>957</c:v>
                </c:pt>
                <c:pt idx="6">
                  <c:v>993</c:v>
                </c:pt>
                <c:pt idx="7">
                  <c:v>948</c:v>
                </c:pt>
                <c:pt idx="8" formatCode="0">
                  <c:v>986.2</c:v>
                </c:pt>
                <c:pt idx="9" formatCode="0">
                  <c:v>951.4</c:v>
                </c:pt>
              </c:numCache>
            </c:numRef>
          </c:val>
          <c:extLst>
            <c:ext xmlns:c16="http://schemas.microsoft.com/office/drawing/2014/chart" uri="{C3380CC4-5D6E-409C-BE32-E72D297353CC}">
              <c16:uniqueId val="{00000001-AC1C-4103-9D97-C26AA2D4DBE2}"/>
            </c:ext>
          </c:extLst>
        </c:ser>
        <c:ser>
          <c:idx val="2"/>
          <c:order val="2"/>
          <c:tx>
            <c:strRef>
              <c:f>Graudaugi!$B$5</c:f>
              <c:strCache>
                <c:ptCount val="1"/>
                <c:pt idx="0">
                  <c:v>Eksports</c:v>
                </c:pt>
              </c:strCache>
            </c:strRef>
          </c:tx>
          <c:spPr>
            <a:solidFill>
              <a:schemeClr val="accent3"/>
            </a:solidFill>
            <a:ln>
              <a:noFill/>
            </a:ln>
            <a:effectLst/>
          </c:spPr>
          <c:invertIfNegative val="0"/>
          <c:cat>
            <c:numRef>
              <c:f>Graudaugi!$C$2:$L$2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Graudaugi!$C$5:$L$5</c:f>
              <c:numCache>
                <c:formatCode>General</c:formatCode>
                <c:ptCount val="10"/>
                <c:pt idx="0">
                  <c:v>984</c:v>
                </c:pt>
                <c:pt idx="1">
                  <c:v>608</c:v>
                </c:pt>
                <c:pt idx="2">
                  <c:v>1406</c:v>
                </c:pt>
                <c:pt idx="3">
                  <c:v>1559</c:v>
                </c:pt>
                <c:pt idx="4">
                  <c:v>1575</c:v>
                </c:pt>
                <c:pt idx="5">
                  <c:v>2547</c:v>
                </c:pt>
                <c:pt idx="6">
                  <c:v>2466</c:v>
                </c:pt>
                <c:pt idx="7" formatCode="0">
                  <c:v>2534.8000000000002</c:v>
                </c:pt>
                <c:pt idx="8" formatCode="0">
                  <c:v>2104.8000000000002</c:v>
                </c:pt>
                <c:pt idx="9" formatCode="0">
                  <c:v>3042.9</c:v>
                </c:pt>
              </c:numCache>
            </c:numRef>
          </c:val>
          <c:extLst>
            <c:ext xmlns:c16="http://schemas.microsoft.com/office/drawing/2014/chart" uri="{C3380CC4-5D6E-409C-BE32-E72D297353CC}">
              <c16:uniqueId val="{00000002-AC1C-4103-9D97-C26AA2D4DBE2}"/>
            </c:ext>
          </c:extLst>
        </c:ser>
        <c:ser>
          <c:idx val="3"/>
          <c:order val="3"/>
          <c:tx>
            <c:strRef>
              <c:f>Graudaugi!$B$6</c:f>
              <c:strCache>
                <c:ptCount val="1"/>
                <c:pt idx="0">
                  <c:v>Imports</c:v>
                </c:pt>
              </c:strCache>
            </c:strRef>
          </c:tx>
          <c:spPr>
            <a:solidFill>
              <a:schemeClr val="accent4"/>
            </a:solidFill>
            <a:ln>
              <a:noFill/>
            </a:ln>
            <a:effectLst/>
          </c:spPr>
          <c:invertIfNegative val="0"/>
          <c:cat>
            <c:numRef>
              <c:f>Graudaugi!$C$2:$L$2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Graudaugi!$C$6:$L$6</c:f>
              <c:numCache>
                <c:formatCode>General</c:formatCode>
                <c:ptCount val="10"/>
                <c:pt idx="0">
                  <c:v>456</c:v>
                </c:pt>
                <c:pt idx="1">
                  <c:v>292</c:v>
                </c:pt>
                <c:pt idx="2">
                  <c:v>434</c:v>
                </c:pt>
                <c:pt idx="3">
                  <c:v>393</c:v>
                </c:pt>
                <c:pt idx="4">
                  <c:v>454</c:v>
                </c:pt>
                <c:pt idx="5">
                  <c:v>459</c:v>
                </c:pt>
                <c:pt idx="6">
                  <c:v>797</c:v>
                </c:pt>
                <c:pt idx="7" formatCode="0">
                  <c:v>818.4</c:v>
                </c:pt>
                <c:pt idx="8" formatCode="0">
                  <c:v>1202.8</c:v>
                </c:pt>
                <c:pt idx="9" formatCode="0">
                  <c:v>854.1</c:v>
                </c:pt>
              </c:numCache>
            </c:numRef>
          </c:val>
          <c:extLst>
            <c:ext xmlns:c16="http://schemas.microsoft.com/office/drawing/2014/chart" uri="{C3380CC4-5D6E-409C-BE32-E72D297353CC}">
              <c16:uniqueId val="{00000003-AC1C-4103-9D97-C26AA2D4DBE2}"/>
            </c:ext>
          </c:extLst>
        </c:ser>
        <c:dLbls>
          <c:showLegendKey val="0"/>
          <c:showVal val="0"/>
          <c:showCatName val="0"/>
          <c:showSerName val="0"/>
          <c:showPercent val="0"/>
          <c:showBubbleSize val="0"/>
        </c:dLbls>
        <c:gapWidth val="219"/>
        <c:overlap val="-27"/>
        <c:axId val="266682176"/>
        <c:axId val="266682736"/>
      </c:barChart>
      <c:lineChart>
        <c:grouping val="standard"/>
        <c:varyColors val="0"/>
        <c:ser>
          <c:idx val="4"/>
          <c:order val="4"/>
          <c:tx>
            <c:strRef>
              <c:f>Graudaugi!$B$7</c:f>
              <c:strCache>
                <c:ptCount val="1"/>
                <c:pt idx="0">
                  <c:v>Pašnodrošinājums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0493098656785549E-2"/>
                  <c:y val="-4.16668132033026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1C-4103-9D97-C26AA2D4DBE2}"/>
                </c:ext>
              </c:extLst>
            </c:dLbl>
            <c:dLbl>
              <c:idx val="1"/>
              <c:layout>
                <c:manualLayout>
                  <c:x val="-3.5216859657248703E-2"/>
                  <c:y val="-5.5888486792359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C1C-4103-9D97-C26AA2D4DBE2}"/>
                </c:ext>
              </c:extLst>
            </c:dLbl>
            <c:dLbl>
              <c:idx val="2"/>
              <c:layout>
                <c:manualLayout>
                  <c:x val="-2.8952755905511853E-2"/>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C1C-4103-9D97-C26AA2D4DBE2}"/>
                </c:ext>
              </c:extLst>
            </c:dLbl>
            <c:dLbl>
              <c:idx val="3"/>
              <c:layout>
                <c:manualLayout>
                  <c:x val="-3.8728346456692916E-2"/>
                  <c:y val="-4.3708556997085313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22751253083331E-2"/>
                      <c:h val="5.3027206870417273E-2"/>
                    </c:manualLayout>
                  </c15:layout>
                </c:ext>
                <c:ext xmlns:c16="http://schemas.microsoft.com/office/drawing/2014/chart" uri="{C3380CC4-5D6E-409C-BE32-E72D297353CC}">
                  <c16:uniqueId val="{00000007-AC1C-4103-9D97-C26AA2D4DBE2}"/>
                </c:ext>
              </c:extLst>
            </c:dLbl>
            <c:dLbl>
              <c:idx val="4"/>
              <c:layout>
                <c:manualLayout>
                  <c:x val="-3.5093561834182579E-2"/>
                  <c:y val="-7.19256516093434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C1C-4103-9D97-C26AA2D4DBE2}"/>
                </c:ext>
              </c:extLst>
            </c:dLbl>
            <c:dLbl>
              <c:idx val="5"/>
              <c:layout>
                <c:manualLayout>
                  <c:x val="-2.7388605836035203E-2"/>
                  <c:y val="-3.70370370370370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C1C-4103-9D97-C26AA2D4DBE2}"/>
                </c:ext>
              </c:extLst>
            </c:dLbl>
            <c:dLbl>
              <c:idx val="6"/>
              <c:layout>
                <c:manualLayout>
                  <c:x val="-2.444446503010653E-2"/>
                  <c:y val="-4.62961986052056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C1C-4103-9D97-C26AA2D4DBE2}"/>
                </c:ext>
              </c:extLst>
            </c:dLbl>
            <c:dLbl>
              <c:idx val="7"/>
              <c:layout>
                <c:manualLayout>
                  <c:x val="-2.4733950903195925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C1C-4103-9D97-C26AA2D4DBE2}"/>
                </c:ext>
              </c:extLst>
            </c:dLbl>
            <c:dLbl>
              <c:idx val="8"/>
              <c:layout>
                <c:manualLayout>
                  <c:x val="-3.2792311255210829E-2"/>
                  <c:y val="-6.53395136624898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C1C-4103-9D97-C26AA2D4DBE2}"/>
                </c:ext>
              </c:extLst>
            </c:dLbl>
            <c:dLbl>
              <c:idx val="9"/>
              <c:layout>
                <c:manualLayout>
                  <c:x val="-3.9471774417876799E-3"/>
                  <c:y val="-1.2251146575482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C1C-4103-9D97-C26AA2D4DB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Graudaugi!$C$2:$L$2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Graudaugi!$C$7:$L$7</c:f>
              <c:numCache>
                <c:formatCode>0%</c:formatCode>
                <c:ptCount val="10"/>
                <c:pt idx="0">
                  <c:v>1.58</c:v>
                </c:pt>
                <c:pt idx="1">
                  <c:v>1.31</c:v>
                </c:pt>
                <c:pt idx="2">
                  <c:v>1.96</c:v>
                </c:pt>
                <c:pt idx="3">
                  <c:v>2.52</c:v>
                </c:pt>
                <c:pt idx="4">
                  <c:v>2.04</c:v>
                </c:pt>
                <c:pt idx="5">
                  <c:v>3.16</c:v>
                </c:pt>
                <c:pt idx="6">
                  <c:v>2.72</c:v>
                </c:pt>
                <c:pt idx="7">
                  <c:v>2.840717299578059</c:v>
                </c:pt>
                <c:pt idx="8">
                  <c:v>2.0857838166700464</c:v>
                </c:pt>
                <c:pt idx="9">
                  <c:v>3.324574311540887</c:v>
                </c:pt>
              </c:numCache>
            </c:numRef>
          </c:val>
          <c:smooth val="0"/>
          <c:extLst>
            <c:ext xmlns:c16="http://schemas.microsoft.com/office/drawing/2014/chart" uri="{C3380CC4-5D6E-409C-BE32-E72D297353CC}">
              <c16:uniqueId val="{0000000E-AC1C-4103-9D97-C26AA2D4DBE2}"/>
            </c:ext>
          </c:extLst>
        </c:ser>
        <c:dLbls>
          <c:showLegendKey val="0"/>
          <c:showVal val="0"/>
          <c:showCatName val="0"/>
          <c:showSerName val="0"/>
          <c:showPercent val="0"/>
          <c:showBubbleSize val="0"/>
        </c:dLbls>
        <c:marker val="1"/>
        <c:smooth val="0"/>
        <c:axId val="266683856"/>
        <c:axId val="266683296"/>
      </c:lineChart>
      <c:catAx>
        <c:axId val="26668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6682736"/>
        <c:crosses val="autoZero"/>
        <c:auto val="1"/>
        <c:lblAlgn val="ctr"/>
        <c:lblOffset val="100"/>
        <c:noMultiLvlLbl val="0"/>
      </c:catAx>
      <c:valAx>
        <c:axId val="26668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v-LV" sz="1400"/>
                  <a:t>Tūkst.</a:t>
                </a:r>
                <a:r>
                  <a:rPr lang="lv-LV" sz="1400" baseline="0"/>
                  <a:t> t</a:t>
                </a:r>
                <a:endParaRPr lang="lv-LV" sz="1400"/>
              </a:p>
            </c:rich>
          </c:tx>
          <c:layout>
            <c:manualLayout>
              <c:xMode val="edge"/>
              <c:yMode val="edge"/>
              <c:x val="0"/>
              <c:y val="0.3609730736000769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6682176"/>
        <c:crosses val="autoZero"/>
        <c:crossBetween val="between"/>
      </c:valAx>
      <c:valAx>
        <c:axId val="266683296"/>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v-LV" sz="1400"/>
                  <a:t>Procenti</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6683856"/>
        <c:crosses val="max"/>
        <c:crossBetween val="between"/>
      </c:valAx>
      <c:catAx>
        <c:axId val="266683856"/>
        <c:scaling>
          <c:orientation val="minMax"/>
        </c:scaling>
        <c:delete val="1"/>
        <c:axPos val="b"/>
        <c:numFmt formatCode="General" sourceLinked="1"/>
        <c:majorTickMark val="out"/>
        <c:minorTickMark val="none"/>
        <c:tickLblPos val="nextTo"/>
        <c:crossAx val="266683296"/>
        <c:crosses val="autoZero"/>
        <c:auto val="1"/>
        <c:lblAlgn val="ctr"/>
        <c:lblOffset val="100"/>
        <c:noMultiLvlLbl val="0"/>
      </c:catAx>
      <c:spPr>
        <a:noFill/>
        <a:ln>
          <a:noFill/>
        </a:ln>
        <a:effectLst/>
      </c:spPr>
    </c:plotArea>
    <c:legend>
      <c:legendPos val="b"/>
      <c:layout>
        <c:manualLayout>
          <c:xMode val="edge"/>
          <c:yMode val="edge"/>
          <c:x val="0.10070881361210561"/>
          <c:y val="0.90658452503333697"/>
          <c:w val="0.81239749382204574"/>
          <c:h val="6.89131818156970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600" b="1" dirty="0"/>
              <a:t>Graudu un to pārstrādes produktu imports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ATTĒLI_EXP_IMP!$B$57</c:f>
              <c:strCache>
                <c:ptCount val="1"/>
                <c:pt idx="0">
                  <c:v>2019</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ATTĒLI_EXP_IMP!$C$56:$D$56</c:f>
              <c:strCache>
                <c:ptCount val="2"/>
                <c:pt idx="0">
                  <c:v>Graudi</c:v>
                </c:pt>
                <c:pt idx="1">
                  <c:v>Graudu pārstrādes produkti</c:v>
                </c:pt>
              </c:strCache>
            </c:strRef>
          </c:cat>
          <c:val>
            <c:numRef>
              <c:f>ATTĒLI_EXP_IMP!$C$57:$D$57</c:f>
              <c:numCache>
                <c:formatCode>0.00</c:formatCode>
                <c:ptCount val="2"/>
                <c:pt idx="0">
                  <c:v>52.147879000000003</c:v>
                </c:pt>
                <c:pt idx="1">
                  <c:v>75.061499999999995</c:v>
                </c:pt>
              </c:numCache>
            </c:numRef>
          </c:val>
          <c:extLst>
            <c:ext xmlns:c16="http://schemas.microsoft.com/office/drawing/2014/chart" uri="{C3380CC4-5D6E-409C-BE32-E72D297353CC}">
              <c16:uniqueId val="{00000000-2732-47A4-8B44-CA18139441AA}"/>
            </c:ext>
          </c:extLst>
        </c:ser>
        <c:ser>
          <c:idx val="1"/>
          <c:order val="1"/>
          <c:tx>
            <c:strRef>
              <c:f>ATTĒLI_EXP_IMP!$B$58</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ATTĒLI_EXP_IMP!$C$56:$D$56</c:f>
              <c:strCache>
                <c:ptCount val="2"/>
                <c:pt idx="0">
                  <c:v>Graudi</c:v>
                </c:pt>
                <c:pt idx="1">
                  <c:v>Graudu pārstrādes produkti</c:v>
                </c:pt>
              </c:strCache>
            </c:strRef>
          </c:cat>
          <c:val>
            <c:numRef>
              <c:f>ATTĒLI_EXP_IMP!$C$58:$D$58</c:f>
              <c:numCache>
                <c:formatCode>0.00</c:formatCode>
                <c:ptCount val="2"/>
                <c:pt idx="0">
                  <c:v>45.494225999999998</c:v>
                </c:pt>
                <c:pt idx="1">
                  <c:v>73.627116000000001</c:v>
                </c:pt>
              </c:numCache>
            </c:numRef>
          </c:val>
          <c:extLst>
            <c:ext xmlns:c16="http://schemas.microsoft.com/office/drawing/2014/chart" uri="{C3380CC4-5D6E-409C-BE32-E72D297353CC}">
              <c16:uniqueId val="{00000001-2732-47A4-8B44-CA18139441AA}"/>
            </c:ext>
          </c:extLst>
        </c:ser>
        <c:dLbls>
          <c:dLblPos val="outEnd"/>
          <c:showLegendKey val="0"/>
          <c:showVal val="1"/>
          <c:showCatName val="0"/>
          <c:showSerName val="0"/>
          <c:showPercent val="0"/>
          <c:showBubbleSize val="0"/>
        </c:dLbls>
        <c:gapWidth val="219"/>
        <c:overlap val="-27"/>
        <c:axId val="1650632432"/>
        <c:axId val="1650642416"/>
      </c:barChart>
      <c:catAx>
        <c:axId val="16506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50642416"/>
        <c:crosses val="autoZero"/>
        <c:auto val="1"/>
        <c:lblAlgn val="ctr"/>
        <c:lblOffset val="100"/>
        <c:noMultiLvlLbl val="0"/>
      </c:catAx>
      <c:valAx>
        <c:axId val="165064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200"/>
                  <a:t>Milj. EUR</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50632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600" b="1" dirty="0"/>
              <a:t>Graudu un to pārstrādes produktu eksports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ATTĒLI_EXP_IMP!$B$65</c:f>
              <c:strCache>
                <c:ptCount val="1"/>
                <c:pt idx="0">
                  <c:v>2019</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ATTĒLI_EXP_IMP!$C$64:$D$64</c:f>
              <c:strCache>
                <c:ptCount val="2"/>
                <c:pt idx="0">
                  <c:v>Graudi</c:v>
                </c:pt>
                <c:pt idx="1">
                  <c:v>Graudu pārstrādes produkti</c:v>
                </c:pt>
              </c:strCache>
            </c:strRef>
          </c:cat>
          <c:val>
            <c:numRef>
              <c:f>ATTĒLI_EXP_IMP!$C$65:$D$65</c:f>
              <c:numCache>
                <c:formatCode>0.00</c:formatCode>
                <c:ptCount val="2"/>
                <c:pt idx="0">
                  <c:v>205.73712800000001</c:v>
                </c:pt>
                <c:pt idx="1">
                  <c:v>89.818983000000003</c:v>
                </c:pt>
              </c:numCache>
            </c:numRef>
          </c:val>
          <c:extLst>
            <c:ext xmlns:c16="http://schemas.microsoft.com/office/drawing/2014/chart" uri="{C3380CC4-5D6E-409C-BE32-E72D297353CC}">
              <c16:uniqueId val="{00000000-1C19-47D1-8F02-1A8139D9B397}"/>
            </c:ext>
          </c:extLst>
        </c:ser>
        <c:ser>
          <c:idx val="1"/>
          <c:order val="1"/>
          <c:tx>
            <c:strRef>
              <c:f>ATTĒLI_EXP_IMP!$B$66</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ATTĒLI_EXP_IMP!$C$64:$D$64</c:f>
              <c:strCache>
                <c:ptCount val="2"/>
                <c:pt idx="0">
                  <c:v>Graudi</c:v>
                </c:pt>
                <c:pt idx="1">
                  <c:v>Graudu pārstrādes produkti</c:v>
                </c:pt>
              </c:strCache>
            </c:strRef>
          </c:cat>
          <c:val>
            <c:numRef>
              <c:f>ATTĒLI_EXP_IMP!$C$66:$D$66</c:f>
              <c:numCache>
                <c:formatCode>0.00</c:formatCode>
                <c:ptCount val="2"/>
                <c:pt idx="0">
                  <c:v>201.37388899999999</c:v>
                </c:pt>
                <c:pt idx="1">
                  <c:v>93.261131000000006</c:v>
                </c:pt>
              </c:numCache>
            </c:numRef>
          </c:val>
          <c:extLst>
            <c:ext xmlns:c16="http://schemas.microsoft.com/office/drawing/2014/chart" uri="{C3380CC4-5D6E-409C-BE32-E72D297353CC}">
              <c16:uniqueId val="{00000001-1C19-47D1-8F02-1A8139D9B397}"/>
            </c:ext>
          </c:extLst>
        </c:ser>
        <c:dLbls>
          <c:dLblPos val="outEnd"/>
          <c:showLegendKey val="0"/>
          <c:showVal val="1"/>
          <c:showCatName val="0"/>
          <c:showSerName val="0"/>
          <c:showPercent val="0"/>
          <c:showBubbleSize val="0"/>
        </c:dLbls>
        <c:gapWidth val="219"/>
        <c:overlap val="-27"/>
        <c:axId val="1648095136"/>
        <c:axId val="1648100960"/>
      </c:barChart>
      <c:catAx>
        <c:axId val="164809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48100960"/>
        <c:crosses val="autoZero"/>
        <c:auto val="1"/>
        <c:lblAlgn val="ctr"/>
        <c:lblOffset val="100"/>
        <c:noMultiLvlLbl val="0"/>
      </c:catAx>
      <c:valAx>
        <c:axId val="164810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200"/>
                  <a:t>Milj. EUR</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48095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92560458339414"/>
          <c:y val="4.2149116150835303E-2"/>
          <c:w val="0.87686424001619445"/>
          <c:h val="0.717689021588373"/>
        </c:manualLayout>
      </c:layout>
      <c:barChart>
        <c:barDir val="col"/>
        <c:grouping val="clustered"/>
        <c:varyColors val="0"/>
        <c:ser>
          <c:idx val="0"/>
          <c:order val="0"/>
          <c:tx>
            <c:strRef>
              <c:f>ATTĒLI_EXP_IMP!$B$43</c:f>
              <c:strCache>
                <c:ptCount val="1"/>
                <c:pt idx="0">
                  <c:v>2019</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ATTĒLI_EXP_IMP!$C$42:$D$42</c:f>
              <c:strCache>
                <c:ptCount val="2"/>
                <c:pt idx="0">
                  <c:v>Eksports</c:v>
                </c:pt>
                <c:pt idx="1">
                  <c:v>Imports</c:v>
                </c:pt>
              </c:strCache>
            </c:strRef>
          </c:cat>
          <c:val>
            <c:numRef>
              <c:f>ATTĒLI_EXP_IMP!$C$43:$D$43</c:f>
              <c:numCache>
                <c:formatCode>0.00</c:formatCode>
                <c:ptCount val="2"/>
                <c:pt idx="0">
                  <c:v>12.272646</c:v>
                </c:pt>
                <c:pt idx="1">
                  <c:v>8.3682219999999994</c:v>
                </c:pt>
              </c:numCache>
            </c:numRef>
          </c:val>
          <c:extLst>
            <c:ext xmlns:c16="http://schemas.microsoft.com/office/drawing/2014/chart" uri="{C3380CC4-5D6E-409C-BE32-E72D297353CC}">
              <c16:uniqueId val="{00000000-94F8-474D-852C-00F9FCC0C78D}"/>
            </c:ext>
          </c:extLst>
        </c:ser>
        <c:ser>
          <c:idx val="1"/>
          <c:order val="1"/>
          <c:tx>
            <c:strRef>
              <c:f>ATTĒLI_EXP_IMP!$B$44</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ATTĒLI_EXP_IMP!$C$42:$D$42</c:f>
              <c:strCache>
                <c:ptCount val="2"/>
                <c:pt idx="0">
                  <c:v>Eksports</c:v>
                </c:pt>
                <c:pt idx="1">
                  <c:v>Imports</c:v>
                </c:pt>
              </c:strCache>
            </c:strRef>
          </c:cat>
          <c:val>
            <c:numRef>
              <c:f>ATTĒLI_EXP_IMP!$C$44:$D$44</c:f>
              <c:numCache>
                <c:formatCode>0.00</c:formatCode>
                <c:ptCount val="2"/>
                <c:pt idx="0">
                  <c:v>17.381257999999999</c:v>
                </c:pt>
                <c:pt idx="1">
                  <c:v>8.5567159999999998</c:v>
                </c:pt>
              </c:numCache>
            </c:numRef>
          </c:val>
          <c:extLst>
            <c:ext xmlns:c16="http://schemas.microsoft.com/office/drawing/2014/chart" uri="{C3380CC4-5D6E-409C-BE32-E72D297353CC}">
              <c16:uniqueId val="{00000001-94F8-474D-852C-00F9FCC0C78D}"/>
            </c:ext>
          </c:extLst>
        </c:ser>
        <c:dLbls>
          <c:dLblPos val="outEnd"/>
          <c:showLegendKey val="0"/>
          <c:showVal val="1"/>
          <c:showCatName val="0"/>
          <c:showSerName val="0"/>
          <c:showPercent val="0"/>
          <c:showBubbleSize val="0"/>
        </c:dLbls>
        <c:gapWidth val="219"/>
        <c:overlap val="-27"/>
        <c:axId val="1485449664"/>
        <c:axId val="1485450496"/>
      </c:barChart>
      <c:catAx>
        <c:axId val="14854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85450496"/>
        <c:crosses val="autoZero"/>
        <c:auto val="1"/>
        <c:lblAlgn val="ctr"/>
        <c:lblOffset val="100"/>
        <c:noMultiLvlLbl val="0"/>
      </c:catAx>
      <c:valAx>
        <c:axId val="148545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400"/>
                  <a:t>Milj. EUR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85449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600" b="1" dirty="0"/>
              <a:t>Kartupeļu un to pārstrādes produktu imports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ATTĒLI_EXP_IMP!$B$14</c:f>
              <c:strCache>
                <c:ptCount val="1"/>
                <c:pt idx="0">
                  <c:v>2019</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ATTĒLI_EXP_IMP!$C$13:$D$13</c:f>
              <c:strCache>
                <c:ptCount val="2"/>
                <c:pt idx="0">
                  <c:v>Kartupeļi</c:v>
                </c:pt>
                <c:pt idx="1">
                  <c:v>Kartupeļu pārstrādes produkti</c:v>
                </c:pt>
              </c:strCache>
            </c:strRef>
          </c:cat>
          <c:val>
            <c:numRef>
              <c:f>ATTĒLI_EXP_IMP!$C$14:$D$14</c:f>
              <c:numCache>
                <c:formatCode>0.00</c:formatCode>
                <c:ptCount val="2"/>
                <c:pt idx="0">
                  <c:v>6.1079280000000002</c:v>
                </c:pt>
                <c:pt idx="1">
                  <c:v>1.945265</c:v>
                </c:pt>
              </c:numCache>
            </c:numRef>
          </c:val>
          <c:extLst>
            <c:ext xmlns:c16="http://schemas.microsoft.com/office/drawing/2014/chart" uri="{C3380CC4-5D6E-409C-BE32-E72D297353CC}">
              <c16:uniqueId val="{00000000-03F1-4F88-B4C9-590CC3170DE2}"/>
            </c:ext>
          </c:extLst>
        </c:ser>
        <c:ser>
          <c:idx val="1"/>
          <c:order val="1"/>
          <c:tx>
            <c:strRef>
              <c:f>ATTĒLI_EXP_IMP!$B$15</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ATTĒLI_EXP_IMP!$C$13:$D$13</c:f>
              <c:strCache>
                <c:ptCount val="2"/>
                <c:pt idx="0">
                  <c:v>Kartupeļi</c:v>
                </c:pt>
                <c:pt idx="1">
                  <c:v>Kartupeļu pārstrādes produkti</c:v>
                </c:pt>
              </c:strCache>
            </c:strRef>
          </c:cat>
          <c:val>
            <c:numRef>
              <c:f>ATTĒLI_EXP_IMP!$C$15:$D$15</c:f>
              <c:numCache>
                <c:formatCode>0.00</c:formatCode>
                <c:ptCount val="2"/>
                <c:pt idx="0">
                  <c:v>3.9238249999999999</c:v>
                </c:pt>
                <c:pt idx="1">
                  <c:v>1.634363</c:v>
                </c:pt>
              </c:numCache>
            </c:numRef>
          </c:val>
          <c:extLst>
            <c:ext xmlns:c16="http://schemas.microsoft.com/office/drawing/2014/chart" uri="{C3380CC4-5D6E-409C-BE32-E72D297353CC}">
              <c16:uniqueId val="{00000001-03F1-4F88-B4C9-590CC3170DE2}"/>
            </c:ext>
          </c:extLst>
        </c:ser>
        <c:dLbls>
          <c:dLblPos val="outEnd"/>
          <c:showLegendKey val="0"/>
          <c:showVal val="1"/>
          <c:showCatName val="0"/>
          <c:showSerName val="0"/>
          <c:showPercent val="0"/>
          <c:showBubbleSize val="0"/>
        </c:dLbls>
        <c:gapWidth val="219"/>
        <c:overlap val="-27"/>
        <c:axId val="1428190912"/>
        <c:axId val="1428185504"/>
      </c:barChart>
      <c:catAx>
        <c:axId val="142819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28185504"/>
        <c:crosses val="autoZero"/>
        <c:auto val="1"/>
        <c:lblAlgn val="ctr"/>
        <c:lblOffset val="100"/>
        <c:noMultiLvlLbl val="0"/>
      </c:catAx>
      <c:valAx>
        <c:axId val="142818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400"/>
                  <a:t>Milj. EUR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28190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600" b="1" dirty="0"/>
              <a:t>Kartupeļu un to pārstrādes produktu eksports</a:t>
            </a:r>
          </a:p>
        </c:rich>
      </c:tx>
      <c:layout>
        <c:manualLayout>
          <c:xMode val="edge"/>
          <c:yMode val="edge"/>
          <c:x val="0.1575038478893786"/>
          <c:y val="3.176976785555456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ATTĒLI_EXP_IMP!$B$30</c:f>
              <c:strCache>
                <c:ptCount val="1"/>
                <c:pt idx="0">
                  <c:v>2019</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ATTĒLI_EXP_IMP!$C$29:$D$29</c:f>
              <c:strCache>
                <c:ptCount val="2"/>
                <c:pt idx="0">
                  <c:v>Kartupeļi</c:v>
                </c:pt>
                <c:pt idx="1">
                  <c:v>Kartupeļu pārstrādes produkti</c:v>
                </c:pt>
              </c:strCache>
            </c:strRef>
          </c:cat>
          <c:val>
            <c:numRef>
              <c:f>ATTĒLI_EXP_IMP!$C$30:$D$30</c:f>
              <c:numCache>
                <c:formatCode>0.00</c:formatCode>
                <c:ptCount val="2"/>
                <c:pt idx="0">
                  <c:v>2.19156</c:v>
                </c:pt>
                <c:pt idx="1">
                  <c:v>1.556314</c:v>
                </c:pt>
              </c:numCache>
            </c:numRef>
          </c:val>
          <c:extLst>
            <c:ext xmlns:c16="http://schemas.microsoft.com/office/drawing/2014/chart" uri="{C3380CC4-5D6E-409C-BE32-E72D297353CC}">
              <c16:uniqueId val="{00000000-9EEC-4FE8-AB50-6CF3E7A51F70}"/>
            </c:ext>
          </c:extLst>
        </c:ser>
        <c:ser>
          <c:idx val="1"/>
          <c:order val="1"/>
          <c:tx>
            <c:strRef>
              <c:f>ATTĒLI_EXP_IMP!$B$31</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ATTĒLI_EXP_IMP!$C$29:$D$29</c:f>
              <c:strCache>
                <c:ptCount val="2"/>
                <c:pt idx="0">
                  <c:v>Kartupeļi</c:v>
                </c:pt>
                <c:pt idx="1">
                  <c:v>Kartupeļu pārstrādes produkti</c:v>
                </c:pt>
              </c:strCache>
            </c:strRef>
          </c:cat>
          <c:val>
            <c:numRef>
              <c:f>ATTĒLI_EXP_IMP!$C$31:$D$31</c:f>
              <c:numCache>
                <c:formatCode>0.00</c:formatCode>
                <c:ptCount val="2"/>
                <c:pt idx="0">
                  <c:v>2.4193730000000002</c:v>
                </c:pt>
                <c:pt idx="1">
                  <c:v>2.0523609999999999</c:v>
                </c:pt>
              </c:numCache>
            </c:numRef>
          </c:val>
          <c:extLst>
            <c:ext xmlns:c16="http://schemas.microsoft.com/office/drawing/2014/chart" uri="{C3380CC4-5D6E-409C-BE32-E72D297353CC}">
              <c16:uniqueId val="{00000001-9EEC-4FE8-AB50-6CF3E7A51F70}"/>
            </c:ext>
          </c:extLst>
        </c:ser>
        <c:dLbls>
          <c:dLblPos val="outEnd"/>
          <c:showLegendKey val="0"/>
          <c:showVal val="1"/>
          <c:showCatName val="0"/>
          <c:showSerName val="0"/>
          <c:showPercent val="0"/>
          <c:showBubbleSize val="0"/>
        </c:dLbls>
        <c:gapWidth val="219"/>
        <c:overlap val="-27"/>
        <c:axId val="1478720320"/>
        <c:axId val="1478719488"/>
      </c:barChart>
      <c:catAx>
        <c:axId val="147872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78719488"/>
        <c:crosses val="autoZero"/>
        <c:auto val="1"/>
        <c:lblAlgn val="ctr"/>
        <c:lblOffset val="100"/>
        <c:noMultiLvlLbl val="0"/>
      </c:catAx>
      <c:valAx>
        <c:axId val="147871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400"/>
                  <a:t>Milj. EUR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78720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53681037395078"/>
          <c:y val="0.16791304933037215"/>
          <c:w val="0.51292637925209839"/>
          <c:h val="0.66417390133925569"/>
        </c:manualLayout>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Patēriņš!$B$6:$B$15</c:f>
              <c:strCache>
                <c:ptCount val="10"/>
                <c:pt idx="0">
                  <c:v>..maize un graudaugu izstrādājumi</c:v>
                </c:pt>
                <c:pt idx="1">
                  <c:v>..gaļa</c:v>
                </c:pt>
                <c:pt idx="2">
                  <c:v>..zivis</c:v>
                </c:pt>
                <c:pt idx="3">
                  <c:v>..piens, siers un olas</c:v>
                </c:pt>
                <c:pt idx="4">
                  <c:v>..eļļa un tauki</c:v>
                </c:pt>
                <c:pt idx="5">
                  <c:v>..augļi un ogas</c:v>
                </c:pt>
                <c:pt idx="6">
                  <c:v>..dārzeņi</c:v>
                </c:pt>
                <c:pt idx="7">
                  <c:v>....kartupeļi</c:v>
                </c:pt>
                <c:pt idx="8">
                  <c:v>..cukurs, medus, džems, šokolāde un citi saldumi</c:v>
                </c:pt>
                <c:pt idx="9">
                  <c:v>..citi pārtikas produkti</c:v>
                </c:pt>
              </c:strCache>
            </c:strRef>
          </c:cat>
          <c:val>
            <c:numRef>
              <c:f>Patēriņš!$C$6:$C$15</c:f>
            </c:numRef>
          </c:val>
          <c:extLst>
            <c:ext xmlns:c16="http://schemas.microsoft.com/office/drawing/2014/chart" uri="{C3380CC4-5D6E-409C-BE32-E72D297353CC}">
              <c16:uniqueId val="{00000000-30A1-4479-B558-2D7FCB66743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0A1-4479-B558-2D7FCB6674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30A1-4479-B558-2D7FCB6674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30A1-4479-B558-2D7FCB6674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30A1-4479-B558-2D7FCB6674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30A1-4479-B558-2D7FCB6674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30A1-4479-B558-2D7FCB66743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30A1-4479-B558-2D7FCB66743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0-30A1-4479-B558-2D7FCB66743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2-30A1-4479-B558-2D7FCB66743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4-30A1-4479-B558-2D7FCB66743C}"/>
              </c:ext>
            </c:extLst>
          </c:dPt>
          <c:dLbls>
            <c:dLbl>
              <c:idx val="0"/>
              <c:layout>
                <c:manualLayout>
                  <c:x val="4.8694591464131846E-2"/>
                  <c:y val="5.9829059829059832E-2"/>
                </c:manualLayout>
              </c:layout>
              <c:tx>
                <c:rich>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fld id="{83C427A3-B2E5-4FB4-B2FB-988E1132DA03}" type="CATEGORYNAME">
                      <a:rPr lang="it-IT" sz="1800" b="1">
                        <a:solidFill>
                          <a:srgbClr val="C00000"/>
                        </a:solidFill>
                        <a:latin typeface="Times New Roman" panose="02020603050405020304" pitchFamily="18" charset="0"/>
                        <a:cs typeface="Times New Roman" panose="02020603050405020304" pitchFamily="18" charset="0"/>
                      </a:rPr>
                      <a:pPr>
                        <a:defRPr sz="1800">
                          <a:solidFill>
                            <a:srgbClr val="C00000"/>
                          </a:solidFill>
                          <a:latin typeface="Times New Roman" panose="02020603050405020304" pitchFamily="18" charset="0"/>
                          <a:cs typeface="Times New Roman" panose="02020603050405020304" pitchFamily="18" charset="0"/>
                        </a:defRPr>
                      </a:pPr>
                      <a:t>[CATEGORY NAME]</a:t>
                    </a:fld>
                    <a:r>
                      <a:rPr lang="it-IT" sz="1800" baseline="0">
                        <a:solidFill>
                          <a:srgbClr val="C00000"/>
                        </a:solidFill>
                        <a:latin typeface="Times New Roman" panose="02020603050405020304" pitchFamily="18" charset="0"/>
                        <a:cs typeface="Times New Roman" panose="02020603050405020304" pitchFamily="18" charset="0"/>
                      </a:rPr>
                      <a:t>
</a:t>
                    </a:r>
                    <a:fld id="{AB854806-81CE-44BF-AAFE-FE98C8C5F421}" type="PERCENTAGE">
                      <a:rPr lang="it-IT" sz="1800" b="1" baseline="0">
                        <a:solidFill>
                          <a:srgbClr val="C00000"/>
                        </a:solidFill>
                        <a:latin typeface="Times New Roman" panose="02020603050405020304" pitchFamily="18" charset="0"/>
                        <a:cs typeface="Times New Roman" panose="02020603050405020304" pitchFamily="18" charset="0"/>
                      </a:rPr>
                      <a:pPr>
                        <a:defRPr sz="1800">
                          <a:solidFill>
                            <a:srgbClr val="C00000"/>
                          </a:solidFill>
                          <a:latin typeface="Times New Roman" panose="02020603050405020304" pitchFamily="18" charset="0"/>
                          <a:cs typeface="Times New Roman" panose="02020603050405020304" pitchFamily="18" charset="0"/>
                        </a:defRPr>
                      </a:pPr>
                      <a:t>[PERCENTAGE]</a:t>
                    </a:fld>
                    <a:endParaRPr lang="it-IT" sz="1800" baseline="0">
                      <a:solidFill>
                        <a:srgbClr val="C00000"/>
                      </a:solidFill>
                      <a:latin typeface="Times New Roman" panose="02020603050405020304" pitchFamily="18" charset="0"/>
                      <a:cs typeface="Times New Roman" panose="02020603050405020304"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294274478633027"/>
                      <c:h val="0.25495893286524413"/>
                    </c:manualLayout>
                  </c15:layout>
                  <c15:dlblFieldTable/>
                  <c15:showDataLabelsRange val="0"/>
                </c:ext>
                <c:ext xmlns:c16="http://schemas.microsoft.com/office/drawing/2014/chart" uri="{C3380CC4-5D6E-409C-BE32-E72D297353CC}">
                  <c16:uniqueId val="{00000002-30A1-4479-B558-2D7FCB66743C}"/>
                </c:ext>
              </c:extLst>
            </c:dLbl>
            <c:dLbl>
              <c:idx val="1"/>
              <c:layout>
                <c:manualLayout>
                  <c:x val="3.5203520352035202E-2"/>
                  <c:y val="-3.70370370370370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30A1-4479-B558-2D7FCB66743C}"/>
                </c:ext>
              </c:extLst>
            </c:dLbl>
            <c:dLbl>
              <c:idx val="2"/>
              <c:layout>
                <c:manualLayout>
                  <c:x val="1.9801980198019722E-2"/>
                  <c:y val="1.424501424501414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30A1-4479-B558-2D7FCB66743C}"/>
                </c:ext>
              </c:extLst>
            </c:dLbl>
            <c:dLbl>
              <c:idx val="3"/>
              <c:layout>
                <c:manualLayout>
                  <c:x val="-3.3003300330033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30A1-4479-B558-2D7FCB66743C}"/>
                </c:ext>
              </c:extLst>
            </c:dLbl>
            <c:dLbl>
              <c:idx val="4"/>
              <c:layout>
                <c:manualLayout>
                  <c:x val="-1.1422051374187805E-2"/>
                  <c:y val="5.684157072562147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30A1-4479-B558-2D7FCB66743C}"/>
                </c:ext>
              </c:extLst>
            </c:dLbl>
            <c:dLbl>
              <c:idx val="5"/>
              <c:layout>
                <c:manualLayout>
                  <c:x val="0"/>
                  <c:y val="3.703703703703693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30A1-4479-B558-2D7FCB66743C}"/>
                </c:ext>
              </c:extLst>
            </c:dLbl>
            <c:dLbl>
              <c:idx val="6"/>
              <c:layout>
                <c:manualLayout>
                  <c:x val="-1.3201320132013201E-2"/>
                  <c:y val="2.279202279202279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E-30A1-4479-B558-2D7FCB66743C}"/>
                </c:ext>
              </c:extLst>
            </c:dLbl>
            <c:dLbl>
              <c:idx val="7"/>
              <c:layout>
                <c:manualLayout>
                  <c:x val="-4.3634017998158817E-2"/>
                  <c:y val="6.3405424194510354E-2"/>
                </c:manualLayout>
              </c:layout>
              <c:tx>
                <c:rich>
                  <a:bodyPr/>
                  <a:lstStyle/>
                  <a:p>
                    <a:fld id="{5A848E84-2EF9-405F-9483-B34F5CC34CC1}" type="CATEGORYNAME">
                      <a:rPr lang="lv-LV" b="1">
                        <a:solidFill>
                          <a:srgbClr val="C00000"/>
                        </a:solidFill>
                      </a:rPr>
                      <a:pPr/>
                      <a:t>[CATEGORY NAME]</a:t>
                    </a:fld>
                    <a:r>
                      <a:rPr lang="lv-LV" b="1" baseline="0">
                        <a:solidFill>
                          <a:srgbClr val="C00000"/>
                        </a:solidFill>
                      </a:rPr>
                      <a:t>
</a:t>
                    </a:r>
                    <a:fld id="{D97099E3-E21A-4892-BD6D-E4C1A245149E}" type="PERCENTAGE">
                      <a:rPr lang="lv-LV" b="1" baseline="0">
                        <a:solidFill>
                          <a:srgbClr val="C00000"/>
                        </a:solidFill>
                      </a:rPr>
                      <a:pPr/>
                      <a:t>[PERCENTAGE]</a:t>
                    </a:fld>
                    <a:endParaRPr lang="lv-LV" b="1" baseline="0">
                      <a:solidFill>
                        <a:srgbClr val="C00000"/>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30A1-4479-B558-2D7FCB66743C}"/>
                </c:ext>
              </c:extLst>
            </c:dLbl>
            <c:dLbl>
              <c:idx val="8"/>
              <c:layout>
                <c:manualLayout>
                  <c:x val="6.2868784228669816E-2"/>
                  <c:y val="1.7900325747852878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212926400200604"/>
                      <c:h val="0.2485062674950034"/>
                    </c:manualLayout>
                  </c15:layout>
                </c:ext>
                <c:ext xmlns:c16="http://schemas.microsoft.com/office/drawing/2014/chart" uri="{C3380CC4-5D6E-409C-BE32-E72D297353CC}">
                  <c16:uniqueId val="{00000012-30A1-4479-B558-2D7FCB66743C}"/>
                </c:ext>
              </c:extLst>
            </c:dLbl>
            <c:dLbl>
              <c:idx val="9"/>
              <c:layout>
                <c:manualLayout>
                  <c:x val="0.10393171651002964"/>
                  <c:y val="5.4061095944803678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4-30A1-4479-B558-2D7FCB66743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Patēriņš!$B$6:$B$15</c:f>
              <c:strCache>
                <c:ptCount val="10"/>
                <c:pt idx="0">
                  <c:v>..maize un graudaugu izstrādājumi</c:v>
                </c:pt>
                <c:pt idx="1">
                  <c:v>..gaļa</c:v>
                </c:pt>
                <c:pt idx="2">
                  <c:v>..zivis</c:v>
                </c:pt>
                <c:pt idx="3">
                  <c:v>..piens, siers un olas</c:v>
                </c:pt>
                <c:pt idx="4">
                  <c:v>..eļļa un tauki</c:v>
                </c:pt>
                <c:pt idx="5">
                  <c:v>..augļi un ogas</c:v>
                </c:pt>
                <c:pt idx="6">
                  <c:v>..dārzeņi</c:v>
                </c:pt>
                <c:pt idx="7">
                  <c:v>....kartupeļi</c:v>
                </c:pt>
                <c:pt idx="8">
                  <c:v>..cukurs, medus, džems, šokolāde un citi saldumi</c:v>
                </c:pt>
                <c:pt idx="9">
                  <c:v>..citi pārtikas produkti</c:v>
                </c:pt>
              </c:strCache>
            </c:strRef>
          </c:cat>
          <c:val>
            <c:numRef>
              <c:f>Patēriņš!$D$6:$D$15</c:f>
              <c:numCache>
                <c:formatCode>0</c:formatCode>
                <c:ptCount val="10"/>
                <c:pt idx="0">
                  <c:v>15.132298272468839</c:v>
                </c:pt>
                <c:pt idx="1">
                  <c:v>23.201399518915373</c:v>
                </c:pt>
                <c:pt idx="2">
                  <c:v>5.2263284495954521</c:v>
                </c:pt>
                <c:pt idx="3">
                  <c:v>18.631095560900938</c:v>
                </c:pt>
                <c:pt idx="4">
                  <c:v>3.0833151104307897</c:v>
                </c:pt>
                <c:pt idx="5">
                  <c:v>8.8344631532910576</c:v>
                </c:pt>
                <c:pt idx="6">
                  <c:v>13.229827246883886</c:v>
                </c:pt>
                <c:pt idx="7">
                  <c:v>1.9571397332167069</c:v>
                </c:pt>
                <c:pt idx="8">
                  <c:v>7.4458779794445666</c:v>
                </c:pt>
                <c:pt idx="9">
                  <c:v>5.2372621911218022</c:v>
                </c:pt>
              </c:numCache>
            </c:numRef>
          </c:val>
          <c:extLst>
            <c:ext xmlns:c16="http://schemas.microsoft.com/office/drawing/2014/chart" uri="{C3380CC4-5D6E-409C-BE32-E72D297353CC}">
              <c16:uniqueId val="{00000015-30A1-4479-B558-2D7FCB66743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526A5-F6BB-4971-B224-0C3FDBA0FF54}" type="doc">
      <dgm:prSet loTypeId="urn:microsoft.com/office/officeart/2005/8/layout/chevronAccent+Icon" loCatId="process" qsTypeId="urn:microsoft.com/office/officeart/2005/8/quickstyle/simple1" qsCatId="simple" csTypeId="urn:microsoft.com/office/officeart/2005/8/colors/accent6_2" csCatId="accent6" phldr="1"/>
      <dgm:spPr/>
    </dgm:pt>
    <dgm:pt modelId="{541D4C18-F69C-4C92-BEA0-5F0A2A9D7700}">
      <dgm:prSet phldrT="[Text]" custT="1"/>
      <dgm:spPr>
        <a:ln>
          <a:solidFill>
            <a:srgbClr val="008A3E"/>
          </a:solidFill>
        </a:ln>
      </dgm:spPr>
      <dgm:t>
        <a:bodyPr/>
        <a:lstStyle/>
        <a:p>
          <a:r>
            <a:rPr lang="lv-LV" sz="2500" dirty="0">
              <a:latin typeface="Times New Roman" panose="02020603050405020304" pitchFamily="18" charset="0"/>
              <a:cs typeface="Times New Roman" panose="02020603050405020304" pitchFamily="18" charset="0"/>
            </a:rPr>
            <a:t>Ražotājs</a:t>
          </a:r>
          <a:endParaRPr lang="en-US" sz="2500" dirty="0">
            <a:latin typeface="Times New Roman" panose="02020603050405020304" pitchFamily="18" charset="0"/>
            <a:cs typeface="Times New Roman" panose="02020603050405020304" pitchFamily="18" charset="0"/>
          </a:endParaRPr>
        </a:p>
      </dgm:t>
    </dgm:pt>
    <dgm:pt modelId="{1EAFED28-400D-44D1-8DE0-C302C77D87BE}" type="parTrans" cxnId="{F1F35773-CA70-4ED3-823B-12DC4A5864B3}">
      <dgm:prSet/>
      <dgm:spPr/>
      <dgm:t>
        <a:bodyPr/>
        <a:lstStyle/>
        <a:p>
          <a:endParaRPr lang="en-US"/>
        </a:p>
      </dgm:t>
    </dgm:pt>
    <dgm:pt modelId="{C6B5FED3-0EDD-4022-A92F-9B9013054FD7}" type="sibTrans" cxnId="{F1F35773-CA70-4ED3-823B-12DC4A5864B3}">
      <dgm:prSet/>
      <dgm:spPr/>
      <dgm:t>
        <a:bodyPr/>
        <a:lstStyle/>
        <a:p>
          <a:endParaRPr lang="en-US"/>
        </a:p>
      </dgm:t>
    </dgm:pt>
    <dgm:pt modelId="{0A5EF855-EE59-4703-9AC5-ABA519058B3F}">
      <dgm:prSet phldrT="[Text]" custT="1"/>
      <dgm:spPr>
        <a:ln>
          <a:solidFill>
            <a:srgbClr val="008A3E"/>
          </a:solidFill>
        </a:ln>
      </dgm:spPr>
      <dgm:t>
        <a:bodyPr/>
        <a:lstStyle/>
        <a:p>
          <a:r>
            <a:rPr lang="lv-LV" sz="2500" dirty="0">
              <a:solidFill>
                <a:schemeClr val="bg1">
                  <a:lumMod val="50000"/>
                </a:schemeClr>
              </a:solidFill>
              <a:latin typeface="Times New Roman" panose="02020603050405020304" pitchFamily="18" charset="0"/>
              <a:cs typeface="Times New Roman" panose="02020603050405020304" pitchFamily="18" charset="0"/>
            </a:rPr>
            <a:t>Tirdzniecība</a:t>
          </a:r>
          <a:endParaRPr lang="en-US" sz="2500" dirty="0">
            <a:solidFill>
              <a:schemeClr val="bg1">
                <a:lumMod val="50000"/>
              </a:schemeClr>
            </a:solidFill>
            <a:latin typeface="Times New Roman" panose="02020603050405020304" pitchFamily="18" charset="0"/>
            <a:cs typeface="Times New Roman" panose="02020603050405020304" pitchFamily="18" charset="0"/>
          </a:endParaRPr>
        </a:p>
      </dgm:t>
    </dgm:pt>
    <dgm:pt modelId="{36A077BE-EB72-4DCB-AB7F-13C8DFD3666D}" type="parTrans" cxnId="{83761682-49F7-4E9E-A657-09B02EB5BBE4}">
      <dgm:prSet/>
      <dgm:spPr/>
      <dgm:t>
        <a:bodyPr/>
        <a:lstStyle/>
        <a:p>
          <a:endParaRPr lang="en-US"/>
        </a:p>
      </dgm:t>
    </dgm:pt>
    <dgm:pt modelId="{8B9E26CD-9356-491D-B629-C3750334AFB6}" type="sibTrans" cxnId="{83761682-49F7-4E9E-A657-09B02EB5BBE4}">
      <dgm:prSet/>
      <dgm:spPr/>
      <dgm:t>
        <a:bodyPr/>
        <a:lstStyle/>
        <a:p>
          <a:endParaRPr lang="en-US"/>
        </a:p>
      </dgm:t>
    </dgm:pt>
    <dgm:pt modelId="{5565124B-B9E7-4469-814E-94876EFB8F53}">
      <dgm:prSet phldrT="[Text]" custT="1"/>
      <dgm:spPr>
        <a:ln>
          <a:solidFill>
            <a:srgbClr val="008A3E"/>
          </a:solidFill>
        </a:ln>
      </dgm:spPr>
      <dgm:t>
        <a:bodyPr/>
        <a:lstStyle/>
        <a:p>
          <a:r>
            <a:rPr lang="lv-LV" sz="2500" dirty="0">
              <a:solidFill>
                <a:schemeClr val="bg1">
                  <a:lumMod val="50000"/>
                </a:schemeClr>
              </a:solidFill>
              <a:latin typeface="Times New Roman" panose="02020603050405020304" pitchFamily="18" charset="0"/>
              <a:cs typeface="Times New Roman" panose="02020603050405020304" pitchFamily="18" charset="0"/>
            </a:rPr>
            <a:t>Patērētāji</a:t>
          </a:r>
          <a:endParaRPr lang="en-US" sz="2500" dirty="0">
            <a:solidFill>
              <a:schemeClr val="bg1">
                <a:lumMod val="50000"/>
              </a:schemeClr>
            </a:solidFill>
            <a:latin typeface="Times New Roman" panose="02020603050405020304" pitchFamily="18" charset="0"/>
            <a:cs typeface="Times New Roman" panose="02020603050405020304" pitchFamily="18" charset="0"/>
          </a:endParaRPr>
        </a:p>
      </dgm:t>
    </dgm:pt>
    <dgm:pt modelId="{E5472FCC-4ED1-4152-8136-D8FA5D530C34}" type="parTrans" cxnId="{BABB572D-B3F6-420F-82EC-D14D41AD46BA}">
      <dgm:prSet/>
      <dgm:spPr/>
      <dgm:t>
        <a:bodyPr/>
        <a:lstStyle/>
        <a:p>
          <a:endParaRPr lang="en-US"/>
        </a:p>
      </dgm:t>
    </dgm:pt>
    <dgm:pt modelId="{8E2E1D2C-A467-4EFC-BE0A-833938D8F7B1}" type="sibTrans" cxnId="{BABB572D-B3F6-420F-82EC-D14D41AD46BA}">
      <dgm:prSet/>
      <dgm:spPr/>
      <dgm:t>
        <a:bodyPr/>
        <a:lstStyle/>
        <a:p>
          <a:endParaRPr lang="en-US"/>
        </a:p>
      </dgm:t>
    </dgm:pt>
    <dgm:pt modelId="{B75356FE-6A70-4028-AAA4-0EC42625309E}">
      <dgm:prSet/>
      <dgm:spPr>
        <a:ln>
          <a:solidFill>
            <a:srgbClr val="008A3E"/>
          </a:solidFill>
        </a:ln>
      </dgm:spPr>
      <dgm:t>
        <a:bodyPr/>
        <a:lstStyle/>
        <a:p>
          <a:r>
            <a:rPr lang="lv-LV" dirty="0">
              <a:latin typeface="Times New Roman" panose="02020603050405020304" pitchFamily="18" charset="0"/>
              <a:cs typeface="Times New Roman" panose="02020603050405020304" pitchFamily="18" charset="0"/>
            </a:rPr>
            <a:t>Pārstrādātājs</a:t>
          </a:r>
          <a:endParaRPr lang="en-US" dirty="0"/>
        </a:p>
      </dgm:t>
    </dgm:pt>
    <dgm:pt modelId="{3CF53F37-BC45-4E3B-B424-0E19CC8F49CB}" type="parTrans" cxnId="{71C9B4D7-5EA3-42F5-B3E2-1830F14B80B2}">
      <dgm:prSet/>
      <dgm:spPr/>
      <dgm:t>
        <a:bodyPr/>
        <a:lstStyle/>
        <a:p>
          <a:endParaRPr lang="en-US"/>
        </a:p>
      </dgm:t>
    </dgm:pt>
    <dgm:pt modelId="{C635022B-54C8-4E33-9D4F-2D2BD2787ED0}" type="sibTrans" cxnId="{71C9B4D7-5EA3-42F5-B3E2-1830F14B80B2}">
      <dgm:prSet/>
      <dgm:spPr/>
      <dgm:t>
        <a:bodyPr/>
        <a:lstStyle/>
        <a:p>
          <a:endParaRPr lang="en-US"/>
        </a:p>
      </dgm:t>
    </dgm:pt>
    <dgm:pt modelId="{D461BE97-3CD9-4A87-B25F-7BE4533E6839}" type="pres">
      <dgm:prSet presAssocID="{ADB526A5-F6BB-4971-B224-0C3FDBA0FF54}" presName="Name0" presStyleCnt="0">
        <dgm:presLayoutVars>
          <dgm:dir/>
          <dgm:resizeHandles val="exact"/>
        </dgm:presLayoutVars>
      </dgm:prSet>
      <dgm:spPr/>
    </dgm:pt>
    <dgm:pt modelId="{AB843454-9D96-4609-8287-3AA111DE86AB}" type="pres">
      <dgm:prSet presAssocID="{541D4C18-F69C-4C92-BEA0-5F0A2A9D7700}" presName="composite" presStyleCnt="0"/>
      <dgm:spPr/>
    </dgm:pt>
    <dgm:pt modelId="{C4609CEF-CF11-41C4-A752-EA93EAB7BDA5}" type="pres">
      <dgm:prSet presAssocID="{541D4C18-F69C-4C92-BEA0-5F0A2A9D7700}" presName="bgChev" presStyleLbl="node1" presStyleIdx="0" presStyleCnt="4" custLinFactNeighborX="7255" custLinFactNeighborY="10859"/>
      <dgm:spPr>
        <a:solidFill>
          <a:srgbClr val="00B050"/>
        </a:solidFill>
        <a:ln>
          <a:solidFill>
            <a:srgbClr val="008A3E"/>
          </a:solidFill>
        </a:ln>
      </dgm:spPr>
    </dgm:pt>
    <dgm:pt modelId="{3C554441-C7DB-4F97-9D5B-12109641ADE2}" type="pres">
      <dgm:prSet presAssocID="{541D4C18-F69C-4C92-BEA0-5F0A2A9D7700}" presName="txNode" presStyleLbl="fgAcc1" presStyleIdx="0" presStyleCnt="4" custScaleX="95102" custLinFactNeighborX="587" custLinFactNeighborY="7675">
        <dgm:presLayoutVars>
          <dgm:bulletEnabled val="1"/>
        </dgm:presLayoutVars>
      </dgm:prSet>
      <dgm:spPr/>
      <dgm:t>
        <a:bodyPr/>
        <a:lstStyle/>
        <a:p>
          <a:endParaRPr lang="en-US"/>
        </a:p>
      </dgm:t>
    </dgm:pt>
    <dgm:pt modelId="{4EEB8A58-BAA7-4FB8-B21C-CAE9745A0EC2}" type="pres">
      <dgm:prSet presAssocID="{C6B5FED3-0EDD-4022-A92F-9B9013054FD7}" presName="compositeSpace" presStyleCnt="0"/>
      <dgm:spPr/>
    </dgm:pt>
    <dgm:pt modelId="{D25FDCD2-E2D0-4FF7-A07B-84390DC23396}" type="pres">
      <dgm:prSet presAssocID="{B75356FE-6A70-4028-AAA4-0EC42625309E}" presName="composite" presStyleCnt="0"/>
      <dgm:spPr/>
    </dgm:pt>
    <dgm:pt modelId="{991EE60B-6286-4E53-B902-0ED25E49D419}" type="pres">
      <dgm:prSet presAssocID="{B75356FE-6A70-4028-AAA4-0EC42625309E}" presName="bgChev" presStyleLbl="node1" presStyleIdx="1" presStyleCnt="4" custScaleY="109489" custLinFactNeighborX="5603" custLinFactNeighborY="8215"/>
      <dgm:spPr>
        <a:solidFill>
          <a:srgbClr val="00B050"/>
        </a:solidFill>
      </dgm:spPr>
    </dgm:pt>
    <dgm:pt modelId="{9E3C0469-39A8-42EF-AB74-079006BABBAF}" type="pres">
      <dgm:prSet presAssocID="{B75356FE-6A70-4028-AAA4-0EC42625309E}" presName="txNode" presStyleLbl="fgAcc1" presStyleIdx="1" presStyleCnt="4" custLinFactNeighborX="-1069" custLinFactNeighborY="3439">
        <dgm:presLayoutVars>
          <dgm:bulletEnabled val="1"/>
        </dgm:presLayoutVars>
      </dgm:prSet>
      <dgm:spPr/>
      <dgm:t>
        <a:bodyPr/>
        <a:lstStyle/>
        <a:p>
          <a:endParaRPr lang="en-US"/>
        </a:p>
      </dgm:t>
    </dgm:pt>
    <dgm:pt modelId="{0D79870F-A529-4AF3-9727-0390A60A991F}" type="pres">
      <dgm:prSet presAssocID="{C635022B-54C8-4E33-9D4F-2D2BD2787ED0}" presName="compositeSpace" presStyleCnt="0"/>
      <dgm:spPr/>
    </dgm:pt>
    <dgm:pt modelId="{FCE9F61F-FCDA-4314-88E4-AFE34301CD6E}" type="pres">
      <dgm:prSet presAssocID="{0A5EF855-EE59-4703-9AC5-ABA519058B3F}" presName="composite" presStyleCnt="0"/>
      <dgm:spPr/>
    </dgm:pt>
    <dgm:pt modelId="{2AC57A68-C5C6-4E5A-A56E-F813AB56BA53}" type="pres">
      <dgm:prSet presAssocID="{0A5EF855-EE59-4703-9AC5-ABA519058B3F}" presName="bgChev" presStyleLbl="node1" presStyleIdx="2" presStyleCnt="4" custLinFactNeighborX="618" custLinFactNeighborY="6290"/>
      <dgm:spPr>
        <a:solidFill>
          <a:srgbClr val="00B050"/>
        </a:solidFill>
        <a:ln>
          <a:solidFill>
            <a:srgbClr val="008A3E"/>
          </a:solidFill>
        </a:ln>
      </dgm:spPr>
    </dgm:pt>
    <dgm:pt modelId="{778F25F7-DC19-41AB-A1E0-AF163A60CA47}" type="pres">
      <dgm:prSet presAssocID="{0A5EF855-EE59-4703-9AC5-ABA519058B3F}" presName="txNode" presStyleLbl="fgAcc1" presStyleIdx="2" presStyleCnt="4" custLinFactNeighborX="-3636" custLinFactNeighborY="9474">
        <dgm:presLayoutVars>
          <dgm:bulletEnabled val="1"/>
        </dgm:presLayoutVars>
      </dgm:prSet>
      <dgm:spPr/>
      <dgm:t>
        <a:bodyPr/>
        <a:lstStyle/>
        <a:p>
          <a:endParaRPr lang="en-US"/>
        </a:p>
      </dgm:t>
    </dgm:pt>
    <dgm:pt modelId="{D4A2A8FB-9CB9-45CA-B659-B542D8504D32}" type="pres">
      <dgm:prSet presAssocID="{8B9E26CD-9356-491D-B629-C3750334AFB6}" presName="compositeSpace" presStyleCnt="0"/>
      <dgm:spPr/>
    </dgm:pt>
    <dgm:pt modelId="{23DC6059-3CA6-4569-A71F-2236B758A5BA}" type="pres">
      <dgm:prSet presAssocID="{5565124B-B9E7-4469-814E-94876EFB8F53}" presName="composite" presStyleCnt="0"/>
      <dgm:spPr/>
    </dgm:pt>
    <dgm:pt modelId="{12A0B0F4-572B-4C26-848F-2C47757FE807}" type="pres">
      <dgm:prSet presAssocID="{5565124B-B9E7-4469-814E-94876EFB8F53}" presName="bgChev" presStyleLbl="node1" presStyleIdx="3" presStyleCnt="4" custLinFactNeighborX="-4505" custLinFactNeighborY="11188"/>
      <dgm:spPr>
        <a:solidFill>
          <a:srgbClr val="00B050"/>
        </a:solidFill>
        <a:ln>
          <a:solidFill>
            <a:srgbClr val="008A3E"/>
          </a:solidFill>
        </a:ln>
      </dgm:spPr>
    </dgm:pt>
    <dgm:pt modelId="{19363644-F85E-4254-B987-066A91DC0222}" type="pres">
      <dgm:prSet presAssocID="{5565124B-B9E7-4469-814E-94876EFB8F53}" presName="txNode" presStyleLbl="fgAcc1" presStyleIdx="3" presStyleCnt="4" custLinFactNeighborX="-7137" custLinFactNeighborY="8951">
        <dgm:presLayoutVars>
          <dgm:bulletEnabled val="1"/>
        </dgm:presLayoutVars>
      </dgm:prSet>
      <dgm:spPr/>
      <dgm:t>
        <a:bodyPr/>
        <a:lstStyle/>
        <a:p>
          <a:endParaRPr lang="en-US"/>
        </a:p>
      </dgm:t>
    </dgm:pt>
  </dgm:ptLst>
  <dgm:cxnLst>
    <dgm:cxn modelId="{23DB2F64-A8DE-4A06-A176-797EAC788E07}" type="presOf" srcId="{B75356FE-6A70-4028-AAA4-0EC42625309E}" destId="{9E3C0469-39A8-42EF-AB74-079006BABBAF}" srcOrd="0" destOrd="0" presId="urn:microsoft.com/office/officeart/2005/8/layout/chevronAccent+Icon"/>
    <dgm:cxn modelId="{4CC02964-4E72-4586-AED0-21DE2B3B4140}" type="presOf" srcId="{0A5EF855-EE59-4703-9AC5-ABA519058B3F}" destId="{778F25F7-DC19-41AB-A1E0-AF163A60CA47}" srcOrd="0" destOrd="0" presId="urn:microsoft.com/office/officeart/2005/8/layout/chevronAccent+Icon"/>
    <dgm:cxn modelId="{71C9B4D7-5EA3-42F5-B3E2-1830F14B80B2}" srcId="{ADB526A5-F6BB-4971-B224-0C3FDBA0FF54}" destId="{B75356FE-6A70-4028-AAA4-0EC42625309E}" srcOrd="1" destOrd="0" parTransId="{3CF53F37-BC45-4E3B-B424-0E19CC8F49CB}" sibTransId="{C635022B-54C8-4E33-9D4F-2D2BD2787ED0}"/>
    <dgm:cxn modelId="{F1F35773-CA70-4ED3-823B-12DC4A5864B3}" srcId="{ADB526A5-F6BB-4971-B224-0C3FDBA0FF54}" destId="{541D4C18-F69C-4C92-BEA0-5F0A2A9D7700}" srcOrd="0" destOrd="0" parTransId="{1EAFED28-400D-44D1-8DE0-C302C77D87BE}" sibTransId="{C6B5FED3-0EDD-4022-A92F-9B9013054FD7}"/>
    <dgm:cxn modelId="{83761682-49F7-4E9E-A657-09B02EB5BBE4}" srcId="{ADB526A5-F6BB-4971-B224-0C3FDBA0FF54}" destId="{0A5EF855-EE59-4703-9AC5-ABA519058B3F}" srcOrd="2" destOrd="0" parTransId="{36A077BE-EB72-4DCB-AB7F-13C8DFD3666D}" sibTransId="{8B9E26CD-9356-491D-B629-C3750334AFB6}"/>
    <dgm:cxn modelId="{DC0FB5A1-6B5A-4452-86B1-AAF22382D607}" type="presOf" srcId="{5565124B-B9E7-4469-814E-94876EFB8F53}" destId="{19363644-F85E-4254-B987-066A91DC0222}" srcOrd="0" destOrd="0" presId="urn:microsoft.com/office/officeart/2005/8/layout/chevronAccent+Icon"/>
    <dgm:cxn modelId="{BABB572D-B3F6-420F-82EC-D14D41AD46BA}" srcId="{ADB526A5-F6BB-4971-B224-0C3FDBA0FF54}" destId="{5565124B-B9E7-4469-814E-94876EFB8F53}" srcOrd="3" destOrd="0" parTransId="{E5472FCC-4ED1-4152-8136-D8FA5D530C34}" sibTransId="{8E2E1D2C-A467-4EFC-BE0A-833938D8F7B1}"/>
    <dgm:cxn modelId="{7FB839AB-6F8F-4FDA-8773-83B4F48CFDE6}" type="presOf" srcId="{541D4C18-F69C-4C92-BEA0-5F0A2A9D7700}" destId="{3C554441-C7DB-4F97-9D5B-12109641ADE2}" srcOrd="0" destOrd="0" presId="urn:microsoft.com/office/officeart/2005/8/layout/chevronAccent+Icon"/>
    <dgm:cxn modelId="{A5D60A5E-FFFA-4827-A7D0-1E86492008A5}" type="presOf" srcId="{ADB526A5-F6BB-4971-B224-0C3FDBA0FF54}" destId="{D461BE97-3CD9-4A87-B25F-7BE4533E6839}" srcOrd="0" destOrd="0" presId="urn:microsoft.com/office/officeart/2005/8/layout/chevronAccent+Icon"/>
    <dgm:cxn modelId="{F00F8EE4-8B86-48E4-9E7E-441503DFE189}" type="presParOf" srcId="{D461BE97-3CD9-4A87-B25F-7BE4533E6839}" destId="{AB843454-9D96-4609-8287-3AA111DE86AB}" srcOrd="0" destOrd="0" presId="urn:microsoft.com/office/officeart/2005/8/layout/chevronAccent+Icon"/>
    <dgm:cxn modelId="{BD015809-4C9F-4FA4-8991-E9DFB336C542}" type="presParOf" srcId="{AB843454-9D96-4609-8287-3AA111DE86AB}" destId="{C4609CEF-CF11-41C4-A752-EA93EAB7BDA5}" srcOrd="0" destOrd="0" presId="urn:microsoft.com/office/officeart/2005/8/layout/chevronAccent+Icon"/>
    <dgm:cxn modelId="{B2980405-7C50-4FD8-894E-1845AD102570}" type="presParOf" srcId="{AB843454-9D96-4609-8287-3AA111DE86AB}" destId="{3C554441-C7DB-4F97-9D5B-12109641ADE2}" srcOrd="1" destOrd="0" presId="urn:microsoft.com/office/officeart/2005/8/layout/chevronAccent+Icon"/>
    <dgm:cxn modelId="{E4CFCFF5-CA9A-425D-85EE-3799B174E2D0}" type="presParOf" srcId="{D461BE97-3CD9-4A87-B25F-7BE4533E6839}" destId="{4EEB8A58-BAA7-4FB8-B21C-CAE9745A0EC2}" srcOrd="1" destOrd="0" presId="urn:microsoft.com/office/officeart/2005/8/layout/chevronAccent+Icon"/>
    <dgm:cxn modelId="{7A901C29-B045-4FA2-89CA-3B72D57146B7}" type="presParOf" srcId="{D461BE97-3CD9-4A87-B25F-7BE4533E6839}" destId="{D25FDCD2-E2D0-4FF7-A07B-84390DC23396}" srcOrd="2" destOrd="0" presId="urn:microsoft.com/office/officeart/2005/8/layout/chevronAccent+Icon"/>
    <dgm:cxn modelId="{760766A2-C17F-43F4-B7FB-72B87AAEF5C5}" type="presParOf" srcId="{D25FDCD2-E2D0-4FF7-A07B-84390DC23396}" destId="{991EE60B-6286-4E53-B902-0ED25E49D419}" srcOrd="0" destOrd="0" presId="urn:microsoft.com/office/officeart/2005/8/layout/chevronAccent+Icon"/>
    <dgm:cxn modelId="{45312FE8-3399-4D67-A0CE-07C430BA87C4}" type="presParOf" srcId="{D25FDCD2-E2D0-4FF7-A07B-84390DC23396}" destId="{9E3C0469-39A8-42EF-AB74-079006BABBAF}" srcOrd="1" destOrd="0" presId="urn:microsoft.com/office/officeart/2005/8/layout/chevronAccent+Icon"/>
    <dgm:cxn modelId="{E256D862-55AE-41BE-9023-2816B98344AC}" type="presParOf" srcId="{D461BE97-3CD9-4A87-B25F-7BE4533E6839}" destId="{0D79870F-A529-4AF3-9727-0390A60A991F}" srcOrd="3" destOrd="0" presId="urn:microsoft.com/office/officeart/2005/8/layout/chevronAccent+Icon"/>
    <dgm:cxn modelId="{0981003D-92ED-4419-B1EA-B4DF2A0E8096}" type="presParOf" srcId="{D461BE97-3CD9-4A87-B25F-7BE4533E6839}" destId="{FCE9F61F-FCDA-4314-88E4-AFE34301CD6E}" srcOrd="4" destOrd="0" presId="urn:microsoft.com/office/officeart/2005/8/layout/chevronAccent+Icon"/>
    <dgm:cxn modelId="{713D1A2D-0043-4CF8-A5BC-DA1E806C11CA}" type="presParOf" srcId="{FCE9F61F-FCDA-4314-88E4-AFE34301CD6E}" destId="{2AC57A68-C5C6-4E5A-A56E-F813AB56BA53}" srcOrd="0" destOrd="0" presId="urn:microsoft.com/office/officeart/2005/8/layout/chevronAccent+Icon"/>
    <dgm:cxn modelId="{EE5B25F3-60CB-465A-A080-C3F63FADF20C}" type="presParOf" srcId="{FCE9F61F-FCDA-4314-88E4-AFE34301CD6E}" destId="{778F25F7-DC19-41AB-A1E0-AF163A60CA47}" srcOrd="1" destOrd="0" presId="urn:microsoft.com/office/officeart/2005/8/layout/chevronAccent+Icon"/>
    <dgm:cxn modelId="{4F968AA1-8AD3-44D5-9A7E-6F737E9D1A83}" type="presParOf" srcId="{D461BE97-3CD9-4A87-B25F-7BE4533E6839}" destId="{D4A2A8FB-9CB9-45CA-B659-B542D8504D32}" srcOrd="5" destOrd="0" presId="urn:microsoft.com/office/officeart/2005/8/layout/chevronAccent+Icon"/>
    <dgm:cxn modelId="{FDFF516E-BA2F-40C4-B10A-BDFA9AB1D888}" type="presParOf" srcId="{D461BE97-3CD9-4A87-B25F-7BE4533E6839}" destId="{23DC6059-3CA6-4569-A71F-2236B758A5BA}" srcOrd="6" destOrd="0" presId="urn:microsoft.com/office/officeart/2005/8/layout/chevronAccent+Icon"/>
    <dgm:cxn modelId="{B97D198E-0406-441B-9509-C766FE2D50FC}" type="presParOf" srcId="{23DC6059-3CA6-4569-A71F-2236B758A5BA}" destId="{12A0B0F4-572B-4C26-848F-2C47757FE807}" srcOrd="0" destOrd="0" presId="urn:microsoft.com/office/officeart/2005/8/layout/chevronAccent+Icon"/>
    <dgm:cxn modelId="{07572491-F9EE-479B-B752-615D061C4090}" type="presParOf" srcId="{23DC6059-3CA6-4569-A71F-2236B758A5BA}" destId="{19363644-F85E-4254-B987-066A91DC022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5985D-521C-4DB9-AA99-7A5EF2CEE17A}" type="doc">
      <dgm:prSet loTypeId="urn:microsoft.com/office/officeart/2005/8/layout/hList7" loCatId="list" qsTypeId="urn:microsoft.com/office/officeart/2005/8/quickstyle/simple1" qsCatId="simple" csTypeId="urn:microsoft.com/office/officeart/2005/8/colors/accent6_4" csCatId="accent6" phldr="1"/>
      <dgm:spPr/>
      <dgm:t>
        <a:bodyPr/>
        <a:lstStyle/>
        <a:p>
          <a:endParaRPr lang="en-US"/>
        </a:p>
      </dgm:t>
    </dgm:pt>
    <dgm:pt modelId="{E4F02913-9FBD-46DF-8BEA-EB7CEB904F4F}">
      <dgm:prSet phldrT="[Text]" custT="1"/>
      <dgm:spPr>
        <a:solidFill>
          <a:schemeClr val="accent6">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lv-LV" sz="2400" dirty="0">
            <a:solidFill>
              <a:schemeClr val="tx1"/>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lv-LV" sz="2400" dirty="0">
            <a:solidFill>
              <a:schemeClr val="tx1"/>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lv-LV" sz="2400" dirty="0">
              <a:solidFill>
                <a:schemeClr val="tx1"/>
              </a:solidFill>
              <a:latin typeface="Times New Roman" panose="02020603050405020304" pitchFamily="18" charset="0"/>
              <a:cs typeface="Times New Roman" panose="02020603050405020304" pitchFamily="18" charset="0"/>
            </a:rPr>
            <a:t>31 labības pārstrādes uzņēmums </a:t>
          </a:r>
        </a:p>
        <a:p>
          <a:pPr marL="0" marR="0" indent="0" defTabSz="914400" eaLnBrk="1" fontAlgn="auto" latinLnBrk="0" hangingPunct="1">
            <a:lnSpc>
              <a:spcPct val="100000"/>
            </a:lnSpc>
            <a:spcBef>
              <a:spcPts val="0"/>
            </a:spcBef>
            <a:spcAft>
              <a:spcPts val="0"/>
            </a:spcAft>
            <a:buClrTx/>
            <a:buSzTx/>
            <a:buFontTx/>
            <a:buNone/>
            <a:tabLst/>
            <a:defRPr/>
          </a:pPr>
          <a:r>
            <a:rPr lang="lv-LV" sz="2400" dirty="0">
              <a:solidFill>
                <a:schemeClr val="tx1"/>
              </a:solidFill>
              <a:latin typeface="Times New Roman" panose="02020603050405020304" pitchFamily="18" charset="0"/>
              <a:cs typeface="Times New Roman" panose="02020603050405020304" pitchFamily="18" charset="0"/>
            </a:rPr>
            <a:t>4 iesala ražotāji</a:t>
          </a:r>
        </a:p>
        <a:p>
          <a:pPr marL="0" marR="0" indent="0" defTabSz="914400" eaLnBrk="1" fontAlgn="auto" latinLnBrk="0" hangingPunct="1">
            <a:lnSpc>
              <a:spcPct val="100000"/>
            </a:lnSpc>
            <a:spcBef>
              <a:spcPts val="0"/>
            </a:spcBef>
            <a:spcAft>
              <a:spcPts val="0"/>
            </a:spcAft>
            <a:buClrTx/>
            <a:buSzTx/>
            <a:buFontTx/>
            <a:buNone/>
            <a:tabLst/>
            <a:defRPr/>
          </a:pPr>
          <a:r>
            <a:rPr lang="lv-LV" sz="2400" dirty="0">
              <a:solidFill>
                <a:schemeClr val="tx1"/>
              </a:solidFill>
              <a:latin typeface="Times New Roman" panose="02020603050405020304" pitchFamily="18" charset="0"/>
              <a:cs typeface="Times New Roman" panose="02020603050405020304" pitchFamily="18" charset="0"/>
            </a:rPr>
            <a:t>225 maizes un miltu izstrādājumu ražotāji</a:t>
          </a:r>
        </a:p>
        <a:p>
          <a:pPr marL="0" marR="0" indent="0" defTabSz="914400" eaLnBrk="1" fontAlgn="auto" latinLnBrk="0" hangingPunct="1">
            <a:lnSpc>
              <a:spcPct val="100000"/>
            </a:lnSpc>
            <a:spcBef>
              <a:spcPts val="0"/>
            </a:spcBef>
            <a:spcAft>
              <a:spcPts val="0"/>
            </a:spcAft>
            <a:buClrTx/>
            <a:buSzTx/>
            <a:buFontTx/>
            <a:buNone/>
            <a:tabLst/>
            <a:defRPr/>
          </a:pPr>
          <a:r>
            <a:rPr lang="lv-LV" sz="2400" dirty="0">
              <a:solidFill>
                <a:schemeClr val="tx1"/>
              </a:solidFill>
              <a:latin typeface="Times New Roman" panose="02020603050405020304" pitchFamily="18" charset="0"/>
              <a:cs typeface="Times New Roman" panose="02020603050405020304" pitchFamily="18" charset="0"/>
            </a:rPr>
            <a:t> </a:t>
          </a:r>
          <a:r>
            <a:rPr lang="lv-LV" sz="1400" dirty="0">
              <a:solidFill>
                <a:schemeClr val="tx1"/>
              </a:solidFill>
              <a:latin typeface="Times New Roman" panose="02020603050405020304" pitchFamily="18" charset="0"/>
              <a:cs typeface="Times New Roman" panose="02020603050405020304" pitchFamily="18" charset="0"/>
            </a:rPr>
            <a:t>(PVD, 2020)</a:t>
          </a:r>
        </a:p>
        <a:p>
          <a:pPr defTabSz="1155700">
            <a:lnSpc>
              <a:spcPct val="90000"/>
            </a:lnSpc>
            <a:spcBef>
              <a:spcPct val="0"/>
            </a:spcBef>
            <a:spcAft>
              <a:spcPct val="35000"/>
            </a:spcAft>
          </a:pPr>
          <a:endParaRPr lang="en-US" sz="1800" dirty="0">
            <a:solidFill>
              <a:schemeClr val="tx1"/>
            </a:solidFill>
            <a:latin typeface="Times New Roman" panose="02020603050405020304" pitchFamily="18" charset="0"/>
            <a:cs typeface="Times New Roman" panose="02020603050405020304" pitchFamily="18" charset="0"/>
          </a:endParaRPr>
        </a:p>
      </dgm:t>
    </dgm:pt>
    <dgm:pt modelId="{9A475DEF-D6AE-4169-9601-45F6083A0ED2}" type="parTrans" cxnId="{E5A9A859-1DFA-405D-84D6-106CD2E6B9F7}">
      <dgm:prSet/>
      <dgm:spPr/>
      <dgm:t>
        <a:bodyPr/>
        <a:lstStyle/>
        <a:p>
          <a:endParaRPr lang="en-US"/>
        </a:p>
      </dgm:t>
    </dgm:pt>
    <dgm:pt modelId="{C1AF878D-20BC-448A-A74B-D605681CEBE5}" type="sibTrans" cxnId="{E5A9A859-1DFA-405D-84D6-106CD2E6B9F7}">
      <dgm:prSet/>
      <dgm:spPr/>
      <dgm:t>
        <a:bodyPr/>
        <a:lstStyle/>
        <a:p>
          <a:endParaRPr lang="en-US"/>
        </a:p>
      </dgm:t>
    </dgm:pt>
    <dgm:pt modelId="{D5A9721D-A534-4BFD-BE1F-00AF3746D8F8}">
      <dgm:prSet phldrT="[Text]" custT="1"/>
      <dgm:spPr/>
      <dgm:t>
        <a:bodyPr/>
        <a:lstStyle/>
        <a:p>
          <a:endParaRPr lang="lv-LV" sz="2300" dirty="0">
            <a:solidFill>
              <a:schemeClr val="tx1"/>
            </a:solidFill>
            <a:latin typeface="Times New Roman" panose="02020603050405020304" pitchFamily="18" charset="0"/>
            <a:cs typeface="Times New Roman" panose="02020603050405020304" pitchFamily="18" charset="0"/>
          </a:endParaRPr>
        </a:p>
        <a:p>
          <a:r>
            <a:rPr lang="lv-LV" sz="2300" dirty="0">
              <a:solidFill>
                <a:schemeClr val="tx1"/>
              </a:solidFill>
              <a:latin typeface="Times New Roman" panose="02020603050405020304" pitchFamily="18" charset="0"/>
              <a:cs typeface="Times New Roman" panose="02020603050405020304" pitchFamily="18" charset="0"/>
            </a:rPr>
            <a:t>402 maizes un miltu izstrādājumu ražotāji mājas apstākļos </a:t>
          </a:r>
        </a:p>
        <a:p>
          <a:r>
            <a:rPr lang="lv-LV" sz="1400" dirty="0">
              <a:solidFill>
                <a:schemeClr val="tx1"/>
              </a:solidFill>
              <a:latin typeface="Times New Roman" panose="02020603050405020304" pitchFamily="18" charset="0"/>
              <a:cs typeface="Times New Roman" panose="02020603050405020304" pitchFamily="18" charset="0"/>
            </a:rPr>
            <a:t>(PVD, 2020)</a:t>
          </a:r>
          <a:endParaRPr lang="en-US" sz="1400" dirty="0">
            <a:solidFill>
              <a:schemeClr val="tx1"/>
            </a:solidFill>
            <a:latin typeface="Times New Roman" panose="02020603050405020304" pitchFamily="18" charset="0"/>
            <a:cs typeface="Times New Roman" panose="02020603050405020304" pitchFamily="18" charset="0"/>
          </a:endParaRPr>
        </a:p>
      </dgm:t>
    </dgm:pt>
    <dgm:pt modelId="{E47756E0-B344-4729-BB38-40E349A97A39}" type="parTrans" cxnId="{FF4F2F36-36C3-498A-B91B-67009FD4A06D}">
      <dgm:prSet/>
      <dgm:spPr/>
      <dgm:t>
        <a:bodyPr/>
        <a:lstStyle/>
        <a:p>
          <a:endParaRPr lang="en-US"/>
        </a:p>
      </dgm:t>
    </dgm:pt>
    <dgm:pt modelId="{B27F9498-C5B4-4D8A-9D17-84B45EE8E73E}" type="sibTrans" cxnId="{FF4F2F36-36C3-498A-B91B-67009FD4A06D}">
      <dgm:prSet/>
      <dgm:spPr/>
      <dgm:t>
        <a:bodyPr/>
        <a:lstStyle/>
        <a:p>
          <a:endParaRPr lang="en-US"/>
        </a:p>
      </dgm:t>
    </dgm:pt>
    <dgm:pt modelId="{6B0D45C1-EB66-4485-A376-B3AC607E030F}">
      <dgm:prSet phldrT="[Text]" custT="1"/>
      <dgm:spPr>
        <a:solidFill>
          <a:schemeClr val="accent2">
            <a:lumMod val="40000"/>
            <a:lumOff val="60000"/>
          </a:schemeClr>
        </a:solidFill>
      </dgm:spPr>
      <dgm:t>
        <a:bodyPr/>
        <a:lstStyle/>
        <a:p>
          <a:endParaRPr lang="lv-LV" sz="2400" dirty="0">
            <a:solidFill>
              <a:schemeClr val="tx1"/>
            </a:solidFill>
            <a:latin typeface="Times New Roman" panose="02020603050405020304" pitchFamily="18" charset="0"/>
            <a:cs typeface="Times New Roman" panose="02020603050405020304" pitchFamily="18" charset="0"/>
          </a:endParaRPr>
        </a:p>
        <a:p>
          <a:r>
            <a:rPr lang="lv-LV" sz="2400" dirty="0">
              <a:solidFill>
                <a:schemeClr val="tx1"/>
              </a:solidFill>
              <a:latin typeface="Times New Roman" panose="02020603050405020304" pitchFamily="18" charset="0"/>
              <a:cs typeface="Times New Roman" panose="02020603050405020304" pitchFamily="18" charset="0"/>
            </a:rPr>
            <a:t>5 kartupeļu pārstrādes uzņēmumi</a:t>
          </a:r>
        </a:p>
        <a:p>
          <a:r>
            <a:rPr lang="lv-LV" sz="2700" dirty="0">
              <a:solidFill>
                <a:schemeClr val="tx1"/>
              </a:solidFill>
              <a:latin typeface="Times New Roman" panose="02020603050405020304" pitchFamily="18" charset="0"/>
              <a:cs typeface="Times New Roman" panose="02020603050405020304" pitchFamily="18" charset="0"/>
            </a:rPr>
            <a:t> </a:t>
          </a:r>
          <a:r>
            <a:rPr lang="lv-LV" sz="1400" dirty="0">
              <a:solidFill>
                <a:schemeClr val="tx1"/>
              </a:solidFill>
              <a:latin typeface="Times New Roman" panose="02020603050405020304" pitchFamily="18" charset="0"/>
              <a:cs typeface="Times New Roman" panose="02020603050405020304" pitchFamily="18" charset="0"/>
            </a:rPr>
            <a:t>(CSP, 2018)</a:t>
          </a:r>
          <a:endParaRPr lang="en-US" sz="1400" dirty="0">
            <a:solidFill>
              <a:schemeClr val="tx1"/>
            </a:solidFill>
            <a:latin typeface="Times New Roman" panose="02020603050405020304" pitchFamily="18" charset="0"/>
            <a:cs typeface="Times New Roman" panose="02020603050405020304" pitchFamily="18" charset="0"/>
          </a:endParaRPr>
        </a:p>
      </dgm:t>
    </dgm:pt>
    <dgm:pt modelId="{8D1BCEAA-3114-45DC-88D5-5B354C9D223B}" type="parTrans" cxnId="{ADCD576E-C179-4E9E-97B7-BC68FF03F1B3}">
      <dgm:prSet/>
      <dgm:spPr/>
      <dgm:t>
        <a:bodyPr/>
        <a:lstStyle/>
        <a:p>
          <a:endParaRPr lang="en-US"/>
        </a:p>
      </dgm:t>
    </dgm:pt>
    <dgm:pt modelId="{70BAADDA-997B-4054-87CF-4250F3772E91}" type="sibTrans" cxnId="{ADCD576E-C179-4E9E-97B7-BC68FF03F1B3}">
      <dgm:prSet/>
      <dgm:spPr/>
      <dgm:t>
        <a:bodyPr/>
        <a:lstStyle/>
        <a:p>
          <a:endParaRPr lang="en-US"/>
        </a:p>
      </dgm:t>
    </dgm:pt>
    <dgm:pt modelId="{02E23D37-79AA-4CE5-A645-56F459482B4F}" type="pres">
      <dgm:prSet presAssocID="{1BB5985D-521C-4DB9-AA99-7A5EF2CEE17A}" presName="Name0" presStyleCnt="0">
        <dgm:presLayoutVars>
          <dgm:dir/>
          <dgm:resizeHandles val="exact"/>
        </dgm:presLayoutVars>
      </dgm:prSet>
      <dgm:spPr/>
      <dgm:t>
        <a:bodyPr/>
        <a:lstStyle/>
        <a:p>
          <a:endParaRPr lang="en-US"/>
        </a:p>
      </dgm:t>
    </dgm:pt>
    <dgm:pt modelId="{CE2D4F16-59B1-4A67-BF95-5A2C324BEC5C}" type="pres">
      <dgm:prSet presAssocID="{1BB5985D-521C-4DB9-AA99-7A5EF2CEE17A}" presName="fgShape" presStyleLbl="fgShp" presStyleIdx="0" presStyleCnt="1" custFlipVert="0" custFlipHor="0" custScaleX="975" custScaleY="7319" custLinFactY="46821" custLinFactNeighborX="52605" custLinFactNeighborY="100000"/>
      <dgm:spPr/>
    </dgm:pt>
    <dgm:pt modelId="{D680E769-3581-4DD1-894A-77C405CADF35}" type="pres">
      <dgm:prSet presAssocID="{1BB5985D-521C-4DB9-AA99-7A5EF2CEE17A}" presName="linComp" presStyleCnt="0"/>
      <dgm:spPr/>
    </dgm:pt>
    <dgm:pt modelId="{D2FD9C0C-C273-4832-B766-0ECE87EA8E8E}" type="pres">
      <dgm:prSet presAssocID="{E4F02913-9FBD-46DF-8BEA-EB7CEB904F4F}" presName="compNode" presStyleCnt="0"/>
      <dgm:spPr/>
    </dgm:pt>
    <dgm:pt modelId="{FEA34D74-071D-4398-A3FE-ABF71ECCE649}" type="pres">
      <dgm:prSet presAssocID="{E4F02913-9FBD-46DF-8BEA-EB7CEB904F4F}" presName="bkgdShape" presStyleLbl="node1" presStyleIdx="0" presStyleCnt="3"/>
      <dgm:spPr/>
      <dgm:t>
        <a:bodyPr/>
        <a:lstStyle/>
        <a:p>
          <a:endParaRPr lang="en-US"/>
        </a:p>
      </dgm:t>
    </dgm:pt>
    <dgm:pt modelId="{7D69E1FA-B235-49B1-97E2-A6A9329B0BDC}" type="pres">
      <dgm:prSet presAssocID="{E4F02913-9FBD-46DF-8BEA-EB7CEB904F4F}" presName="nodeTx" presStyleLbl="node1" presStyleIdx="0" presStyleCnt="3">
        <dgm:presLayoutVars>
          <dgm:bulletEnabled val="1"/>
        </dgm:presLayoutVars>
      </dgm:prSet>
      <dgm:spPr/>
      <dgm:t>
        <a:bodyPr/>
        <a:lstStyle/>
        <a:p>
          <a:endParaRPr lang="en-US"/>
        </a:p>
      </dgm:t>
    </dgm:pt>
    <dgm:pt modelId="{C3844605-9F51-4D79-8105-5125777B0599}" type="pres">
      <dgm:prSet presAssocID="{E4F02913-9FBD-46DF-8BEA-EB7CEB904F4F}" presName="invisiNode" presStyleLbl="node1" presStyleIdx="0" presStyleCnt="3"/>
      <dgm:spPr/>
    </dgm:pt>
    <dgm:pt modelId="{42E9B9D3-12FE-49C2-BF8F-E666A2D3DC63}" type="pres">
      <dgm:prSet presAssocID="{E4F02913-9FBD-46DF-8BEA-EB7CEB904F4F}" presName="imagNode" presStyleLbl="fgImgPlace1" presStyleIdx="0" presStyleCnt="3"/>
      <dgm:spPr>
        <a:blipFill rotWithShape="1">
          <a:blip xmlns:r="http://schemas.openxmlformats.org/officeDocument/2006/relationships" r:embed="rId1"/>
          <a:stretch>
            <a:fillRect/>
          </a:stretch>
        </a:blipFill>
      </dgm:spPr>
    </dgm:pt>
    <dgm:pt modelId="{EAF3A87F-AB65-4444-8C21-490BA995FA6E}" type="pres">
      <dgm:prSet presAssocID="{C1AF878D-20BC-448A-A74B-D605681CEBE5}" presName="sibTrans" presStyleLbl="sibTrans2D1" presStyleIdx="0" presStyleCnt="0"/>
      <dgm:spPr/>
      <dgm:t>
        <a:bodyPr/>
        <a:lstStyle/>
        <a:p>
          <a:endParaRPr lang="en-US"/>
        </a:p>
      </dgm:t>
    </dgm:pt>
    <dgm:pt modelId="{6419AD7B-6481-40E4-9BF8-20B72D850F8C}" type="pres">
      <dgm:prSet presAssocID="{D5A9721D-A534-4BFD-BE1F-00AF3746D8F8}" presName="compNode" presStyleCnt="0"/>
      <dgm:spPr/>
    </dgm:pt>
    <dgm:pt modelId="{33B1642E-8261-40B0-BC8E-494DA1BF4196}" type="pres">
      <dgm:prSet presAssocID="{D5A9721D-A534-4BFD-BE1F-00AF3746D8F8}" presName="bkgdShape" presStyleLbl="node1" presStyleIdx="1" presStyleCnt="3" custScaleX="77536"/>
      <dgm:spPr/>
      <dgm:t>
        <a:bodyPr/>
        <a:lstStyle/>
        <a:p>
          <a:endParaRPr lang="en-US"/>
        </a:p>
      </dgm:t>
    </dgm:pt>
    <dgm:pt modelId="{8E8D8DA6-4168-47EE-8B20-16B611B76031}" type="pres">
      <dgm:prSet presAssocID="{D5A9721D-A534-4BFD-BE1F-00AF3746D8F8}" presName="nodeTx" presStyleLbl="node1" presStyleIdx="1" presStyleCnt="3">
        <dgm:presLayoutVars>
          <dgm:bulletEnabled val="1"/>
        </dgm:presLayoutVars>
      </dgm:prSet>
      <dgm:spPr/>
      <dgm:t>
        <a:bodyPr/>
        <a:lstStyle/>
        <a:p>
          <a:endParaRPr lang="en-US"/>
        </a:p>
      </dgm:t>
    </dgm:pt>
    <dgm:pt modelId="{A2B69129-E2AC-4362-8763-9BEF6E2F1B1D}" type="pres">
      <dgm:prSet presAssocID="{D5A9721D-A534-4BFD-BE1F-00AF3746D8F8}" presName="invisiNode" presStyleLbl="node1" presStyleIdx="1" presStyleCnt="3"/>
      <dgm:spPr/>
    </dgm:pt>
    <dgm:pt modelId="{E0EE99A6-FE19-48DF-B783-FA4456ADE80A}" type="pres">
      <dgm:prSet presAssocID="{D5A9721D-A534-4BFD-BE1F-00AF3746D8F8}" presName="imagNode" presStyleLbl="fgImgPlace1" presStyleIdx="1" presStyleCnt="3"/>
      <dgm:spPr>
        <a:blipFill rotWithShape="1">
          <a:blip xmlns:r="http://schemas.openxmlformats.org/officeDocument/2006/relationships" r:embed="rId2"/>
          <a:stretch>
            <a:fillRect/>
          </a:stretch>
        </a:blipFill>
      </dgm:spPr>
    </dgm:pt>
    <dgm:pt modelId="{B9CDD58E-2F5E-4A5E-9FF5-B0F94B9F47ED}" type="pres">
      <dgm:prSet presAssocID="{B27F9498-C5B4-4D8A-9D17-84B45EE8E73E}" presName="sibTrans" presStyleLbl="sibTrans2D1" presStyleIdx="0" presStyleCnt="0"/>
      <dgm:spPr/>
      <dgm:t>
        <a:bodyPr/>
        <a:lstStyle/>
        <a:p>
          <a:endParaRPr lang="en-US"/>
        </a:p>
      </dgm:t>
    </dgm:pt>
    <dgm:pt modelId="{76611B48-DF50-4663-9835-8A03828437F8}" type="pres">
      <dgm:prSet presAssocID="{6B0D45C1-EB66-4485-A376-B3AC607E030F}" presName="compNode" presStyleCnt="0"/>
      <dgm:spPr/>
    </dgm:pt>
    <dgm:pt modelId="{5F22B7A9-36BB-48DF-9C14-3683FCE440A0}" type="pres">
      <dgm:prSet presAssocID="{6B0D45C1-EB66-4485-A376-B3AC607E030F}" presName="bkgdShape" presStyleLbl="node1" presStyleIdx="2" presStyleCnt="3" custScaleX="72063"/>
      <dgm:spPr/>
      <dgm:t>
        <a:bodyPr/>
        <a:lstStyle/>
        <a:p>
          <a:endParaRPr lang="en-US"/>
        </a:p>
      </dgm:t>
    </dgm:pt>
    <dgm:pt modelId="{DA98BE2D-1039-44F5-A9E3-AAC4643D3EB9}" type="pres">
      <dgm:prSet presAssocID="{6B0D45C1-EB66-4485-A376-B3AC607E030F}" presName="nodeTx" presStyleLbl="node1" presStyleIdx="2" presStyleCnt="3">
        <dgm:presLayoutVars>
          <dgm:bulletEnabled val="1"/>
        </dgm:presLayoutVars>
      </dgm:prSet>
      <dgm:spPr/>
      <dgm:t>
        <a:bodyPr/>
        <a:lstStyle/>
        <a:p>
          <a:endParaRPr lang="en-US"/>
        </a:p>
      </dgm:t>
    </dgm:pt>
    <dgm:pt modelId="{40392306-B482-4095-A3F7-D3A65D9A4159}" type="pres">
      <dgm:prSet presAssocID="{6B0D45C1-EB66-4485-A376-B3AC607E030F}" presName="invisiNode" presStyleLbl="node1" presStyleIdx="2" presStyleCnt="3"/>
      <dgm:spPr/>
    </dgm:pt>
    <dgm:pt modelId="{8096D5A4-338E-4AA3-94A4-F2DCF60C4404}" type="pres">
      <dgm:prSet presAssocID="{6B0D45C1-EB66-4485-A376-B3AC607E030F}" presName="imagNode" presStyleLbl="fgImgPlace1" presStyleIdx="2" presStyleCnt="3"/>
      <dgm:spPr>
        <a:blipFill rotWithShape="1">
          <a:blip xmlns:r="http://schemas.openxmlformats.org/officeDocument/2006/relationships" r:embed="rId3"/>
          <a:stretch>
            <a:fillRect/>
          </a:stretch>
        </a:blipFill>
      </dgm:spPr>
    </dgm:pt>
  </dgm:ptLst>
  <dgm:cxnLst>
    <dgm:cxn modelId="{ADCD576E-C179-4E9E-97B7-BC68FF03F1B3}" srcId="{1BB5985D-521C-4DB9-AA99-7A5EF2CEE17A}" destId="{6B0D45C1-EB66-4485-A376-B3AC607E030F}" srcOrd="2" destOrd="0" parTransId="{8D1BCEAA-3114-45DC-88D5-5B354C9D223B}" sibTransId="{70BAADDA-997B-4054-87CF-4250F3772E91}"/>
    <dgm:cxn modelId="{D6351044-7D59-4352-945E-5E93068E2D4A}" type="presOf" srcId="{6B0D45C1-EB66-4485-A376-B3AC607E030F}" destId="{5F22B7A9-36BB-48DF-9C14-3683FCE440A0}" srcOrd="0" destOrd="0" presId="urn:microsoft.com/office/officeart/2005/8/layout/hList7"/>
    <dgm:cxn modelId="{9D8FFE73-470A-4FF4-A149-16AE0C115B3A}" type="presOf" srcId="{6B0D45C1-EB66-4485-A376-B3AC607E030F}" destId="{DA98BE2D-1039-44F5-A9E3-AAC4643D3EB9}" srcOrd="1" destOrd="0" presId="urn:microsoft.com/office/officeart/2005/8/layout/hList7"/>
    <dgm:cxn modelId="{680D91EB-8718-4EC0-9B64-167BBFDECFE9}" type="presOf" srcId="{1BB5985D-521C-4DB9-AA99-7A5EF2CEE17A}" destId="{02E23D37-79AA-4CE5-A645-56F459482B4F}" srcOrd="0" destOrd="0" presId="urn:microsoft.com/office/officeart/2005/8/layout/hList7"/>
    <dgm:cxn modelId="{FF4F2F36-36C3-498A-B91B-67009FD4A06D}" srcId="{1BB5985D-521C-4DB9-AA99-7A5EF2CEE17A}" destId="{D5A9721D-A534-4BFD-BE1F-00AF3746D8F8}" srcOrd="1" destOrd="0" parTransId="{E47756E0-B344-4729-BB38-40E349A97A39}" sibTransId="{B27F9498-C5B4-4D8A-9D17-84B45EE8E73E}"/>
    <dgm:cxn modelId="{E5A9A859-1DFA-405D-84D6-106CD2E6B9F7}" srcId="{1BB5985D-521C-4DB9-AA99-7A5EF2CEE17A}" destId="{E4F02913-9FBD-46DF-8BEA-EB7CEB904F4F}" srcOrd="0" destOrd="0" parTransId="{9A475DEF-D6AE-4169-9601-45F6083A0ED2}" sibTransId="{C1AF878D-20BC-448A-A74B-D605681CEBE5}"/>
    <dgm:cxn modelId="{63D03193-8776-4A75-A117-31A303F508C8}" type="presOf" srcId="{C1AF878D-20BC-448A-A74B-D605681CEBE5}" destId="{EAF3A87F-AB65-4444-8C21-490BA995FA6E}" srcOrd="0" destOrd="0" presId="urn:microsoft.com/office/officeart/2005/8/layout/hList7"/>
    <dgm:cxn modelId="{63BC0036-E442-4D3B-91FB-E861D09E4449}" type="presOf" srcId="{B27F9498-C5B4-4D8A-9D17-84B45EE8E73E}" destId="{B9CDD58E-2F5E-4A5E-9FF5-B0F94B9F47ED}" srcOrd="0" destOrd="0" presId="urn:microsoft.com/office/officeart/2005/8/layout/hList7"/>
    <dgm:cxn modelId="{7D0835FD-1E40-41C9-A120-D63289AAF219}" type="presOf" srcId="{D5A9721D-A534-4BFD-BE1F-00AF3746D8F8}" destId="{8E8D8DA6-4168-47EE-8B20-16B611B76031}" srcOrd="1" destOrd="0" presId="urn:microsoft.com/office/officeart/2005/8/layout/hList7"/>
    <dgm:cxn modelId="{110094C5-F543-4042-BE3A-3DD794CC6129}" type="presOf" srcId="{E4F02913-9FBD-46DF-8BEA-EB7CEB904F4F}" destId="{7D69E1FA-B235-49B1-97E2-A6A9329B0BDC}" srcOrd="1" destOrd="0" presId="urn:microsoft.com/office/officeart/2005/8/layout/hList7"/>
    <dgm:cxn modelId="{3AD433DE-AFD4-415E-9059-82546E908CA6}" type="presOf" srcId="{D5A9721D-A534-4BFD-BE1F-00AF3746D8F8}" destId="{33B1642E-8261-40B0-BC8E-494DA1BF4196}" srcOrd="0" destOrd="0" presId="urn:microsoft.com/office/officeart/2005/8/layout/hList7"/>
    <dgm:cxn modelId="{1961315B-B5DE-426C-B9C1-7E58845F0F4B}" type="presOf" srcId="{E4F02913-9FBD-46DF-8BEA-EB7CEB904F4F}" destId="{FEA34D74-071D-4398-A3FE-ABF71ECCE649}" srcOrd="0" destOrd="0" presId="urn:microsoft.com/office/officeart/2005/8/layout/hList7"/>
    <dgm:cxn modelId="{D89321C4-ED98-4A60-86F2-E37AB0E6B01D}" type="presParOf" srcId="{02E23D37-79AA-4CE5-A645-56F459482B4F}" destId="{CE2D4F16-59B1-4A67-BF95-5A2C324BEC5C}" srcOrd="0" destOrd="0" presId="urn:microsoft.com/office/officeart/2005/8/layout/hList7"/>
    <dgm:cxn modelId="{06A6F10D-4FF0-4D96-AF80-57AD5152EEA2}" type="presParOf" srcId="{02E23D37-79AA-4CE5-A645-56F459482B4F}" destId="{D680E769-3581-4DD1-894A-77C405CADF35}" srcOrd="1" destOrd="0" presId="urn:microsoft.com/office/officeart/2005/8/layout/hList7"/>
    <dgm:cxn modelId="{D16AA5BF-EF4C-44F3-AB38-223AE6A37B52}" type="presParOf" srcId="{D680E769-3581-4DD1-894A-77C405CADF35}" destId="{D2FD9C0C-C273-4832-B766-0ECE87EA8E8E}" srcOrd="0" destOrd="0" presId="urn:microsoft.com/office/officeart/2005/8/layout/hList7"/>
    <dgm:cxn modelId="{14412C29-2E20-4DCE-9442-64499566F49E}" type="presParOf" srcId="{D2FD9C0C-C273-4832-B766-0ECE87EA8E8E}" destId="{FEA34D74-071D-4398-A3FE-ABF71ECCE649}" srcOrd="0" destOrd="0" presId="urn:microsoft.com/office/officeart/2005/8/layout/hList7"/>
    <dgm:cxn modelId="{83588005-08C4-4086-939E-B67A5C037ACA}" type="presParOf" srcId="{D2FD9C0C-C273-4832-B766-0ECE87EA8E8E}" destId="{7D69E1FA-B235-49B1-97E2-A6A9329B0BDC}" srcOrd="1" destOrd="0" presId="urn:microsoft.com/office/officeart/2005/8/layout/hList7"/>
    <dgm:cxn modelId="{53488AE5-A3C4-4BF0-9A1F-CA4A8D5B1ABD}" type="presParOf" srcId="{D2FD9C0C-C273-4832-B766-0ECE87EA8E8E}" destId="{C3844605-9F51-4D79-8105-5125777B0599}" srcOrd="2" destOrd="0" presId="urn:microsoft.com/office/officeart/2005/8/layout/hList7"/>
    <dgm:cxn modelId="{4482EFAB-7167-4620-978D-F53412EAFFA0}" type="presParOf" srcId="{D2FD9C0C-C273-4832-B766-0ECE87EA8E8E}" destId="{42E9B9D3-12FE-49C2-BF8F-E666A2D3DC63}" srcOrd="3" destOrd="0" presId="urn:microsoft.com/office/officeart/2005/8/layout/hList7"/>
    <dgm:cxn modelId="{6EE77C7E-8F61-4B3E-A6E9-AB78D849A505}" type="presParOf" srcId="{D680E769-3581-4DD1-894A-77C405CADF35}" destId="{EAF3A87F-AB65-4444-8C21-490BA995FA6E}" srcOrd="1" destOrd="0" presId="urn:microsoft.com/office/officeart/2005/8/layout/hList7"/>
    <dgm:cxn modelId="{1F189C2D-0A06-4058-A265-C884F0E4C353}" type="presParOf" srcId="{D680E769-3581-4DD1-894A-77C405CADF35}" destId="{6419AD7B-6481-40E4-9BF8-20B72D850F8C}" srcOrd="2" destOrd="0" presId="urn:microsoft.com/office/officeart/2005/8/layout/hList7"/>
    <dgm:cxn modelId="{2260FEDD-B722-4347-BCC1-5FD0CA66B7AA}" type="presParOf" srcId="{6419AD7B-6481-40E4-9BF8-20B72D850F8C}" destId="{33B1642E-8261-40B0-BC8E-494DA1BF4196}" srcOrd="0" destOrd="0" presId="urn:microsoft.com/office/officeart/2005/8/layout/hList7"/>
    <dgm:cxn modelId="{31CD5856-2C54-4364-8B54-412D002AA588}" type="presParOf" srcId="{6419AD7B-6481-40E4-9BF8-20B72D850F8C}" destId="{8E8D8DA6-4168-47EE-8B20-16B611B76031}" srcOrd="1" destOrd="0" presId="urn:microsoft.com/office/officeart/2005/8/layout/hList7"/>
    <dgm:cxn modelId="{CF5AF499-9955-443B-B5E0-EC6869B770CB}" type="presParOf" srcId="{6419AD7B-6481-40E4-9BF8-20B72D850F8C}" destId="{A2B69129-E2AC-4362-8763-9BEF6E2F1B1D}" srcOrd="2" destOrd="0" presId="urn:microsoft.com/office/officeart/2005/8/layout/hList7"/>
    <dgm:cxn modelId="{37200EE9-552D-4286-9FF9-A99FA0A59F46}" type="presParOf" srcId="{6419AD7B-6481-40E4-9BF8-20B72D850F8C}" destId="{E0EE99A6-FE19-48DF-B783-FA4456ADE80A}" srcOrd="3" destOrd="0" presId="urn:microsoft.com/office/officeart/2005/8/layout/hList7"/>
    <dgm:cxn modelId="{430492A0-A251-410D-93C5-776D833C49EE}" type="presParOf" srcId="{D680E769-3581-4DD1-894A-77C405CADF35}" destId="{B9CDD58E-2F5E-4A5E-9FF5-B0F94B9F47ED}" srcOrd="3" destOrd="0" presId="urn:microsoft.com/office/officeart/2005/8/layout/hList7"/>
    <dgm:cxn modelId="{857FE999-3CCB-46C9-9C6C-C0A48D7953F1}" type="presParOf" srcId="{D680E769-3581-4DD1-894A-77C405CADF35}" destId="{76611B48-DF50-4663-9835-8A03828437F8}" srcOrd="4" destOrd="0" presId="urn:microsoft.com/office/officeart/2005/8/layout/hList7"/>
    <dgm:cxn modelId="{FE6C3971-78CA-4A82-9DA7-DA8C9C814DB8}" type="presParOf" srcId="{76611B48-DF50-4663-9835-8A03828437F8}" destId="{5F22B7A9-36BB-48DF-9C14-3683FCE440A0}" srcOrd="0" destOrd="0" presId="urn:microsoft.com/office/officeart/2005/8/layout/hList7"/>
    <dgm:cxn modelId="{005A6F01-3F8C-4854-BC37-94406F588B83}" type="presParOf" srcId="{76611B48-DF50-4663-9835-8A03828437F8}" destId="{DA98BE2D-1039-44F5-A9E3-AAC4643D3EB9}" srcOrd="1" destOrd="0" presId="urn:microsoft.com/office/officeart/2005/8/layout/hList7"/>
    <dgm:cxn modelId="{78AE7E28-FAC3-4B90-A3C3-3E5CF422D982}" type="presParOf" srcId="{76611B48-DF50-4663-9835-8A03828437F8}" destId="{40392306-B482-4095-A3F7-D3A65D9A4159}" srcOrd="2" destOrd="0" presId="urn:microsoft.com/office/officeart/2005/8/layout/hList7"/>
    <dgm:cxn modelId="{C96CEC61-40C0-4092-9387-27AE2E23FEDB}" type="presParOf" srcId="{76611B48-DF50-4663-9835-8A03828437F8}" destId="{8096D5A4-338E-4AA3-94A4-F2DCF60C440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526A5-F6BB-4971-B224-0C3FDBA0FF54}" type="doc">
      <dgm:prSet loTypeId="urn:microsoft.com/office/officeart/2005/8/layout/chevronAccent+Icon" loCatId="process" qsTypeId="urn:microsoft.com/office/officeart/2005/8/quickstyle/simple1" qsCatId="simple" csTypeId="urn:microsoft.com/office/officeart/2005/8/colors/accent6_2" csCatId="accent6" phldr="1"/>
      <dgm:spPr/>
    </dgm:pt>
    <dgm:pt modelId="{541D4C18-F69C-4C92-BEA0-5F0A2A9D7700}">
      <dgm:prSet phldrT="[Text]" custT="1"/>
      <dgm:spPr>
        <a:ln>
          <a:solidFill>
            <a:srgbClr val="008A3E"/>
          </a:solidFill>
        </a:ln>
      </dgm:spPr>
      <dgm:t>
        <a:bodyPr/>
        <a:lstStyle/>
        <a:p>
          <a:r>
            <a:rPr lang="lv-LV" sz="3200" dirty="0">
              <a:solidFill>
                <a:schemeClr val="bg1">
                  <a:lumMod val="50000"/>
                </a:schemeClr>
              </a:solidFill>
              <a:latin typeface="Times New Roman" panose="02020603050405020304" pitchFamily="18" charset="0"/>
              <a:cs typeface="Times New Roman" panose="02020603050405020304" pitchFamily="18" charset="0"/>
            </a:rPr>
            <a:t>Ražotājs/ pārstrādātājs</a:t>
          </a:r>
          <a:endParaRPr lang="en-US" sz="3200" dirty="0">
            <a:solidFill>
              <a:schemeClr val="bg1">
                <a:lumMod val="50000"/>
              </a:schemeClr>
            </a:solidFill>
            <a:latin typeface="Times New Roman" panose="02020603050405020304" pitchFamily="18" charset="0"/>
            <a:cs typeface="Times New Roman" panose="02020603050405020304" pitchFamily="18" charset="0"/>
          </a:endParaRPr>
        </a:p>
      </dgm:t>
    </dgm:pt>
    <dgm:pt modelId="{1EAFED28-400D-44D1-8DE0-C302C77D87BE}" type="parTrans" cxnId="{F1F35773-CA70-4ED3-823B-12DC4A5864B3}">
      <dgm:prSet/>
      <dgm:spPr/>
      <dgm:t>
        <a:bodyPr/>
        <a:lstStyle/>
        <a:p>
          <a:endParaRPr lang="en-US"/>
        </a:p>
      </dgm:t>
    </dgm:pt>
    <dgm:pt modelId="{C6B5FED3-0EDD-4022-A92F-9B9013054FD7}" type="sibTrans" cxnId="{F1F35773-CA70-4ED3-823B-12DC4A5864B3}">
      <dgm:prSet/>
      <dgm:spPr/>
      <dgm:t>
        <a:bodyPr/>
        <a:lstStyle/>
        <a:p>
          <a:endParaRPr lang="en-US"/>
        </a:p>
      </dgm:t>
    </dgm:pt>
    <dgm:pt modelId="{0A5EF855-EE59-4703-9AC5-ABA519058B3F}">
      <dgm:prSet phldrT="[Text]" custT="1"/>
      <dgm:spPr>
        <a:ln>
          <a:solidFill>
            <a:srgbClr val="008A3E"/>
          </a:solidFill>
        </a:ln>
      </dgm:spPr>
      <dgm:t>
        <a:bodyPr/>
        <a:lstStyle/>
        <a:p>
          <a:r>
            <a:rPr lang="lv-LV" sz="3200" dirty="0">
              <a:latin typeface="Times New Roman" panose="02020603050405020304" pitchFamily="18" charset="0"/>
              <a:cs typeface="Times New Roman" panose="02020603050405020304" pitchFamily="18" charset="0"/>
            </a:rPr>
            <a:t>Tirdzniecība</a:t>
          </a:r>
          <a:endParaRPr lang="en-US" sz="3200" dirty="0">
            <a:latin typeface="Times New Roman" panose="02020603050405020304" pitchFamily="18" charset="0"/>
            <a:cs typeface="Times New Roman" panose="02020603050405020304" pitchFamily="18" charset="0"/>
          </a:endParaRPr>
        </a:p>
      </dgm:t>
    </dgm:pt>
    <dgm:pt modelId="{36A077BE-EB72-4DCB-AB7F-13C8DFD3666D}" type="parTrans" cxnId="{83761682-49F7-4E9E-A657-09B02EB5BBE4}">
      <dgm:prSet/>
      <dgm:spPr/>
      <dgm:t>
        <a:bodyPr/>
        <a:lstStyle/>
        <a:p>
          <a:endParaRPr lang="en-US"/>
        </a:p>
      </dgm:t>
    </dgm:pt>
    <dgm:pt modelId="{8B9E26CD-9356-491D-B629-C3750334AFB6}" type="sibTrans" cxnId="{83761682-49F7-4E9E-A657-09B02EB5BBE4}">
      <dgm:prSet/>
      <dgm:spPr/>
      <dgm:t>
        <a:bodyPr/>
        <a:lstStyle/>
        <a:p>
          <a:endParaRPr lang="en-US"/>
        </a:p>
      </dgm:t>
    </dgm:pt>
    <dgm:pt modelId="{5565124B-B9E7-4469-814E-94876EFB8F53}">
      <dgm:prSet phldrT="[Text]" custT="1"/>
      <dgm:spPr>
        <a:ln>
          <a:solidFill>
            <a:srgbClr val="008A3E"/>
          </a:solidFill>
        </a:ln>
      </dgm:spPr>
      <dgm:t>
        <a:bodyPr/>
        <a:lstStyle/>
        <a:p>
          <a:r>
            <a:rPr lang="lv-LV" sz="3200" dirty="0">
              <a:solidFill>
                <a:schemeClr val="bg1">
                  <a:lumMod val="50000"/>
                </a:schemeClr>
              </a:solidFill>
              <a:latin typeface="Times New Roman" panose="02020603050405020304" pitchFamily="18" charset="0"/>
              <a:cs typeface="Times New Roman" panose="02020603050405020304" pitchFamily="18" charset="0"/>
            </a:rPr>
            <a:t>Patērētāji</a:t>
          </a:r>
          <a:endParaRPr lang="en-US" sz="3200" dirty="0">
            <a:solidFill>
              <a:schemeClr val="bg1">
                <a:lumMod val="50000"/>
              </a:schemeClr>
            </a:solidFill>
            <a:latin typeface="Times New Roman" panose="02020603050405020304" pitchFamily="18" charset="0"/>
            <a:cs typeface="Times New Roman" panose="02020603050405020304" pitchFamily="18" charset="0"/>
          </a:endParaRPr>
        </a:p>
      </dgm:t>
    </dgm:pt>
    <dgm:pt modelId="{E5472FCC-4ED1-4152-8136-D8FA5D530C34}" type="parTrans" cxnId="{BABB572D-B3F6-420F-82EC-D14D41AD46BA}">
      <dgm:prSet/>
      <dgm:spPr/>
      <dgm:t>
        <a:bodyPr/>
        <a:lstStyle/>
        <a:p>
          <a:endParaRPr lang="en-US"/>
        </a:p>
      </dgm:t>
    </dgm:pt>
    <dgm:pt modelId="{8E2E1D2C-A467-4EFC-BE0A-833938D8F7B1}" type="sibTrans" cxnId="{BABB572D-B3F6-420F-82EC-D14D41AD46BA}">
      <dgm:prSet/>
      <dgm:spPr/>
      <dgm:t>
        <a:bodyPr/>
        <a:lstStyle/>
        <a:p>
          <a:endParaRPr lang="en-US"/>
        </a:p>
      </dgm:t>
    </dgm:pt>
    <dgm:pt modelId="{D461BE97-3CD9-4A87-B25F-7BE4533E6839}" type="pres">
      <dgm:prSet presAssocID="{ADB526A5-F6BB-4971-B224-0C3FDBA0FF54}" presName="Name0" presStyleCnt="0">
        <dgm:presLayoutVars>
          <dgm:dir/>
          <dgm:resizeHandles val="exact"/>
        </dgm:presLayoutVars>
      </dgm:prSet>
      <dgm:spPr/>
    </dgm:pt>
    <dgm:pt modelId="{AB843454-9D96-4609-8287-3AA111DE86AB}" type="pres">
      <dgm:prSet presAssocID="{541D4C18-F69C-4C92-BEA0-5F0A2A9D7700}" presName="composite" presStyleCnt="0"/>
      <dgm:spPr/>
    </dgm:pt>
    <dgm:pt modelId="{C4609CEF-CF11-41C4-A752-EA93EAB7BDA5}" type="pres">
      <dgm:prSet presAssocID="{541D4C18-F69C-4C92-BEA0-5F0A2A9D7700}" presName="bgChev" presStyleLbl="node1" presStyleIdx="0" presStyleCnt="3"/>
      <dgm:spPr>
        <a:solidFill>
          <a:srgbClr val="00B050"/>
        </a:solidFill>
        <a:ln>
          <a:solidFill>
            <a:srgbClr val="008A3E"/>
          </a:solidFill>
        </a:ln>
      </dgm:spPr>
    </dgm:pt>
    <dgm:pt modelId="{3C554441-C7DB-4F97-9D5B-12109641ADE2}" type="pres">
      <dgm:prSet presAssocID="{541D4C18-F69C-4C92-BEA0-5F0A2A9D7700}" presName="txNode" presStyleLbl="fgAcc1" presStyleIdx="0" presStyleCnt="3">
        <dgm:presLayoutVars>
          <dgm:bulletEnabled val="1"/>
        </dgm:presLayoutVars>
      </dgm:prSet>
      <dgm:spPr/>
      <dgm:t>
        <a:bodyPr/>
        <a:lstStyle/>
        <a:p>
          <a:endParaRPr lang="en-US"/>
        </a:p>
      </dgm:t>
    </dgm:pt>
    <dgm:pt modelId="{4EEB8A58-BAA7-4FB8-B21C-CAE9745A0EC2}" type="pres">
      <dgm:prSet presAssocID="{C6B5FED3-0EDD-4022-A92F-9B9013054FD7}" presName="compositeSpace" presStyleCnt="0"/>
      <dgm:spPr/>
    </dgm:pt>
    <dgm:pt modelId="{FCE9F61F-FCDA-4314-88E4-AFE34301CD6E}" type="pres">
      <dgm:prSet presAssocID="{0A5EF855-EE59-4703-9AC5-ABA519058B3F}" presName="composite" presStyleCnt="0"/>
      <dgm:spPr/>
    </dgm:pt>
    <dgm:pt modelId="{2AC57A68-C5C6-4E5A-A56E-F813AB56BA53}" type="pres">
      <dgm:prSet presAssocID="{0A5EF855-EE59-4703-9AC5-ABA519058B3F}" presName="bgChev" presStyleLbl="node1" presStyleIdx="1" presStyleCnt="3"/>
      <dgm:spPr>
        <a:solidFill>
          <a:srgbClr val="00B050"/>
        </a:solidFill>
        <a:ln>
          <a:solidFill>
            <a:srgbClr val="008A3E"/>
          </a:solidFill>
        </a:ln>
      </dgm:spPr>
    </dgm:pt>
    <dgm:pt modelId="{778F25F7-DC19-41AB-A1E0-AF163A60CA47}" type="pres">
      <dgm:prSet presAssocID="{0A5EF855-EE59-4703-9AC5-ABA519058B3F}" presName="txNode" presStyleLbl="fgAcc1" presStyleIdx="1" presStyleCnt="3">
        <dgm:presLayoutVars>
          <dgm:bulletEnabled val="1"/>
        </dgm:presLayoutVars>
      </dgm:prSet>
      <dgm:spPr/>
      <dgm:t>
        <a:bodyPr/>
        <a:lstStyle/>
        <a:p>
          <a:endParaRPr lang="en-US"/>
        </a:p>
      </dgm:t>
    </dgm:pt>
    <dgm:pt modelId="{D4A2A8FB-9CB9-45CA-B659-B542D8504D32}" type="pres">
      <dgm:prSet presAssocID="{8B9E26CD-9356-491D-B629-C3750334AFB6}" presName="compositeSpace" presStyleCnt="0"/>
      <dgm:spPr/>
    </dgm:pt>
    <dgm:pt modelId="{23DC6059-3CA6-4569-A71F-2236B758A5BA}" type="pres">
      <dgm:prSet presAssocID="{5565124B-B9E7-4469-814E-94876EFB8F53}" presName="composite" presStyleCnt="0"/>
      <dgm:spPr/>
    </dgm:pt>
    <dgm:pt modelId="{12A0B0F4-572B-4C26-848F-2C47757FE807}" type="pres">
      <dgm:prSet presAssocID="{5565124B-B9E7-4469-814E-94876EFB8F53}" presName="bgChev" presStyleLbl="node1" presStyleIdx="2" presStyleCnt="3" custLinFactNeighborX="-2047" custLinFactNeighborY="-4733"/>
      <dgm:spPr>
        <a:solidFill>
          <a:srgbClr val="00B050"/>
        </a:solidFill>
        <a:ln>
          <a:solidFill>
            <a:srgbClr val="008A3E"/>
          </a:solidFill>
        </a:ln>
      </dgm:spPr>
    </dgm:pt>
    <dgm:pt modelId="{19363644-F85E-4254-B987-066A91DC0222}" type="pres">
      <dgm:prSet presAssocID="{5565124B-B9E7-4469-814E-94876EFB8F53}" presName="txNode" presStyleLbl="fgAcc1" presStyleIdx="2" presStyleCnt="3">
        <dgm:presLayoutVars>
          <dgm:bulletEnabled val="1"/>
        </dgm:presLayoutVars>
      </dgm:prSet>
      <dgm:spPr/>
      <dgm:t>
        <a:bodyPr/>
        <a:lstStyle/>
        <a:p>
          <a:endParaRPr lang="en-US"/>
        </a:p>
      </dgm:t>
    </dgm:pt>
  </dgm:ptLst>
  <dgm:cxnLst>
    <dgm:cxn modelId="{DC0FB5A1-6B5A-4452-86B1-AAF22382D607}" type="presOf" srcId="{5565124B-B9E7-4469-814E-94876EFB8F53}" destId="{19363644-F85E-4254-B987-066A91DC0222}" srcOrd="0" destOrd="0" presId="urn:microsoft.com/office/officeart/2005/8/layout/chevronAccent+Icon"/>
    <dgm:cxn modelId="{BABB572D-B3F6-420F-82EC-D14D41AD46BA}" srcId="{ADB526A5-F6BB-4971-B224-0C3FDBA0FF54}" destId="{5565124B-B9E7-4469-814E-94876EFB8F53}" srcOrd="2" destOrd="0" parTransId="{E5472FCC-4ED1-4152-8136-D8FA5D530C34}" sibTransId="{8E2E1D2C-A467-4EFC-BE0A-833938D8F7B1}"/>
    <dgm:cxn modelId="{7FB839AB-6F8F-4FDA-8773-83B4F48CFDE6}" type="presOf" srcId="{541D4C18-F69C-4C92-BEA0-5F0A2A9D7700}" destId="{3C554441-C7DB-4F97-9D5B-12109641ADE2}" srcOrd="0" destOrd="0" presId="urn:microsoft.com/office/officeart/2005/8/layout/chevronAccent+Icon"/>
    <dgm:cxn modelId="{4CC02964-4E72-4586-AED0-21DE2B3B4140}" type="presOf" srcId="{0A5EF855-EE59-4703-9AC5-ABA519058B3F}" destId="{778F25F7-DC19-41AB-A1E0-AF163A60CA47}" srcOrd="0" destOrd="0" presId="urn:microsoft.com/office/officeart/2005/8/layout/chevronAccent+Icon"/>
    <dgm:cxn modelId="{F1F35773-CA70-4ED3-823B-12DC4A5864B3}" srcId="{ADB526A5-F6BB-4971-B224-0C3FDBA0FF54}" destId="{541D4C18-F69C-4C92-BEA0-5F0A2A9D7700}" srcOrd="0" destOrd="0" parTransId="{1EAFED28-400D-44D1-8DE0-C302C77D87BE}" sibTransId="{C6B5FED3-0EDD-4022-A92F-9B9013054FD7}"/>
    <dgm:cxn modelId="{83761682-49F7-4E9E-A657-09B02EB5BBE4}" srcId="{ADB526A5-F6BB-4971-B224-0C3FDBA0FF54}" destId="{0A5EF855-EE59-4703-9AC5-ABA519058B3F}" srcOrd="1" destOrd="0" parTransId="{36A077BE-EB72-4DCB-AB7F-13C8DFD3666D}" sibTransId="{8B9E26CD-9356-491D-B629-C3750334AFB6}"/>
    <dgm:cxn modelId="{A5D60A5E-FFFA-4827-A7D0-1E86492008A5}" type="presOf" srcId="{ADB526A5-F6BB-4971-B224-0C3FDBA0FF54}" destId="{D461BE97-3CD9-4A87-B25F-7BE4533E6839}" srcOrd="0" destOrd="0" presId="urn:microsoft.com/office/officeart/2005/8/layout/chevronAccent+Icon"/>
    <dgm:cxn modelId="{F00F8EE4-8B86-48E4-9E7E-441503DFE189}" type="presParOf" srcId="{D461BE97-3CD9-4A87-B25F-7BE4533E6839}" destId="{AB843454-9D96-4609-8287-3AA111DE86AB}" srcOrd="0" destOrd="0" presId="urn:microsoft.com/office/officeart/2005/8/layout/chevronAccent+Icon"/>
    <dgm:cxn modelId="{BD015809-4C9F-4FA4-8991-E9DFB336C542}" type="presParOf" srcId="{AB843454-9D96-4609-8287-3AA111DE86AB}" destId="{C4609CEF-CF11-41C4-A752-EA93EAB7BDA5}" srcOrd="0" destOrd="0" presId="urn:microsoft.com/office/officeart/2005/8/layout/chevronAccent+Icon"/>
    <dgm:cxn modelId="{B2980405-7C50-4FD8-894E-1845AD102570}" type="presParOf" srcId="{AB843454-9D96-4609-8287-3AA111DE86AB}" destId="{3C554441-C7DB-4F97-9D5B-12109641ADE2}" srcOrd="1" destOrd="0" presId="urn:microsoft.com/office/officeart/2005/8/layout/chevronAccent+Icon"/>
    <dgm:cxn modelId="{E4CFCFF5-CA9A-425D-85EE-3799B174E2D0}" type="presParOf" srcId="{D461BE97-3CD9-4A87-B25F-7BE4533E6839}" destId="{4EEB8A58-BAA7-4FB8-B21C-CAE9745A0EC2}" srcOrd="1" destOrd="0" presId="urn:microsoft.com/office/officeart/2005/8/layout/chevronAccent+Icon"/>
    <dgm:cxn modelId="{0981003D-92ED-4419-B1EA-B4DF2A0E8096}" type="presParOf" srcId="{D461BE97-3CD9-4A87-B25F-7BE4533E6839}" destId="{FCE9F61F-FCDA-4314-88E4-AFE34301CD6E}" srcOrd="2" destOrd="0" presId="urn:microsoft.com/office/officeart/2005/8/layout/chevronAccent+Icon"/>
    <dgm:cxn modelId="{713D1A2D-0043-4CF8-A5BC-DA1E806C11CA}" type="presParOf" srcId="{FCE9F61F-FCDA-4314-88E4-AFE34301CD6E}" destId="{2AC57A68-C5C6-4E5A-A56E-F813AB56BA53}" srcOrd="0" destOrd="0" presId="urn:microsoft.com/office/officeart/2005/8/layout/chevronAccent+Icon"/>
    <dgm:cxn modelId="{EE5B25F3-60CB-465A-A080-C3F63FADF20C}" type="presParOf" srcId="{FCE9F61F-FCDA-4314-88E4-AFE34301CD6E}" destId="{778F25F7-DC19-41AB-A1E0-AF163A60CA47}" srcOrd="1" destOrd="0" presId="urn:microsoft.com/office/officeart/2005/8/layout/chevronAccent+Icon"/>
    <dgm:cxn modelId="{4F968AA1-8AD3-44D5-9A7E-6F737E9D1A83}" type="presParOf" srcId="{D461BE97-3CD9-4A87-B25F-7BE4533E6839}" destId="{D4A2A8FB-9CB9-45CA-B659-B542D8504D32}" srcOrd="3" destOrd="0" presId="urn:microsoft.com/office/officeart/2005/8/layout/chevronAccent+Icon"/>
    <dgm:cxn modelId="{FDFF516E-BA2F-40C4-B10A-BDFA9AB1D888}" type="presParOf" srcId="{D461BE97-3CD9-4A87-B25F-7BE4533E6839}" destId="{23DC6059-3CA6-4569-A71F-2236B758A5BA}" srcOrd="4" destOrd="0" presId="urn:microsoft.com/office/officeart/2005/8/layout/chevronAccent+Icon"/>
    <dgm:cxn modelId="{B97D198E-0406-441B-9509-C766FE2D50FC}" type="presParOf" srcId="{23DC6059-3CA6-4569-A71F-2236B758A5BA}" destId="{12A0B0F4-572B-4C26-848F-2C47757FE807}" srcOrd="0" destOrd="0" presId="urn:microsoft.com/office/officeart/2005/8/layout/chevronAccent+Icon"/>
    <dgm:cxn modelId="{07572491-F9EE-479B-B752-615D061C4090}" type="presParOf" srcId="{23DC6059-3CA6-4569-A71F-2236B758A5BA}" destId="{19363644-F85E-4254-B987-066A91DC022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526A5-F6BB-4971-B224-0C3FDBA0FF54}" type="doc">
      <dgm:prSet loTypeId="urn:microsoft.com/office/officeart/2005/8/layout/chevronAccent+Icon" loCatId="process" qsTypeId="urn:microsoft.com/office/officeart/2005/8/quickstyle/simple1" qsCatId="simple" csTypeId="urn:microsoft.com/office/officeart/2005/8/colors/accent6_2" csCatId="accent6" phldr="1"/>
      <dgm:spPr/>
    </dgm:pt>
    <dgm:pt modelId="{541D4C18-F69C-4C92-BEA0-5F0A2A9D7700}">
      <dgm:prSet phldrT="[Text]" custT="1"/>
      <dgm:spPr>
        <a:ln>
          <a:solidFill>
            <a:srgbClr val="008A3E"/>
          </a:solidFill>
        </a:ln>
      </dgm:spPr>
      <dgm:t>
        <a:bodyPr/>
        <a:lstStyle/>
        <a:p>
          <a:r>
            <a:rPr lang="lv-LV" sz="3200" dirty="0">
              <a:solidFill>
                <a:schemeClr val="bg1">
                  <a:lumMod val="50000"/>
                </a:schemeClr>
              </a:solidFill>
              <a:latin typeface="Times New Roman" panose="02020603050405020304" pitchFamily="18" charset="0"/>
              <a:cs typeface="Times New Roman" panose="02020603050405020304" pitchFamily="18" charset="0"/>
            </a:rPr>
            <a:t>Ražotājs/ pārstrādātājs</a:t>
          </a:r>
          <a:endParaRPr lang="en-US" sz="3200" dirty="0">
            <a:solidFill>
              <a:schemeClr val="bg1">
                <a:lumMod val="50000"/>
              </a:schemeClr>
            </a:solidFill>
            <a:latin typeface="Times New Roman" panose="02020603050405020304" pitchFamily="18" charset="0"/>
            <a:cs typeface="Times New Roman" panose="02020603050405020304" pitchFamily="18" charset="0"/>
          </a:endParaRPr>
        </a:p>
      </dgm:t>
    </dgm:pt>
    <dgm:pt modelId="{1EAFED28-400D-44D1-8DE0-C302C77D87BE}" type="parTrans" cxnId="{F1F35773-CA70-4ED3-823B-12DC4A5864B3}">
      <dgm:prSet/>
      <dgm:spPr/>
      <dgm:t>
        <a:bodyPr/>
        <a:lstStyle/>
        <a:p>
          <a:endParaRPr lang="en-US"/>
        </a:p>
      </dgm:t>
    </dgm:pt>
    <dgm:pt modelId="{C6B5FED3-0EDD-4022-A92F-9B9013054FD7}" type="sibTrans" cxnId="{F1F35773-CA70-4ED3-823B-12DC4A5864B3}">
      <dgm:prSet/>
      <dgm:spPr/>
      <dgm:t>
        <a:bodyPr/>
        <a:lstStyle/>
        <a:p>
          <a:endParaRPr lang="en-US"/>
        </a:p>
      </dgm:t>
    </dgm:pt>
    <dgm:pt modelId="{0A5EF855-EE59-4703-9AC5-ABA519058B3F}">
      <dgm:prSet phldrT="[Text]" custT="1"/>
      <dgm:spPr>
        <a:ln>
          <a:solidFill>
            <a:srgbClr val="008A3E"/>
          </a:solidFill>
        </a:ln>
      </dgm:spPr>
      <dgm:t>
        <a:bodyPr/>
        <a:lstStyle/>
        <a:p>
          <a:r>
            <a:rPr lang="lv-LV" sz="3200" dirty="0">
              <a:solidFill>
                <a:schemeClr val="bg1">
                  <a:lumMod val="50000"/>
                </a:schemeClr>
              </a:solidFill>
              <a:latin typeface="Times New Roman" panose="02020603050405020304" pitchFamily="18" charset="0"/>
              <a:cs typeface="Times New Roman" panose="02020603050405020304" pitchFamily="18" charset="0"/>
            </a:rPr>
            <a:t>Tirdzniecība</a:t>
          </a:r>
          <a:endParaRPr lang="en-US" sz="3200" dirty="0">
            <a:solidFill>
              <a:schemeClr val="bg1">
                <a:lumMod val="50000"/>
              </a:schemeClr>
            </a:solidFill>
            <a:latin typeface="Times New Roman" panose="02020603050405020304" pitchFamily="18" charset="0"/>
            <a:cs typeface="Times New Roman" panose="02020603050405020304" pitchFamily="18" charset="0"/>
          </a:endParaRPr>
        </a:p>
      </dgm:t>
    </dgm:pt>
    <dgm:pt modelId="{36A077BE-EB72-4DCB-AB7F-13C8DFD3666D}" type="parTrans" cxnId="{83761682-49F7-4E9E-A657-09B02EB5BBE4}">
      <dgm:prSet/>
      <dgm:spPr/>
      <dgm:t>
        <a:bodyPr/>
        <a:lstStyle/>
        <a:p>
          <a:endParaRPr lang="en-US"/>
        </a:p>
      </dgm:t>
    </dgm:pt>
    <dgm:pt modelId="{8B9E26CD-9356-491D-B629-C3750334AFB6}" type="sibTrans" cxnId="{83761682-49F7-4E9E-A657-09B02EB5BBE4}">
      <dgm:prSet/>
      <dgm:spPr/>
      <dgm:t>
        <a:bodyPr/>
        <a:lstStyle/>
        <a:p>
          <a:endParaRPr lang="en-US"/>
        </a:p>
      </dgm:t>
    </dgm:pt>
    <dgm:pt modelId="{5565124B-B9E7-4469-814E-94876EFB8F53}">
      <dgm:prSet phldrT="[Text]" custT="1"/>
      <dgm:spPr>
        <a:ln>
          <a:solidFill>
            <a:srgbClr val="008A3E"/>
          </a:solidFill>
        </a:ln>
      </dgm:spPr>
      <dgm:t>
        <a:bodyPr/>
        <a:lstStyle/>
        <a:p>
          <a:r>
            <a:rPr lang="lv-LV" sz="3200" dirty="0">
              <a:latin typeface="Times New Roman" panose="02020603050405020304" pitchFamily="18" charset="0"/>
              <a:cs typeface="Times New Roman" panose="02020603050405020304" pitchFamily="18" charset="0"/>
            </a:rPr>
            <a:t>Patērētāji</a:t>
          </a:r>
          <a:endParaRPr lang="en-US" sz="3200" dirty="0">
            <a:latin typeface="Times New Roman" panose="02020603050405020304" pitchFamily="18" charset="0"/>
            <a:cs typeface="Times New Roman" panose="02020603050405020304" pitchFamily="18" charset="0"/>
          </a:endParaRPr>
        </a:p>
      </dgm:t>
    </dgm:pt>
    <dgm:pt modelId="{E5472FCC-4ED1-4152-8136-D8FA5D530C34}" type="parTrans" cxnId="{BABB572D-B3F6-420F-82EC-D14D41AD46BA}">
      <dgm:prSet/>
      <dgm:spPr/>
      <dgm:t>
        <a:bodyPr/>
        <a:lstStyle/>
        <a:p>
          <a:endParaRPr lang="en-US"/>
        </a:p>
      </dgm:t>
    </dgm:pt>
    <dgm:pt modelId="{8E2E1D2C-A467-4EFC-BE0A-833938D8F7B1}" type="sibTrans" cxnId="{BABB572D-B3F6-420F-82EC-D14D41AD46BA}">
      <dgm:prSet/>
      <dgm:spPr/>
      <dgm:t>
        <a:bodyPr/>
        <a:lstStyle/>
        <a:p>
          <a:endParaRPr lang="en-US"/>
        </a:p>
      </dgm:t>
    </dgm:pt>
    <dgm:pt modelId="{D461BE97-3CD9-4A87-B25F-7BE4533E6839}" type="pres">
      <dgm:prSet presAssocID="{ADB526A5-F6BB-4971-B224-0C3FDBA0FF54}" presName="Name0" presStyleCnt="0">
        <dgm:presLayoutVars>
          <dgm:dir/>
          <dgm:resizeHandles val="exact"/>
        </dgm:presLayoutVars>
      </dgm:prSet>
      <dgm:spPr/>
    </dgm:pt>
    <dgm:pt modelId="{AB843454-9D96-4609-8287-3AA111DE86AB}" type="pres">
      <dgm:prSet presAssocID="{541D4C18-F69C-4C92-BEA0-5F0A2A9D7700}" presName="composite" presStyleCnt="0"/>
      <dgm:spPr/>
    </dgm:pt>
    <dgm:pt modelId="{C4609CEF-CF11-41C4-A752-EA93EAB7BDA5}" type="pres">
      <dgm:prSet presAssocID="{541D4C18-F69C-4C92-BEA0-5F0A2A9D7700}" presName="bgChev" presStyleLbl="node1" presStyleIdx="0" presStyleCnt="3"/>
      <dgm:spPr>
        <a:solidFill>
          <a:srgbClr val="00B050"/>
        </a:solidFill>
        <a:ln>
          <a:solidFill>
            <a:srgbClr val="008A3E"/>
          </a:solidFill>
        </a:ln>
      </dgm:spPr>
    </dgm:pt>
    <dgm:pt modelId="{3C554441-C7DB-4F97-9D5B-12109641ADE2}" type="pres">
      <dgm:prSet presAssocID="{541D4C18-F69C-4C92-BEA0-5F0A2A9D7700}" presName="txNode" presStyleLbl="fgAcc1" presStyleIdx="0" presStyleCnt="3">
        <dgm:presLayoutVars>
          <dgm:bulletEnabled val="1"/>
        </dgm:presLayoutVars>
      </dgm:prSet>
      <dgm:spPr/>
      <dgm:t>
        <a:bodyPr/>
        <a:lstStyle/>
        <a:p>
          <a:endParaRPr lang="en-US"/>
        </a:p>
      </dgm:t>
    </dgm:pt>
    <dgm:pt modelId="{4EEB8A58-BAA7-4FB8-B21C-CAE9745A0EC2}" type="pres">
      <dgm:prSet presAssocID="{C6B5FED3-0EDD-4022-A92F-9B9013054FD7}" presName="compositeSpace" presStyleCnt="0"/>
      <dgm:spPr/>
    </dgm:pt>
    <dgm:pt modelId="{FCE9F61F-FCDA-4314-88E4-AFE34301CD6E}" type="pres">
      <dgm:prSet presAssocID="{0A5EF855-EE59-4703-9AC5-ABA519058B3F}" presName="composite" presStyleCnt="0"/>
      <dgm:spPr/>
    </dgm:pt>
    <dgm:pt modelId="{2AC57A68-C5C6-4E5A-A56E-F813AB56BA53}" type="pres">
      <dgm:prSet presAssocID="{0A5EF855-EE59-4703-9AC5-ABA519058B3F}" presName="bgChev" presStyleLbl="node1" presStyleIdx="1" presStyleCnt="3"/>
      <dgm:spPr>
        <a:solidFill>
          <a:srgbClr val="00B050"/>
        </a:solidFill>
        <a:ln>
          <a:solidFill>
            <a:srgbClr val="008A3E"/>
          </a:solidFill>
        </a:ln>
      </dgm:spPr>
    </dgm:pt>
    <dgm:pt modelId="{778F25F7-DC19-41AB-A1E0-AF163A60CA47}" type="pres">
      <dgm:prSet presAssocID="{0A5EF855-EE59-4703-9AC5-ABA519058B3F}" presName="txNode" presStyleLbl="fgAcc1" presStyleIdx="1" presStyleCnt="3">
        <dgm:presLayoutVars>
          <dgm:bulletEnabled val="1"/>
        </dgm:presLayoutVars>
      </dgm:prSet>
      <dgm:spPr/>
      <dgm:t>
        <a:bodyPr/>
        <a:lstStyle/>
        <a:p>
          <a:endParaRPr lang="en-US"/>
        </a:p>
      </dgm:t>
    </dgm:pt>
    <dgm:pt modelId="{D4A2A8FB-9CB9-45CA-B659-B542D8504D32}" type="pres">
      <dgm:prSet presAssocID="{8B9E26CD-9356-491D-B629-C3750334AFB6}" presName="compositeSpace" presStyleCnt="0"/>
      <dgm:spPr/>
    </dgm:pt>
    <dgm:pt modelId="{23DC6059-3CA6-4569-A71F-2236B758A5BA}" type="pres">
      <dgm:prSet presAssocID="{5565124B-B9E7-4469-814E-94876EFB8F53}" presName="composite" presStyleCnt="0"/>
      <dgm:spPr/>
    </dgm:pt>
    <dgm:pt modelId="{12A0B0F4-572B-4C26-848F-2C47757FE807}" type="pres">
      <dgm:prSet presAssocID="{5565124B-B9E7-4469-814E-94876EFB8F53}" presName="bgChev" presStyleLbl="node1" presStyleIdx="2" presStyleCnt="3" custLinFactNeighborX="-2047" custLinFactNeighborY="-4733"/>
      <dgm:spPr>
        <a:solidFill>
          <a:srgbClr val="00B050"/>
        </a:solidFill>
        <a:ln>
          <a:solidFill>
            <a:srgbClr val="008A3E"/>
          </a:solidFill>
        </a:ln>
      </dgm:spPr>
    </dgm:pt>
    <dgm:pt modelId="{19363644-F85E-4254-B987-066A91DC0222}" type="pres">
      <dgm:prSet presAssocID="{5565124B-B9E7-4469-814E-94876EFB8F53}" presName="txNode" presStyleLbl="fgAcc1" presStyleIdx="2" presStyleCnt="3">
        <dgm:presLayoutVars>
          <dgm:bulletEnabled val="1"/>
        </dgm:presLayoutVars>
      </dgm:prSet>
      <dgm:spPr/>
      <dgm:t>
        <a:bodyPr/>
        <a:lstStyle/>
        <a:p>
          <a:endParaRPr lang="en-US"/>
        </a:p>
      </dgm:t>
    </dgm:pt>
  </dgm:ptLst>
  <dgm:cxnLst>
    <dgm:cxn modelId="{DC0FB5A1-6B5A-4452-86B1-AAF22382D607}" type="presOf" srcId="{5565124B-B9E7-4469-814E-94876EFB8F53}" destId="{19363644-F85E-4254-B987-066A91DC0222}" srcOrd="0" destOrd="0" presId="urn:microsoft.com/office/officeart/2005/8/layout/chevronAccent+Icon"/>
    <dgm:cxn modelId="{BABB572D-B3F6-420F-82EC-D14D41AD46BA}" srcId="{ADB526A5-F6BB-4971-B224-0C3FDBA0FF54}" destId="{5565124B-B9E7-4469-814E-94876EFB8F53}" srcOrd="2" destOrd="0" parTransId="{E5472FCC-4ED1-4152-8136-D8FA5D530C34}" sibTransId="{8E2E1D2C-A467-4EFC-BE0A-833938D8F7B1}"/>
    <dgm:cxn modelId="{7FB839AB-6F8F-4FDA-8773-83B4F48CFDE6}" type="presOf" srcId="{541D4C18-F69C-4C92-BEA0-5F0A2A9D7700}" destId="{3C554441-C7DB-4F97-9D5B-12109641ADE2}" srcOrd="0" destOrd="0" presId="urn:microsoft.com/office/officeart/2005/8/layout/chevronAccent+Icon"/>
    <dgm:cxn modelId="{4CC02964-4E72-4586-AED0-21DE2B3B4140}" type="presOf" srcId="{0A5EF855-EE59-4703-9AC5-ABA519058B3F}" destId="{778F25F7-DC19-41AB-A1E0-AF163A60CA47}" srcOrd="0" destOrd="0" presId="urn:microsoft.com/office/officeart/2005/8/layout/chevronAccent+Icon"/>
    <dgm:cxn modelId="{F1F35773-CA70-4ED3-823B-12DC4A5864B3}" srcId="{ADB526A5-F6BB-4971-B224-0C3FDBA0FF54}" destId="{541D4C18-F69C-4C92-BEA0-5F0A2A9D7700}" srcOrd="0" destOrd="0" parTransId="{1EAFED28-400D-44D1-8DE0-C302C77D87BE}" sibTransId="{C6B5FED3-0EDD-4022-A92F-9B9013054FD7}"/>
    <dgm:cxn modelId="{83761682-49F7-4E9E-A657-09B02EB5BBE4}" srcId="{ADB526A5-F6BB-4971-B224-0C3FDBA0FF54}" destId="{0A5EF855-EE59-4703-9AC5-ABA519058B3F}" srcOrd="1" destOrd="0" parTransId="{36A077BE-EB72-4DCB-AB7F-13C8DFD3666D}" sibTransId="{8B9E26CD-9356-491D-B629-C3750334AFB6}"/>
    <dgm:cxn modelId="{A5D60A5E-FFFA-4827-A7D0-1E86492008A5}" type="presOf" srcId="{ADB526A5-F6BB-4971-B224-0C3FDBA0FF54}" destId="{D461BE97-3CD9-4A87-B25F-7BE4533E6839}" srcOrd="0" destOrd="0" presId="urn:microsoft.com/office/officeart/2005/8/layout/chevronAccent+Icon"/>
    <dgm:cxn modelId="{F00F8EE4-8B86-48E4-9E7E-441503DFE189}" type="presParOf" srcId="{D461BE97-3CD9-4A87-B25F-7BE4533E6839}" destId="{AB843454-9D96-4609-8287-3AA111DE86AB}" srcOrd="0" destOrd="0" presId="urn:microsoft.com/office/officeart/2005/8/layout/chevronAccent+Icon"/>
    <dgm:cxn modelId="{BD015809-4C9F-4FA4-8991-E9DFB336C542}" type="presParOf" srcId="{AB843454-9D96-4609-8287-3AA111DE86AB}" destId="{C4609CEF-CF11-41C4-A752-EA93EAB7BDA5}" srcOrd="0" destOrd="0" presId="urn:microsoft.com/office/officeart/2005/8/layout/chevronAccent+Icon"/>
    <dgm:cxn modelId="{B2980405-7C50-4FD8-894E-1845AD102570}" type="presParOf" srcId="{AB843454-9D96-4609-8287-3AA111DE86AB}" destId="{3C554441-C7DB-4F97-9D5B-12109641ADE2}" srcOrd="1" destOrd="0" presId="urn:microsoft.com/office/officeart/2005/8/layout/chevronAccent+Icon"/>
    <dgm:cxn modelId="{E4CFCFF5-CA9A-425D-85EE-3799B174E2D0}" type="presParOf" srcId="{D461BE97-3CD9-4A87-B25F-7BE4533E6839}" destId="{4EEB8A58-BAA7-4FB8-B21C-CAE9745A0EC2}" srcOrd="1" destOrd="0" presId="urn:microsoft.com/office/officeart/2005/8/layout/chevronAccent+Icon"/>
    <dgm:cxn modelId="{0981003D-92ED-4419-B1EA-B4DF2A0E8096}" type="presParOf" srcId="{D461BE97-3CD9-4A87-B25F-7BE4533E6839}" destId="{FCE9F61F-FCDA-4314-88E4-AFE34301CD6E}" srcOrd="2" destOrd="0" presId="urn:microsoft.com/office/officeart/2005/8/layout/chevronAccent+Icon"/>
    <dgm:cxn modelId="{713D1A2D-0043-4CF8-A5BC-DA1E806C11CA}" type="presParOf" srcId="{FCE9F61F-FCDA-4314-88E4-AFE34301CD6E}" destId="{2AC57A68-C5C6-4E5A-A56E-F813AB56BA53}" srcOrd="0" destOrd="0" presId="urn:microsoft.com/office/officeart/2005/8/layout/chevronAccent+Icon"/>
    <dgm:cxn modelId="{EE5B25F3-60CB-465A-A080-C3F63FADF20C}" type="presParOf" srcId="{FCE9F61F-FCDA-4314-88E4-AFE34301CD6E}" destId="{778F25F7-DC19-41AB-A1E0-AF163A60CA47}" srcOrd="1" destOrd="0" presId="urn:microsoft.com/office/officeart/2005/8/layout/chevronAccent+Icon"/>
    <dgm:cxn modelId="{4F968AA1-8AD3-44D5-9A7E-6F737E9D1A83}" type="presParOf" srcId="{D461BE97-3CD9-4A87-B25F-7BE4533E6839}" destId="{D4A2A8FB-9CB9-45CA-B659-B542D8504D32}" srcOrd="3" destOrd="0" presId="urn:microsoft.com/office/officeart/2005/8/layout/chevronAccent+Icon"/>
    <dgm:cxn modelId="{FDFF516E-BA2F-40C4-B10A-BDFA9AB1D888}" type="presParOf" srcId="{D461BE97-3CD9-4A87-B25F-7BE4533E6839}" destId="{23DC6059-3CA6-4569-A71F-2236B758A5BA}" srcOrd="4" destOrd="0" presId="urn:microsoft.com/office/officeart/2005/8/layout/chevronAccent+Icon"/>
    <dgm:cxn modelId="{B97D198E-0406-441B-9509-C766FE2D50FC}" type="presParOf" srcId="{23DC6059-3CA6-4569-A71F-2236B758A5BA}" destId="{12A0B0F4-572B-4C26-848F-2C47757FE807}" srcOrd="0" destOrd="0" presId="urn:microsoft.com/office/officeart/2005/8/layout/chevronAccent+Icon"/>
    <dgm:cxn modelId="{07572491-F9EE-479B-B752-615D061C4090}" type="presParOf" srcId="{23DC6059-3CA6-4569-A71F-2236B758A5BA}" destId="{19363644-F85E-4254-B987-066A91DC022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5B2379-4A14-4F33-93AB-53E76A9F4870}" type="doc">
      <dgm:prSet loTypeId="urn:microsoft.com/office/officeart/2005/8/layout/arrow2" loCatId="process" qsTypeId="urn:microsoft.com/office/officeart/2005/8/quickstyle/simple1" qsCatId="simple" csTypeId="urn:microsoft.com/office/officeart/2005/8/colors/accent1_2" csCatId="accent1" phldr="1"/>
      <dgm:spPr/>
    </dgm:pt>
    <dgm:pt modelId="{68CE36A2-8E67-40DE-B448-E05458C1F17B}">
      <dgm:prSet phldrT="[Text]" custT="1"/>
      <dgm:spPr/>
      <dgm:t>
        <a:bodyPr/>
        <a:lstStyle/>
        <a:p>
          <a:r>
            <a:rPr lang="lv-LV" sz="2200" dirty="0">
              <a:latin typeface="Times New Roman" panose="02020603050405020304" pitchFamily="18" charset="0"/>
              <a:cs typeface="Times New Roman" panose="02020603050405020304" pitchFamily="18" charset="0"/>
            </a:rPr>
            <a:t>Nesistemātiska mēdiju ziņu analīzi </a:t>
          </a:r>
          <a:endParaRPr lang="en-US" sz="2200" dirty="0">
            <a:latin typeface="Times New Roman" panose="02020603050405020304" pitchFamily="18" charset="0"/>
            <a:cs typeface="Times New Roman" panose="02020603050405020304" pitchFamily="18" charset="0"/>
          </a:endParaRPr>
        </a:p>
      </dgm:t>
    </dgm:pt>
    <dgm:pt modelId="{EFB95E54-638B-4475-ABDA-C91BA2DCBAA8}" type="parTrans" cxnId="{281016A7-6D01-46CF-897B-14EBB3041E56}">
      <dgm:prSet/>
      <dgm:spPr/>
      <dgm:t>
        <a:bodyPr/>
        <a:lstStyle/>
        <a:p>
          <a:endParaRPr lang="en-US"/>
        </a:p>
      </dgm:t>
    </dgm:pt>
    <dgm:pt modelId="{52F31139-F5E2-422A-AB0C-2637BDA1C566}" type="sibTrans" cxnId="{281016A7-6D01-46CF-897B-14EBB3041E56}">
      <dgm:prSet/>
      <dgm:spPr/>
      <dgm:t>
        <a:bodyPr/>
        <a:lstStyle/>
        <a:p>
          <a:endParaRPr lang="en-US"/>
        </a:p>
      </dgm:t>
    </dgm:pt>
    <dgm:pt modelId="{C3244A27-2453-45A1-8E7D-C5963D6EB340}">
      <dgm:prSet phldrT="[Text]" custT="1"/>
      <dgm:spPr/>
      <dgm:t>
        <a:bodyPr/>
        <a:lstStyle/>
        <a:p>
          <a:r>
            <a:rPr lang="lv-LV" sz="2200" dirty="0">
              <a:latin typeface="Times New Roman" panose="02020603050405020304" pitchFamily="18" charset="0"/>
              <a:cs typeface="Times New Roman" panose="02020603050405020304" pitchFamily="18" charset="0"/>
            </a:rPr>
            <a:t>Iekšējo un ārējo risku identifikācija</a:t>
          </a:r>
          <a:endParaRPr lang="en-US" sz="2200" dirty="0">
            <a:latin typeface="Times New Roman" panose="02020603050405020304" pitchFamily="18" charset="0"/>
            <a:cs typeface="Times New Roman" panose="02020603050405020304" pitchFamily="18" charset="0"/>
          </a:endParaRPr>
        </a:p>
      </dgm:t>
    </dgm:pt>
    <dgm:pt modelId="{2B53EB8E-4335-4FA5-A569-2E146C64498D}" type="parTrans" cxnId="{DCFE22CE-C8F6-4F2D-B7E5-140EEEF8F1E2}">
      <dgm:prSet/>
      <dgm:spPr/>
      <dgm:t>
        <a:bodyPr/>
        <a:lstStyle/>
        <a:p>
          <a:endParaRPr lang="en-US"/>
        </a:p>
      </dgm:t>
    </dgm:pt>
    <dgm:pt modelId="{A585476A-0C3E-4B1F-8B10-1E21F393C79F}" type="sibTrans" cxnId="{DCFE22CE-C8F6-4F2D-B7E5-140EEEF8F1E2}">
      <dgm:prSet/>
      <dgm:spPr/>
      <dgm:t>
        <a:bodyPr/>
        <a:lstStyle/>
        <a:p>
          <a:endParaRPr lang="en-US"/>
        </a:p>
      </dgm:t>
    </dgm:pt>
    <dgm:pt modelId="{8628BB4E-3A32-4041-AD87-D56944EB0895}">
      <dgm:prSet phldrT="[Text]" custT="1"/>
      <dgm:spPr/>
      <dgm:t>
        <a:bodyPr/>
        <a:lstStyle/>
        <a:p>
          <a:r>
            <a:rPr lang="lv-LV" sz="2200" dirty="0">
              <a:latin typeface="Times New Roman" panose="02020603050405020304" pitchFamily="18" charset="0"/>
              <a:cs typeface="Times New Roman" panose="02020603050405020304" pitchFamily="18" charset="0"/>
            </a:rPr>
            <a:t>Identificēto risku raksturojums un novērtējums katram pārtikas sektoram</a:t>
          </a:r>
          <a:endParaRPr lang="en-US" sz="2200" dirty="0">
            <a:latin typeface="Times New Roman" panose="02020603050405020304" pitchFamily="18" charset="0"/>
            <a:cs typeface="Times New Roman" panose="02020603050405020304" pitchFamily="18" charset="0"/>
          </a:endParaRPr>
        </a:p>
      </dgm:t>
    </dgm:pt>
    <dgm:pt modelId="{011BEF55-03FD-4A91-B1F2-9F82B8B57EB0}" type="parTrans" cxnId="{0636E18B-95F0-4B22-A3C5-ED4050BFC7B4}">
      <dgm:prSet/>
      <dgm:spPr/>
      <dgm:t>
        <a:bodyPr/>
        <a:lstStyle/>
        <a:p>
          <a:endParaRPr lang="en-US"/>
        </a:p>
      </dgm:t>
    </dgm:pt>
    <dgm:pt modelId="{FDF0AD7A-4575-4A6F-B81F-764AE8FDAC21}" type="sibTrans" cxnId="{0636E18B-95F0-4B22-A3C5-ED4050BFC7B4}">
      <dgm:prSet/>
      <dgm:spPr/>
      <dgm:t>
        <a:bodyPr/>
        <a:lstStyle/>
        <a:p>
          <a:endParaRPr lang="en-US"/>
        </a:p>
      </dgm:t>
    </dgm:pt>
    <dgm:pt modelId="{11041AE3-8284-4770-8860-08EA185E14AD}" type="pres">
      <dgm:prSet presAssocID="{935B2379-4A14-4F33-93AB-53E76A9F4870}" presName="arrowDiagram" presStyleCnt="0">
        <dgm:presLayoutVars>
          <dgm:chMax val="5"/>
          <dgm:dir/>
          <dgm:resizeHandles val="exact"/>
        </dgm:presLayoutVars>
      </dgm:prSet>
      <dgm:spPr/>
    </dgm:pt>
    <dgm:pt modelId="{CB663D08-757C-4529-AD54-E508F3A38772}" type="pres">
      <dgm:prSet presAssocID="{935B2379-4A14-4F33-93AB-53E76A9F4870}" presName="arrow" presStyleLbl="bgShp" presStyleIdx="0" presStyleCnt="1" custScaleX="123005" custLinFactNeighborY="-355"/>
      <dgm:spPr>
        <a:solidFill>
          <a:schemeClr val="accent6">
            <a:lumMod val="60000"/>
            <a:lumOff val="40000"/>
          </a:schemeClr>
        </a:solidFill>
      </dgm:spPr>
    </dgm:pt>
    <dgm:pt modelId="{AF53DEF4-629B-4510-901D-58EF3DBB558C}" type="pres">
      <dgm:prSet presAssocID="{935B2379-4A14-4F33-93AB-53E76A9F4870}" presName="arrowDiagram3" presStyleCnt="0"/>
      <dgm:spPr/>
    </dgm:pt>
    <dgm:pt modelId="{0C7290A1-4440-4A7F-8C47-60FA22CA77DC}" type="pres">
      <dgm:prSet presAssocID="{68CE36A2-8E67-40DE-B448-E05458C1F17B}" presName="bullet3a" presStyleLbl="node1" presStyleIdx="0" presStyleCnt="3" custScaleX="123005" custLinFactY="-31268" custLinFactNeighborX="-98451" custLinFactNeighborY="-100000"/>
      <dgm:spPr>
        <a:solidFill>
          <a:srgbClr val="008A3E"/>
        </a:solidFill>
      </dgm:spPr>
    </dgm:pt>
    <dgm:pt modelId="{F1319CA2-9EE5-4B14-9204-0AA6716E9F03}" type="pres">
      <dgm:prSet presAssocID="{68CE36A2-8E67-40DE-B448-E05458C1F17B}" presName="textBox3a" presStyleLbl="revTx" presStyleIdx="0" presStyleCnt="3" custScaleX="123005" custScaleY="79146" custLinFactNeighborX="-1831" custLinFactNeighborY="-9448">
        <dgm:presLayoutVars>
          <dgm:bulletEnabled val="1"/>
        </dgm:presLayoutVars>
      </dgm:prSet>
      <dgm:spPr/>
      <dgm:t>
        <a:bodyPr/>
        <a:lstStyle/>
        <a:p>
          <a:endParaRPr lang="en-US"/>
        </a:p>
      </dgm:t>
    </dgm:pt>
    <dgm:pt modelId="{2D956300-98A9-48C7-8956-B46B85642099}" type="pres">
      <dgm:prSet presAssocID="{C3244A27-2453-45A1-8E7D-C5963D6EB340}" presName="bullet3b" presStyleLbl="node1" presStyleIdx="1" presStyleCnt="3" custScaleX="123005"/>
      <dgm:spPr>
        <a:solidFill>
          <a:srgbClr val="008A3E"/>
        </a:solidFill>
      </dgm:spPr>
    </dgm:pt>
    <dgm:pt modelId="{BC9CBF6A-EC01-4BE6-A543-04659D9424F8}" type="pres">
      <dgm:prSet presAssocID="{C3244A27-2453-45A1-8E7D-C5963D6EB340}" presName="textBox3b" presStyleLbl="revTx" presStyleIdx="1" presStyleCnt="3" custScaleX="123005" custScaleY="71903">
        <dgm:presLayoutVars>
          <dgm:bulletEnabled val="1"/>
        </dgm:presLayoutVars>
      </dgm:prSet>
      <dgm:spPr/>
      <dgm:t>
        <a:bodyPr/>
        <a:lstStyle/>
        <a:p>
          <a:endParaRPr lang="en-US"/>
        </a:p>
      </dgm:t>
    </dgm:pt>
    <dgm:pt modelId="{8B36135A-703C-4E23-85E5-E644A0AD0985}" type="pres">
      <dgm:prSet presAssocID="{8628BB4E-3A32-4041-AD87-D56944EB0895}" presName="bullet3c" presStyleLbl="node1" presStyleIdx="2" presStyleCnt="3" custScaleX="123005" custLinFactNeighborX="85324" custLinFactNeighborY="3282"/>
      <dgm:spPr>
        <a:solidFill>
          <a:srgbClr val="008A3E"/>
        </a:solidFill>
      </dgm:spPr>
    </dgm:pt>
    <dgm:pt modelId="{C74936C3-95C8-42EB-9E33-7A58A8B2A539}" type="pres">
      <dgm:prSet presAssocID="{8628BB4E-3A32-4041-AD87-D56944EB0895}" presName="textBox3c" presStyleLbl="revTx" presStyleIdx="2" presStyleCnt="3" custScaleX="123005" custScaleY="73840" custLinFactNeighborX="20442" custLinFactNeighborY="491">
        <dgm:presLayoutVars>
          <dgm:bulletEnabled val="1"/>
        </dgm:presLayoutVars>
      </dgm:prSet>
      <dgm:spPr/>
      <dgm:t>
        <a:bodyPr/>
        <a:lstStyle/>
        <a:p>
          <a:endParaRPr lang="en-US"/>
        </a:p>
      </dgm:t>
    </dgm:pt>
  </dgm:ptLst>
  <dgm:cxnLst>
    <dgm:cxn modelId="{D70916A7-E283-4E5F-A873-AE966D909EEB}" type="presOf" srcId="{935B2379-4A14-4F33-93AB-53E76A9F4870}" destId="{11041AE3-8284-4770-8860-08EA185E14AD}" srcOrd="0" destOrd="0" presId="urn:microsoft.com/office/officeart/2005/8/layout/arrow2"/>
    <dgm:cxn modelId="{C19BD72C-BC03-4250-8BA9-0CBED93EB850}" type="presOf" srcId="{68CE36A2-8E67-40DE-B448-E05458C1F17B}" destId="{F1319CA2-9EE5-4B14-9204-0AA6716E9F03}" srcOrd="0" destOrd="0" presId="urn:microsoft.com/office/officeart/2005/8/layout/arrow2"/>
    <dgm:cxn modelId="{281016A7-6D01-46CF-897B-14EBB3041E56}" srcId="{935B2379-4A14-4F33-93AB-53E76A9F4870}" destId="{68CE36A2-8E67-40DE-B448-E05458C1F17B}" srcOrd="0" destOrd="0" parTransId="{EFB95E54-638B-4475-ABDA-C91BA2DCBAA8}" sibTransId="{52F31139-F5E2-422A-AB0C-2637BDA1C566}"/>
    <dgm:cxn modelId="{8FFBFED9-3175-4BF8-A737-75EAE559A653}" type="presOf" srcId="{C3244A27-2453-45A1-8E7D-C5963D6EB340}" destId="{BC9CBF6A-EC01-4BE6-A543-04659D9424F8}" srcOrd="0" destOrd="0" presId="urn:microsoft.com/office/officeart/2005/8/layout/arrow2"/>
    <dgm:cxn modelId="{0636E18B-95F0-4B22-A3C5-ED4050BFC7B4}" srcId="{935B2379-4A14-4F33-93AB-53E76A9F4870}" destId="{8628BB4E-3A32-4041-AD87-D56944EB0895}" srcOrd="2" destOrd="0" parTransId="{011BEF55-03FD-4A91-B1F2-9F82B8B57EB0}" sibTransId="{FDF0AD7A-4575-4A6F-B81F-764AE8FDAC21}"/>
    <dgm:cxn modelId="{E605643C-9DA6-4167-88F8-05045E1B4904}" type="presOf" srcId="{8628BB4E-3A32-4041-AD87-D56944EB0895}" destId="{C74936C3-95C8-42EB-9E33-7A58A8B2A539}" srcOrd="0" destOrd="0" presId="urn:microsoft.com/office/officeart/2005/8/layout/arrow2"/>
    <dgm:cxn modelId="{DCFE22CE-C8F6-4F2D-B7E5-140EEEF8F1E2}" srcId="{935B2379-4A14-4F33-93AB-53E76A9F4870}" destId="{C3244A27-2453-45A1-8E7D-C5963D6EB340}" srcOrd="1" destOrd="0" parTransId="{2B53EB8E-4335-4FA5-A569-2E146C64498D}" sibTransId="{A585476A-0C3E-4B1F-8B10-1E21F393C79F}"/>
    <dgm:cxn modelId="{AC1C8BEF-417B-47BB-8990-EA05C3420929}" type="presParOf" srcId="{11041AE3-8284-4770-8860-08EA185E14AD}" destId="{CB663D08-757C-4529-AD54-E508F3A38772}" srcOrd="0" destOrd="0" presId="urn:microsoft.com/office/officeart/2005/8/layout/arrow2"/>
    <dgm:cxn modelId="{4F207F2F-D32D-494D-A7F7-0E1396C65968}" type="presParOf" srcId="{11041AE3-8284-4770-8860-08EA185E14AD}" destId="{AF53DEF4-629B-4510-901D-58EF3DBB558C}" srcOrd="1" destOrd="0" presId="urn:microsoft.com/office/officeart/2005/8/layout/arrow2"/>
    <dgm:cxn modelId="{07DE2590-E8D0-4CAC-A6BD-56E6FA5E3B8F}" type="presParOf" srcId="{AF53DEF4-629B-4510-901D-58EF3DBB558C}" destId="{0C7290A1-4440-4A7F-8C47-60FA22CA77DC}" srcOrd="0" destOrd="0" presId="urn:microsoft.com/office/officeart/2005/8/layout/arrow2"/>
    <dgm:cxn modelId="{143EB191-80B7-4C16-92DC-A6E6CAAFB21B}" type="presParOf" srcId="{AF53DEF4-629B-4510-901D-58EF3DBB558C}" destId="{F1319CA2-9EE5-4B14-9204-0AA6716E9F03}" srcOrd="1" destOrd="0" presId="urn:microsoft.com/office/officeart/2005/8/layout/arrow2"/>
    <dgm:cxn modelId="{E6F74C5C-FD1C-49D5-B05A-2C169CA7792D}" type="presParOf" srcId="{AF53DEF4-629B-4510-901D-58EF3DBB558C}" destId="{2D956300-98A9-48C7-8956-B46B85642099}" srcOrd="2" destOrd="0" presId="urn:microsoft.com/office/officeart/2005/8/layout/arrow2"/>
    <dgm:cxn modelId="{71B42C16-97AC-4DB4-B9F0-D5BD0D3E80A8}" type="presParOf" srcId="{AF53DEF4-629B-4510-901D-58EF3DBB558C}" destId="{BC9CBF6A-EC01-4BE6-A543-04659D9424F8}" srcOrd="3" destOrd="0" presId="urn:microsoft.com/office/officeart/2005/8/layout/arrow2"/>
    <dgm:cxn modelId="{5CAB9DB9-C607-4FF1-A202-7CEDE497206A}" type="presParOf" srcId="{AF53DEF4-629B-4510-901D-58EF3DBB558C}" destId="{8B36135A-703C-4E23-85E5-E644A0AD0985}" srcOrd="4" destOrd="0" presId="urn:microsoft.com/office/officeart/2005/8/layout/arrow2"/>
    <dgm:cxn modelId="{4D6C0347-A480-4C26-9D7B-747AFB26A66A}" type="presParOf" srcId="{AF53DEF4-629B-4510-901D-58EF3DBB558C}" destId="{C74936C3-95C8-42EB-9E33-7A58A8B2A53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9CEF-CF11-41C4-A752-EA93EAB7BDA5}">
      <dsp:nvSpPr>
        <dsp:cNvPr id="0" name=""/>
        <dsp:cNvSpPr/>
      </dsp:nvSpPr>
      <dsp:spPr>
        <a:xfrm>
          <a:off x="183368" y="1181469"/>
          <a:ext cx="2486726" cy="959876"/>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54441-C7DB-4F97-9D5B-12109641ADE2}">
      <dsp:nvSpPr>
        <dsp:cNvPr id="0" name=""/>
        <dsp:cNvSpPr/>
      </dsp:nvSpPr>
      <dsp:spPr>
        <a:xfrm>
          <a:off x="729836" y="1390876"/>
          <a:ext cx="1997049" cy="959876"/>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lv-LV" sz="2500" kern="1200" dirty="0">
              <a:latin typeface="Times New Roman" panose="02020603050405020304" pitchFamily="18" charset="0"/>
              <a:cs typeface="Times New Roman" panose="02020603050405020304" pitchFamily="18" charset="0"/>
            </a:rPr>
            <a:t>Ražotājs</a:t>
          </a:r>
          <a:endParaRPr lang="en-US" sz="2500" kern="1200" dirty="0">
            <a:latin typeface="Times New Roman" panose="02020603050405020304" pitchFamily="18" charset="0"/>
            <a:cs typeface="Times New Roman" panose="02020603050405020304" pitchFamily="18" charset="0"/>
          </a:endParaRPr>
        </a:p>
      </dsp:txBody>
      <dsp:txXfrm>
        <a:off x="757950" y="1418990"/>
        <a:ext cx="1940821" cy="903648"/>
      </dsp:txXfrm>
    </dsp:sp>
    <dsp:sp modelId="{991EE60B-6286-4E53-B902-0ED25E49D419}">
      <dsp:nvSpPr>
        <dsp:cNvPr id="0" name=""/>
        <dsp:cNvSpPr/>
      </dsp:nvSpPr>
      <dsp:spPr>
        <a:xfrm>
          <a:off x="2931254" y="1133319"/>
          <a:ext cx="2486726" cy="1050959"/>
        </a:xfrm>
        <a:prstGeom prst="chevron">
          <a:avLst>
            <a:gd name="adj" fmla="val 4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C0469-39A8-42EF-AB74-079006BABBAF}">
      <dsp:nvSpPr>
        <dsp:cNvPr id="0" name=""/>
        <dsp:cNvSpPr/>
      </dsp:nvSpPr>
      <dsp:spPr>
        <a:xfrm>
          <a:off x="3432602" y="1372986"/>
          <a:ext cx="2099902" cy="959876"/>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lv-LV" sz="2500" kern="1200" dirty="0">
              <a:latin typeface="Times New Roman" panose="02020603050405020304" pitchFamily="18" charset="0"/>
              <a:cs typeface="Times New Roman" panose="02020603050405020304" pitchFamily="18" charset="0"/>
            </a:rPr>
            <a:t>Pārstrādātājs</a:t>
          </a:r>
          <a:endParaRPr lang="en-US" sz="2500" kern="1200" dirty="0"/>
        </a:p>
      </dsp:txBody>
      <dsp:txXfrm>
        <a:off x="3460716" y="1401100"/>
        <a:ext cx="2043674" cy="903648"/>
      </dsp:txXfrm>
    </dsp:sp>
    <dsp:sp modelId="{2AC57A68-C5C6-4E5A-A56E-F813AB56BA53}">
      <dsp:nvSpPr>
        <dsp:cNvPr id="0" name=""/>
        <dsp:cNvSpPr/>
      </dsp:nvSpPr>
      <dsp:spPr>
        <a:xfrm>
          <a:off x="5647685" y="1137612"/>
          <a:ext cx="2486726" cy="959876"/>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F25F7-DC19-41AB-A1E0-AF163A60CA47}">
      <dsp:nvSpPr>
        <dsp:cNvPr id="0" name=""/>
        <dsp:cNvSpPr/>
      </dsp:nvSpPr>
      <dsp:spPr>
        <a:xfrm>
          <a:off x="6219092" y="1408144"/>
          <a:ext cx="2099902" cy="959876"/>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lv-LV" sz="2500" kern="1200" dirty="0">
              <a:solidFill>
                <a:schemeClr val="bg1">
                  <a:lumMod val="50000"/>
                </a:schemeClr>
              </a:solidFill>
              <a:latin typeface="Times New Roman" panose="02020603050405020304" pitchFamily="18" charset="0"/>
              <a:cs typeface="Times New Roman" panose="02020603050405020304" pitchFamily="18" charset="0"/>
            </a:rPr>
            <a:t>Tirdzniecība</a:t>
          </a:r>
          <a:endParaRPr lang="en-US" sz="25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6247206" y="1436258"/>
        <a:ext cx="2043674" cy="903648"/>
      </dsp:txXfrm>
    </dsp:sp>
    <dsp:sp modelId="{12A0B0F4-572B-4C26-848F-2C47757FE807}">
      <dsp:nvSpPr>
        <dsp:cNvPr id="0" name=""/>
        <dsp:cNvSpPr/>
      </dsp:nvSpPr>
      <dsp:spPr>
        <a:xfrm>
          <a:off x="8360684" y="1184627"/>
          <a:ext cx="2486726" cy="959876"/>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3644-F85E-4254-B987-066A91DC0222}">
      <dsp:nvSpPr>
        <dsp:cNvPr id="0" name=""/>
        <dsp:cNvSpPr/>
      </dsp:nvSpPr>
      <dsp:spPr>
        <a:xfrm>
          <a:off x="8985968" y="1403124"/>
          <a:ext cx="2099902" cy="959876"/>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lv-LV" sz="2500" kern="1200" dirty="0">
              <a:solidFill>
                <a:schemeClr val="bg1">
                  <a:lumMod val="50000"/>
                </a:schemeClr>
              </a:solidFill>
              <a:latin typeface="Times New Roman" panose="02020603050405020304" pitchFamily="18" charset="0"/>
              <a:cs typeface="Times New Roman" panose="02020603050405020304" pitchFamily="18" charset="0"/>
            </a:rPr>
            <a:t>Patērētāji</a:t>
          </a:r>
          <a:endParaRPr lang="en-US" sz="25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9014082" y="1431238"/>
        <a:ext cx="2043674" cy="903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34D74-071D-4398-A3FE-ABF71ECCE649}">
      <dsp:nvSpPr>
        <dsp:cNvPr id="0" name=""/>
        <dsp:cNvSpPr/>
      </dsp:nvSpPr>
      <dsp:spPr>
        <a:xfrm>
          <a:off x="267401" y="0"/>
          <a:ext cx="3809897" cy="416424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lv-LV" sz="2400"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lv-LV" sz="2400"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lv-LV" sz="2400" kern="1200" dirty="0">
              <a:solidFill>
                <a:schemeClr val="tx1"/>
              </a:solidFill>
              <a:latin typeface="Times New Roman" panose="02020603050405020304" pitchFamily="18" charset="0"/>
              <a:cs typeface="Times New Roman" panose="02020603050405020304" pitchFamily="18" charset="0"/>
            </a:rPr>
            <a:t>31 labības pārstrādes uzņēmums </a:t>
          </a:r>
        </a:p>
        <a:p>
          <a:pPr marL="0" marR="0" lvl="0" indent="0" algn="ctr" defTabSz="914400" eaLnBrk="1" fontAlgn="auto" latinLnBrk="0" hangingPunct="1">
            <a:lnSpc>
              <a:spcPct val="100000"/>
            </a:lnSpc>
            <a:spcBef>
              <a:spcPct val="0"/>
            </a:spcBef>
            <a:spcAft>
              <a:spcPts val="0"/>
            </a:spcAft>
            <a:buClrTx/>
            <a:buSzTx/>
            <a:buFontTx/>
            <a:buNone/>
            <a:tabLst/>
            <a:defRPr/>
          </a:pPr>
          <a:r>
            <a:rPr lang="lv-LV" sz="2400" kern="1200" dirty="0">
              <a:solidFill>
                <a:schemeClr val="tx1"/>
              </a:solidFill>
              <a:latin typeface="Times New Roman" panose="02020603050405020304" pitchFamily="18" charset="0"/>
              <a:cs typeface="Times New Roman" panose="02020603050405020304" pitchFamily="18" charset="0"/>
            </a:rPr>
            <a:t>4 iesala ražotāji</a:t>
          </a:r>
        </a:p>
        <a:p>
          <a:pPr marL="0" marR="0" lvl="0" indent="0" algn="ctr" defTabSz="914400" eaLnBrk="1" fontAlgn="auto" latinLnBrk="0" hangingPunct="1">
            <a:lnSpc>
              <a:spcPct val="100000"/>
            </a:lnSpc>
            <a:spcBef>
              <a:spcPct val="0"/>
            </a:spcBef>
            <a:spcAft>
              <a:spcPts val="0"/>
            </a:spcAft>
            <a:buClrTx/>
            <a:buSzTx/>
            <a:buFontTx/>
            <a:buNone/>
            <a:tabLst/>
            <a:defRPr/>
          </a:pPr>
          <a:r>
            <a:rPr lang="lv-LV" sz="2400" kern="1200" dirty="0">
              <a:solidFill>
                <a:schemeClr val="tx1"/>
              </a:solidFill>
              <a:latin typeface="Times New Roman" panose="02020603050405020304" pitchFamily="18" charset="0"/>
              <a:cs typeface="Times New Roman" panose="02020603050405020304" pitchFamily="18" charset="0"/>
            </a:rPr>
            <a:t>225 maizes un miltu izstrādājumu ražotāji</a:t>
          </a:r>
        </a:p>
        <a:p>
          <a:pPr marL="0" marR="0" lvl="0" indent="0" algn="ctr" defTabSz="914400" eaLnBrk="1" fontAlgn="auto" latinLnBrk="0" hangingPunct="1">
            <a:lnSpc>
              <a:spcPct val="100000"/>
            </a:lnSpc>
            <a:spcBef>
              <a:spcPct val="0"/>
            </a:spcBef>
            <a:spcAft>
              <a:spcPts val="0"/>
            </a:spcAft>
            <a:buClrTx/>
            <a:buSzTx/>
            <a:buFontTx/>
            <a:buNone/>
            <a:tabLst/>
            <a:defRPr/>
          </a:pPr>
          <a:r>
            <a:rPr lang="lv-LV" sz="2400" kern="1200" dirty="0">
              <a:solidFill>
                <a:schemeClr val="tx1"/>
              </a:solidFill>
              <a:latin typeface="Times New Roman" panose="02020603050405020304" pitchFamily="18" charset="0"/>
              <a:cs typeface="Times New Roman" panose="02020603050405020304" pitchFamily="18" charset="0"/>
            </a:rPr>
            <a:t> </a:t>
          </a:r>
          <a:r>
            <a:rPr lang="lv-LV" sz="1400" kern="1200" dirty="0">
              <a:solidFill>
                <a:schemeClr val="tx1"/>
              </a:solidFill>
              <a:latin typeface="Times New Roman" panose="02020603050405020304" pitchFamily="18" charset="0"/>
              <a:cs typeface="Times New Roman" panose="02020603050405020304" pitchFamily="18" charset="0"/>
            </a:rPr>
            <a:t>(PVD, 2020)</a:t>
          </a:r>
        </a:p>
        <a:p>
          <a:pPr lvl="0" algn="ctr" defTabSz="1155700">
            <a:lnSpc>
              <a:spcPct val="90000"/>
            </a:lnSpc>
            <a:spcBef>
              <a:spcPct val="0"/>
            </a:spcBef>
            <a:spcAft>
              <a:spcPct val="35000"/>
            </a:spcAft>
          </a:pP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267401" y="1665696"/>
        <a:ext cx="3809897" cy="1665696"/>
      </dsp:txXfrm>
    </dsp:sp>
    <dsp:sp modelId="{42E9B9D3-12FE-49C2-BF8F-E666A2D3DC63}">
      <dsp:nvSpPr>
        <dsp:cNvPr id="0" name=""/>
        <dsp:cNvSpPr/>
      </dsp:nvSpPr>
      <dsp:spPr>
        <a:xfrm>
          <a:off x="1479003" y="249854"/>
          <a:ext cx="1386692" cy="138669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1642E-8261-40B0-BC8E-494DA1BF4196}">
      <dsp:nvSpPr>
        <dsp:cNvPr id="0" name=""/>
        <dsp:cNvSpPr/>
      </dsp:nvSpPr>
      <dsp:spPr>
        <a:xfrm>
          <a:off x="4191595" y="0"/>
          <a:ext cx="2954041" cy="4164241"/>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lv-LV" sz="2300" kern="1200" dirty="0">
            <a:solidFill>
              <a:schemeClr val="tx1"/>
            </a:solidFill>
            <a:latin typeface="Times New Roman" panose="02020603050405020304" pitchFamily="18" charset="0"/>
            <a:cs typeface="Times New Roman" panose="02020603050405020304" pitchFamily="18" charset="0"/>
          </a:endParaRPr>
        </a:p>
        <a:p>
          <a:pPr lvl="0" algn="ctr" defTabSz="1022350">
            <a:lnSpc>
              <a:spcPct val="90000"/>
            </a:lnSpc>
            <a:spcBef>
              <a:spcPct val="0"/>
            </a:spcBef>
            <a:spcAft>
              <a:spcPct val="35000"/>
            </a:spcAft>
          </a:pPr>
          <a:r>
            <a:rPr lang="lv-LV" sz="2300" kern="1200" dirty="0">
              <a:solidFill>
                <a:schemeClr val="tx1"/>
              </a:solidFill>
              <a:latin typeface="Times New Roman" panose="02020603050405020304" pitchFamily="18" charset="0"/>
              <a:cs typeface="Times New Roman" panose="02020603050405020304" pitchFamily="18" charset="0"/>
            </a:rPr>
            <a:t>402 maizes un miltu izstrādājumu ražotāji mājas apstākļos </a:t>
          </a:r>
        </a:p>
        <a:p>
          <a:pPr lvl="0" algn="ctr" defTabSz="1022350">
            <a:lnSpc>
              <a:spcPct val="90000"/>
            </a:lnSpc>
            <a:spcBef>
              <a:spcPct val="0"/>
            </a:spcBef>
            <a:spcAft>
              <a:spcPct val="35000"/>
            </a:spcAft>
          </a:pPr>
          <a:r>
            <a:rPr lang="lv-LV" sz="1400" kern="1200" dirty="0">
              <a:solidFill>
                <a:schemeClr val="tx1"/>
              </a:solidFill>
              <a:latin typeface="Times New Roman" panose="02020603050405020304" pitchFamily="18" charset="0"/>
              <a:cs typeface="Times New Roman" panose="02020603050405020304" pitchFamily="18" charset="0"/>
            </a:rPr>
            <a:t>(PVD, 2020)</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4191595" y="1665696"/>
        <a:ext cx="2954041" cy="1665696"/>
      </dsp:txXfrm>
    </dsp:sp>
    <dsp:sp modelId="{E0EE99A6-FE19-48DF-B783-FA4456ADE80A}">
      <dsp:nvSpPr>
        <dsp:cNvPr id="0" name=""/>
        <dsp:cNvSpPr/>
      </dsp:nvSpPr>
      <dsp:spPr>
        <a:xfrm>
          <a:off x="4975269" y="249854"/>
          <a:ext cx="1386692" cy="138669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2B7A9-36BB-48DF-9C14-3683FCE440A0}">
      <dsp:nvSpPr>
        <dsp:cNvPr id="0" name=""/>
        <dsp:cNvSpPr/>
      </dsp:nvSpPr>
      <dsp:spPr>
        <a:xfrm>
          <a:off x="7259933" y="0"/>
          <a:ext cx="2745526" cy="4164241"/>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lv-LV" sz="2400" kern="1200" dirty="0">
            <a:solidFill>
              <a:schemeClr val="tx1"/>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lv-LV" sz="2400" kern="1200" dirty="0">
              <a:solidFill>
                <a:schemeClr val="tx1"/>
              </a:solidFill>
              <a:latin typeface="Times New Roman" panose="02020603050405020304" pitchFamily="18" charset="0"/>
              <a:cs typeface="Times New Roman" panose="02020603050405020304" pitchFamily="18" charset="0"/>
            </a:rPr>
            <a:t>5 kartupeļu pārstrādes uzņēmumi</a:t>
          </a:r>
        </a:p>
        <a:p>
          <a:pPr lvl="0" algn="ctr" defTabSz="1066800">
            <a:lnSpc>
              <a:spcPct val="90000"/>
            </a:lnSpc>
            <a:spcBef>
              <a:spcPct val="0"/>
            </a:spcBef>
            <a:spcAft>
              <a:spcPct val="35000"/>
            </a:spcAft>
          </a:pPr>
          <a:r>
            <a:rPr lang="lv-LV" sz="2700" kern="1200" dirty="0">
              <a:solidFill>
                <a:schemeClr val="tx1"/>
              </a:solidFill>
              <a:latin typeface="Times New Roman" panose="02020603050405020304" pitchFamily="18" charset="0"/>
              <a:cs typeface="Times New Roman" panose="02020603050405020304" pitchFamily="18" charset="0"/>
            </a:rPr>
            <a:t> </a:t>
          </a:r>
          <a:r>
            <a:rPr lang="lv-LV" sz="1400" kern="1200" dirty="0">
              <a:solidFill>
                <a:schemeClr val="tx1"/>
              </a:solidFill>
              <a:latin typeface="Times New Roman" panose="02020603050405020304" pitchFamily="18" charset="0"/>
              <a:cs typeface="Times New Roman" panose="02020603050405020304" pitchFamily="18" charset="0"/>
            </a:rPr>
            <a:t>(CSP, 2018)</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7259933" y="1665696"/>
        <a:ext cx="2745526" cy="1665696"/>
      </dsp:txXfrm>
    </dsp:sp>
    <dsp:sp modelId="{8096D5A4-338E-4AA3-94A4-F2DCF60C4404}">
      <dsp:nvSpPr>
        <dsp:cNvPr id="0" name=""/>
        <dsp:cNvSpPr/>
      </dsp:nvSpPr>
      <dsp:spPr>
        <a:xfrm>
          <a:off x="7939350" y="249854"/>
          <a:ext cx="1386692" cy="1386692"/>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2D4F16-59B1-4A67-BF95-5A2C324BEC5C}">
      <dsp:nvSpPr>
        <dsp:cNvPr id="0" name=""/>
        <dsp:cNvSpPr/>
      </dsp:nvSpPr>
      <dsp:spPr>
        <a:xfrm>
          <a:off x="9808321" y="4118523"/>
          <a:ext cx="87400" cy="45717"/>
        </a:xfrm>
        <a:prstGeom prst="leftRightArrow">
          <a:avLst/>
        </a:prstGeom>
        <a:solidFill>
          <a:schemeClr val="accent6">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9CEF-CF11-41C4-A752-EA93EAB7BDA5}">
      <dsp:nvSpPr>
        <dsp:cNvPr id="0" name=""/>
        <dsp:cNvSpPr/>
      </dsp:nvSpPr>
      <dsp:spPr>
        <a:xfrm>
          <a:off x="1274" y="958387"/>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54441-C7DB-4F97-9D5B-12109641ADE2}">
      <dsp:nvSpPr>
        <dsp:cNvPr id="0" name=""/>
        <dsp:cNvSpPr/>
      </dsp:nvSpPr>
      <dsp:spPr>
        <a:xfrm>
          <a:off x="855094"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solidFill>
                <a:schemeClr val="bg1">
                  <a:lumMod val="50000"/>
                </a:schemeClr>
              </a:solidFill>
              <a:latin typeface="Times New Roman" panose="02020603050405020304" pitchFamily="18" charset="0"/>
              <a:cs typeface="Times New Roman" panose="02020603050405020304" pitchFamily="18" charset="0"/>
            </a:rPr>
            <a:t>Ražotājs/ pārstrādātājs</a:t>
          </a:r>
          <a:endParaRPr lang="en-US" sz="32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891292" y="1303562"/>
        <a:ext cx="2631368" cy="1163509"/>
      </dsp:txXfrm>
    </dsp:sp>
    <dsp:sp modelId="{2AC57A68-C5C6-4E5A-A56E-F813AB56BA53}">
      <dsp:nvSpPr>
        <dsp:cNvPr id="0" name=""/>
        <dsp:cNvSpPr/>
      </dsp:nvSpPr>
      <dsp:spPr>
        <a:xfrm>
          <a:off x="3658471" y="958387"/>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F25F7-DC19-41AB-A1E0-AF163A60CA47}">
      <dsp:nvSpPr>
        <dsp:cNvPr id="0" name=""/>
        <dsp:cNvSpPr/>
      </dsp:nvSpPr>
      <dsp:spPr>
        <a:xfrm>
          <a:off x="4512292"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latin typeface="Times New Roman" panose="02020603050405020304" pitchFamily="18" charset="0"/>
              <a:cs typeface="Times New Roman" panose="02020603050405020304" pitchFamily="18" charset="0"/>
            </a:rPr>
            <a:t>Tirdzniecība</a:t>
          </a:r>
          <a:endParaRPr lang="en-US" sz="3200" kern="1200" dirty="0">
            <a:latin typeface="Times New Roman" panose="02020603050405020304" pitchFamily="18" charset="0"/>
            <a:cs typeface="Times New Roman" panose="02020603050405020304" pitchFamily="18" charset="0"/>
          </a:endParaRPr>
        </a:p>
      </dsp:txBody>
      <dsp:txXfrm>
        <a:off x="4548490" y="1303562"/>
        <a:ext cx="2631368" cy="1163509"/>
      </dsp:txXfrm>
    </dsp:sp>
    <dsp:sp modelId="{12A0B0F4-572B-4C26-848F-2C47757FE807}">
      <dsp:nvSpPr>
        <dsp:cNvPr id="0" name=""/>
        <dsp:cNvSpPr/>
      </dsp:nvSpPr>
      <dsp:spPr>
        <a:xfrm>
          <a:off x="7250128" y="899892"/>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3644-F85E-4254-B987-066A91DC0222}">
      <dsp:nvSpPr>
        <dsp:cNvPr id="0" name=""/>
        <dsp:cNvSpPr/>
      </dsp:nvSpPr>
      <dsp:spPr>
        <a:xfrm>
          <a:off x="8169489"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solidFill>
                <a:schemeClr val="bg1">
                  <a:lumMod val="50000"/>
                </a:schemeClr>
              </a:solidFill>
              <a:latin typeface="Times New Roman" panose="02020603050405020304" pitchFamily="18" charset="0"/>
              <a:cs typeface="Times New Roman" panose="02020603050405020304" pitchFamily="18" charset="0"/>
            </a:rPr>
            <a:t>Patērētāji</a:t>
          </a:r>
          <a:endParaRPr lang="en-US" sz="32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8205687" y="1303562"/>
        <a:ext cx="2631368" cy="1163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9CEF-CF11-41C4-A752-EA93EAB7BDA5}">
      <dsp:nvSpPr>
        <dsp:cNvPr id="0" name=""/>
        <dsp:cNvSpPr/>
      </dsp:nvSpPr>
      <dsp:spPr>
        <a:xfrm>
          <a:off x="1274" y="958387"/>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54441-C7DB-4F97-9D5B-12109641ADE2}">
      <dsp:nvSpPr>
        <dsp:cNvPr id="0" name=""/>
        <dsp:cNvSpPr/>
      </dsp:nvSpPr>
      <dsp:spPr>
        <a:xfrm>
          <a:off x="855094"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solidFill>
                <a:schemeClr val="bg1">
                  <a:lumMod val="50000"/>
                </a:schemeClr>
              </a:solidFill>
              <a:latin typeface="Times New Roman" panose="02020603050405020304" pitchFamily="18" charset="0"/>
              <a:cs typeface="Times New Roman" panose="02020603050405020304" pitchFamily="18" charset="0"/>
            </a:rPr>
            <a:t>Ražotājs/ pārstrādātājs</a:t>
          </a:r>
          <a:endParaRPr lang="en-US" sz="32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891292" y="1303562"/>
        <a:ext cx="2631368" cy="1163509"/>
      </dsp:txXfrm>
    </dsp:sp>
    <dsp:sp modelId="{2AC57A68-C5C6-4E5A-A56E-F813AB56BA53}">
      <dsp:nvSpPr>
        <dsp:cNvPr id="0" name=""/>
        <dsp:cNvSpPr/>
      </dsp:nvSpPr>
      <dsp:spPr>
        <a:xfrm>
          <a:off x="3658471" y="958387"/>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F25F7-DC19-41AB-A1E0-AF163A60CA47}">
      <dsp:nvSpPr>
        <dsp:cNvPr id="0" name=""/>
        <dsp:cNvSpPr/>
      </dsp:nvSpPr>
      <dsp:spPr>
        <a:xfrm>
          <a:off x="4512292"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solidFill>
                <a:schemeClr val="bg1">
                  <a:lumMod val="50000"/>
                </a:schemeClr>
              </a:solidFill>
              <a:latin typeface="Times New Roman" panose="02020603050405020304" pitchFamily="18" charset="0"/>
              <a:cs typeface="Times New Roman" panose="02020603050405020304" pitchFamily="18" charset="0"/>
            </a:rPr>
            <a:t>Tirdzniecība</a:t>
          </a:r>
          <a:endParaRPr lang="en-US" sz="3200" kern="1200" dirty="0">
            <a:solidFill>
              <a:schemeClr val="bg1">
                <a:lumMod val="50000"/>
              </a:schemeClr>
            </a:solidFill>
            <a:latin typeface="Times New Roman" panose="02020603050405020304" pitchFamily="18" charset="0"/>
            <a:cs typeface="Times New Roman" panose="02020603050405020304" pitchFamily="18" charset="0"/>
          </a:endParaRPr>
        </a:p>
      </dsp:txBody>
      <dsp:txXfrm>
        <a:off x="4548490" y="1303562"/>
        <a:ext cx="2631368" cy="1163509"/>
      </dsp:txXfrm>
    </dsp:sp>
    <dsp:sp modelId="{12A0B0F4-572B-4C26-848F-2C47757FE807}">
      <dsp:nvSpPr>
        <dsp:cNvPr id="0" name=""/>
        <dsp:cNvSpPr/>
      </dsp:nvSpPr>
      <dsp:spPr>
        <a:xfrm>
          <a:off x="7250128" y="899892"/>
          <a:ext cx="3201826" cy="1235905"/>
        </a:xfrm>
        <a:prstGeom prst="chevron">
          <a:avLst>
            <a:gd name="adj" fmla="val 40000"/>
          </a:avLst>
        </a:prstGeom>
        <a:solidFill>
          <a:srgbClr val="00B050"/>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3644-F85E-4254-B987-066A91DC0222}">
      <dsp:nvSpPr>
        <dsp:cNvPr id="0" name=""/>
        <dsp:cNvSpPr/>
      </dsp:nvSpPr>
      <dsp:spPr>
        <a:xfrm>
          <a:off x="8169489" y="1267364"/>
          <a:ext cx="2703764" cy="1235905"/>
        </a:xfrm>
        <a:prstGeom prst="roundRect">
          <a:avLst>
            <a:gd name="adj" fmla="val 10000"/>
          </a:avLst>
        </a:prstGeom>
        <a:solidFill>
          <a:schemeClr val="lt1">
            <a:alpha val="90000"/>
            <a:hueOff val="0"/>
            <a:satOff val="0"/>
            <a:lumOff val="0"/>
            <a:alphaOff val="0"/>
          </a:schemeClr>
        </a:solidFill>
        <a:ln w="12700" cap="flat" cmpd="sng" algn="ctr">
          <a:solidFill>
            <a:srgbClr val="008A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lv-LV" sz="3200" kern="1200" dirty="0">
              <a:latin typeface="Times New Roman" panose="02020603050405020304" pitchFamily="18" charset="0"/>
              <a:cs typeface="Times New Roman" panose="02020603050405020304" pitchFamily="18" charset="0"/>
            </a:rPr>
            <a:t>Patērētāji</a:t>
          </a:r>
          <a:endParaRPr lang="en-US" sz="3200" kern="1200" dirty="0">
            <a:latin typeface="Times New Roman" panose="02020603050405020304" pitchFamily="18" charset="0"/>
            <a:cs typeface="Times New Roman" panose="02020603050405020304" pitchFamily="18" charset="0"/>
          </a:endParaRPr>
        </a:p>
      </dsp:txBody>
      <dsp:txXfrm>
        <a:off x="8205687" y="1303562"/>
        <a:ext cx="2631368" cy="1163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3D08-757C-4529-AD54-E508F3A38772}">
      <dsp:nvSpPr>
        <dsp:cNvPr id="0" name=""/>
        <dsp:cNvSpPr/>
      </dsp:nvSpPr>
      <dsp:spPr>
        <a:xfrm>
          <a:off x="-940" y="0"/>
          <a:ext cx="10958352" cy="5568042"/>
        </a:xfrm>
        <a:prstGeom prst="swooshArrow">
          <a:avLst>
            <a:gd name="adj1" fmla="val 25000"/>
            <a:gd name="adj2" fmla="val 25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0C7290A1-4440-4A7F-8C47-60FA22CA77DC}">
      <dsp:nvSpPr>
        <dsp:cNvPr id="0" name=""/>
        <dsp:cNvSpPr/>
      </dsp:nvSpPr>
      <dsp:spPr>
        <a:xfrm>
          <a:off x="1900542" y="3539005"/>
          <a:ext cx="284917" cy="231630"/>
        </a:xfrm>
        <a:prstGeom prst="ellipse">
          <a:avLst/>
        </a:prstGeom>
        <a:solidFill>
          <a:srgbClr val="008A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19CA2-9EE5-4B14-9204-0AA6716E9F03}">
      <dsp:nvSpPr>
        <dsp:cNvPr id="0" name=""/>
        <dsp:cNvSpPr/>
      </dsp:nvSpPr>
      <dsp:spPr>
        <a:xfrm>
          <a:off x="1994271" y="3974631"/>
          <a:ext cx="2553296" cy="127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36" tIns="0" rIns="0" bIns="0" numCol="1" spcCol="1270" anchor="t" anchorCtr="0">
          <a:noAutofit/>
        </a:bodyPr>
        <a:lstStyle/>
        <a:p>
          <a:pPr lvl="0" algn="l" defTabSz="977900">
            <a:lnSpc>
              <a:spcPct val="90000"/>
            </a:lnSpc>
            <a:spcBef>
              <a:spcPct val="0"/>
            </a:spcBef>
            <a:spcAft>
              <a:spcPct val="35000"/>
            </a:spcAft>
          </a:pPr>
          <a:r>
            <a:rPr lang="lv-LV" sz="2200" kern="1200" dirty="0">
              <a:latin typeface="Times New Roman" panose="02020603050405020304" pitchFamily="18" charset="0"/>
              <a:cs typeface="Times New Roman" panose="02020603050405020304" pitchFamily="18" charset="0"/>
            </a:rPr>
            <a:t>Nesistemātiska mēdiju ziņu analīzi </a:t>
          </a:r>
          <a:endParaRPr lang="en-US" sz="2200" kern="1200" dirty="0">
            <a:latin typeface="Times New Roman" panose="02020603050405020304" pitchFamily="18" charset="0"/>
            <a:cs typeface="Times New Roman" panose="02020603050405020304" pitchFamily="18" charset="0"/>
          </a:endParaRPr>
        </a:p>
      </dsp:txBody>
      <dsp:txXfrm>
        <a:off x="1994271" y="3974631"/>
        <a:ext cx="2553296" cy="1273589"/>
      </dsp:txXfrm>
    </dsp:sp>
    <dsp:sp modelId="{2D956300-98A9-48C7-8956-B46B85642099}">
      <dsp:nvSpPr>
        <dsp:cNvPr id="0" name=""/>
        <dsp:cNvSpPr/>
      </dsp:nvSpPr>
      <dsp:spPr>
        <a:xfrm>
          <a:off x="4151650" y="2329668"/>
          <a:ext cx="515042" cy="418716"/>
        </a:xfrm>
        <a:prstGeom prst="ellipse">
          <a:avLst/>
        </a:prstGeom>
        <a:solidFill>
          <a:srgbClr val="008A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CBF6A-EC01-4BE6-A543-04659D9424F8}">
      <dsp:nvSpPr>
        <dsp:cNvPr id="0" name=""/>
        <dsp:cNvSpPr/>
      </dsp:nvSpPr>
      <dsp:spPr>
        <a:xfrm>
          <a:off x="4163233" y="2964558"/>
          <a:ext cx="2630004" cy="217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869" tIns="0" rIns="0" bIns="0" numCol="1" spcCol="1270" anchor="t" anchorCtr="0">
          <a:noAutofit/>
        </a:bodyPr>
        <a:lstStyle/>
        <a:p>
          <a:pPr lvl="0" algn="l" defTabSz="977900">
            <a:lnSpc>
              <a:spcPct val="90000"/>
            </a:lnSpc>
            <a:spcBef>
              <a:spcPct val="0"/>
            </a:spcBef>
            <a:spcAft>
              <a:spcPct val="35000"/>
            </a:spcAft>
          </a:pPr>
          <a:r>
            <a:rPr lang="lv-LV" sz="2200" kern="1200" dirty="0">
              <a:latin typeface="Times New Roman" panose="02020603050405020304" pitchFamily="18" charset="0"/>
              <a:cs typeface="Times New Roman" panose="02020603050405020304" pitchFamily="18" charset="0"/>
            </a:rPr>
            <a:t>Iekšējo un ārējo risku identifikācija</a:t>
          </a:r>
          <a:endParaRPr lang="en-US" sz="2200" kern="1200" dirty="0">
            <a:latin typeface="Times New Roman" panose="02020603050405020304" pitchFamily="18" charset="0"/>
            <a:cs typeface="Times New Roman" panose="02020603050405020304" pitchFamily="18" charset="0"/>
          </a:endParaRPr>
        </a:p>
      </dsp:txBody>
      <dsp:txXfrm>
        <a:off x="4163233" y="2964558"/>
        <a:ext cx="2630004" cy="2177952"/>
      </dsp:txXfrm>
    </dsp:sp>
    <dsp:sp modelId="{8B36135A-703C-4E23-85E5-E644A0AD0985}">
      <dsp:nvSpPr>
        <dsp:cNvPr id="0" name=""/>
        <dsp:cNvSpPr/>
      </dsp:nvSpPr>
      <dsp:spPr>
        <a:xfrm>
          <a:off x="7086143" y="1427719"/>
          <a:ext cx="712292" cy="579076"/>
        </a:xfrm>
        <a:prstGeom prst="ellipse">
          <a:avLst/>
        </a:prstGeom>
        <a:solidFill>
          <a:srgbClr val="008A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936C3-95C8-42EB-9E33-7A58A8B2A539}">
      <dsp:nvSpPr>
        <dsp:cNvPr id="0" name=""/>
        <dsp:cNvSpPr/>
      </dsp:nvSpPr>
      <dsp:spPr>
        <a:xfrm>
          <a:off x="7139337" y="2223421"/>
          <a:ext cx="2630004" cy="28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841" tIns="0" rIns="0" bIns="0" numCol="1" spcCol="1270" anchor="t" anchorCtr="0">
          <a:noAutofit/>
        </a:bodyPr>
        <a:lstStyle/>
        <a:p>
          <a:pPr lvl="0" algn="l" defTabSz="977900">
            <a:lnSpc>
              <a:spcPct val="90000"/>
            </a:lnSpc>
            <a:spcBef>
              <a:spcPct val="0"/>
            </a:spcBef>
            <a:spcAft>
              <a:spcPct val="35000"/>
            </a:spcAft>
          </a:pPr>
          <a:r>
            <a:rPr lang="lv-LV" sz="2200" kern="1200" dirty="0">
              <a:latin typeface="Times New Roman" panose="02020603050405020304" pitchFamily="18" charset="0"/>
              <a:cs typeface="Times New Roman" panose="02020603050405020304" pitchFamily="18" charset="0"/>
            </a:rPr>
            <a:t>Identificēto risku raksturojums un novērtējums katram pārtikas sektoram</a:t>
          </a:r>
          <a:endParaRPr lang="en-US" sz="2200" kern="1200" dirty="0">
            <a:latin typeface="Times New Roman" panose="02020603050405020304" pitchFamily="18" charset="0"/>
            <a:cs typeface="Times New Roman" panose="02020603050405020304" pitchFamily="18" charset="0"/>
          </a:endParaRPr>
        </a:p>
      </dsp:txBody>
      <dsp:txXfrm>
        <a:off x="7139337" y="2223421"/>
        <a:ext cx="2630004" cy="28574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B794EBA-6C0E-4766-AD62-6D67ECA60FA2}" type="datetimeFigureOut">
              <a:rPr lang="en-GB" smtClean="0"/>
              <a:t>14/10/2020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4ABF70F-6D8A-4FDD-9583-2CCF694FA244}" type="slidenum">
              <a:rPr lang="en-GB" smtClean="0"/>
              <a:t>‹#›</a:t>
            </a:fld>
            <a:endParaRPr lang="en-GB"/>
          </a:p>
        </p:txBody>
      </p:sp>
    </p:spTree>
    <p:extLst>
      <p:ext uri="{BB962C8B-B14F-4D97-AF65-F5344CB8AC3E}">
        <p14:creationId xmlns:p14="http://schemas.microsoft.com/office/powerpoint/2010/main" val="259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2</a:t>
            </a:fld>
            <a:endParaRPr lang="en-GB"/>
          </a:p>
        </p:txBody>
      </p:sp>
    </p:spTree>
    <p:extLst>
      <p:ext uri="{BB962C8B-B14F-4D97-AF65-F5344CB8AC3E}">
        <p14:creationId xmlns:p14="http://schemas.microsoft.com/office/powerpoint/2010/main" val="198184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13</a:t>
            </a:fld>
            <a:endParaRPr lang="en-GB"/>
          </a:p>
        </p:txBody>
      </p:sp>
    </p:spTree>
    <p:extLst>
      <p:ext uri="{BB962C8B-B14F-4D97-AF65-F5344CB8AC3E}">
        <p14:creationId xmlns:p14="http://schemas.microsoft.com/office/powerpoint/2010/main" val="185077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85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20</a:t>
            </a:fld>
            <a:endParaRPr lang="en-GB"/>
          </a:p>
        </p:txBody>
      </p:sp>
    </p:spTree>
    <p:extLst>
      <p:ext uri="{BB962C8B-B14F-4D97-AF65-F5344CB8AC3E}">
        <p14:creationId xmlns:p14="http://schemas.microsoft.com/office/powerpoint/2010/main" val="275043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22</a:t>
            </a:fld>
            <a:endParaRPr lang="en-GB"/>
          </a:p>
        </p:txBody>
      </p:sp>
    </p:spTree>
    <p:extLst>
      <p:ext uri="{BB962C8B-B14F-4D97-AF65-F5344CB8AC3E}">
        <p14:creationId xmlns:p14="http://schemas.microsoft.com/office/powerpoint/2010/main" val="226824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48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7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aseline="0" dirty="0"/>
              <a:t>.</a:t>
            </a:r>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25</a:t>
            </a:fld>
            <a:endParaRPr lang="en-GB"/>
          </a:p>
        </p:txBody>
      </p:sp>
    </p:spTree>
    <p:extLst>
      <p:ext uri="{BB962C8B-B14F-4D97-AF65-F5344CB8AC3E}">
        <p14:creationId xmlns:p14="http://schemas.microsoft.com/office/powerpoint/2010/main" val="5289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aseline="0" dirty="0"/>
              <a:t>.</a:t>
            </a:r>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26</a:t>
            </a:fld>
            <a:endParaRPr lang="en-GB"/>
          </a:p>
        </p:txBody>
      </p:sp>
    </p:spTree>
    <p:extLst>
      <p:ext uri="{BB962C8B-B14F-4D97-AF65-F5344CB8AC3E}">
        <p14:creationId xmlns:p14="http://schemas.microsoft.com/office/powerpoint/2010/main" val="151189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aseline="0" dirty="0"/>
              <a:t>.</a:t>
            </a:r>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4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28</a:t>
            </a:fld>
            <a:endParaRPr lang="en-GB"/>
          </a:p>
        </p:txBody>
      </p:sp>
    </p:spTree>
    <p:extLst>
      <p:ext uri="{BB962C8B-B14F-4D97-AF65-F5344CB8AC3E}">
        <p14:creationId xmlns:p14="http://schemas.microsoft.com/office/powerpoint/2010/main" val="329909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5</a:t>
            </a:fld>
            <a:endParaRPr lang="en-GB"/>
          </a:p>
        </p:txBody>
      </p:sp>
    </p:spTree>
    <p:extLst>
      <p:ext uri="{BB962C8B-B14F-4D97-AF65-F5344CB8AC3E}">
        <p14:creationId xmlns:p14="http://schemas.microsoft.com/office/powerpoint/2010/main" val="258427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29</a:t>
            </a:fld>
            <a:endParaRPr lang="en-GB"/>
          </a:p>
        </p:txBody>
      </p:sp>
    </p:spTree>
    <p:extLst>
      <p:ext uri="{BB962C8B-B14F-4D97-AF65-F5344CB8AC3E}">
        <p14:creationId xmlns:p14="http://schemas.microsoft.com/office/powerpoint/2010/main" val="3867445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31</a:t>
            </a:fld>
            <a:endParaRPr lang="en-GB"/>
          </a:p>
        </p:txBody>
      </p:sp>
    </p:spTree>
    <p:extLst>
      <p:ext uri="{BB962C8B-B14F-4D97-AF65-F5344CB8AC3E}">
        <p14:creationId xmlns:p14="http://schemas.microsoft.com/office/powerpoint/2010/main" val="3263626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32</a:t>
            </a:fld>
            <a:endParaRPr lang="en-GB"/>
          </a:p>
        </p:txBody>
      </p:sp>
    </p:spTree>
    <p:extLst>
      <p:ext uri="{BB962C8B-B14F-4D97-AF65-F5344CB8AC3E}">
        <p14:creationId xmlns:p14="http://schemas.microsoft.com/office/powerpoint/2010/main" val="3779806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359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158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F70F-6D8A-4FDD-9583-2CCF694FA2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683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37</a:t>
            </a:fld>
            <a:endParaRPr lang="en-GB"/>
          </a:p>
        </p:txBody>
      </p:sp>
    </p:spTree>
    <p:extLst>
      <p:ext uri="{BB962C8B-B14F-4D97-AF65-F5344CB8AC3E}">
        <p14:creationId xmlns:p14="http://schemas.microsoft.com/office/powerpoint/2010/main" val="6195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38</a:t>
            </a:fld>
            <a:endParaRPr lang="en-GB"/>
          </a:p>
        </p:txBody>
      </p:sp>
    </p:spTree>
    <p:extLst>
      <p:ext uri="{BB962C8B-B14F-4D97-AF65-F5344CB8AC3E}">
        <p14:creationId xmlns:p14="http://schemas.microsoft.com/office/powerpoint/2010/main" val="363935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6</a:t>
            </a:fld>
            <a:endParaRPr lang="en-GB"/>
          </a:p>
        </p:txBody>
      </p:sp>
    </p:spTree>
    <p:extLst>
      <p:ext uri="{BB962C8B-B14F-4D97-AF65-F5344CB8AC3E}">
        <p14:creationId xmlns:p14="http://schemas.microsoft.com/office/powerpoint/2010/main" val="169265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7</a:t>
            </a:fld>
            <a:endParaRPr lang="en-GB"/>
          </a:p>
        </p:txBody>
      </p:sp>
    </p:spTree>
    <p:extLst>
      <p:ext uri="{BB962C8B-B14F-4D97-AF65-F5344CB8AC3E}">
        <p14:creationId xmlns:p14="http://schemas.microsoft.com/office/powerpoint/2010/main" val="37452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8</a:t>
            </a:fld>
            <a:endParaRPr lang="en-GB"/>
          </a:p>
        </p:txBody>
      </p:sp>
    </p:spTree>
    <p:extLst>
      <p:ext uri="{BB962C8B-B14F-4D97-AF65-F5344CB8AC3E}">
        <p14:creationId xmlns:p14="http://schemas.microsoft.com/office/powerpoint/2010/main" val="406787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9</a:t>
            </a:fld>
            <a:endParaRPr lang="en-GB"/>
          </a:p>
        </p:txBody>
      </p:sp>
    </p:spTree>
    <p:extLst>
      <p:ext uri="{BB962C8B-B14F-4D97-AF65-F5344CB8AC3E}">
        <p14:creationId xmlns:p14="http://schemas.microsoft.com/office/powerpoint/2010/main" val="213254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10</a:t>
            </a:fld>
            <a:endParaRPr lang="en-GB"/>
          </a:p>
        </p:txBody>
      </p:sp>
    </p:spTree>
    <p:extLst>
      <p:ext uri="{BB962C8B-B14F-4D97-AF65-F5344CB8AC3E}">
        <p14:creationId xmlns:p14="http://schemas.microsoft.com/office/powerpoint/2010/main" val="123707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11</a:t>
            </a:fld>
            <a:endParaRPr lang="en-GB"/>
          </a:p>
        </p:txBody>
      </p:sp>
    </p:spTree>
    <p:extLst>
      <p:ext uri="{BB962C8B-B14F-4D97-AF65-F5344CB8AC3E}">
        <p14:creationId xmlns:p14="http://schemas.microsoft.com/office/powerpoint/2010/main" val="176451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4ABF70F-6D8A-4FDD-9583-2CCF694FA244}" type="slidenum">
              <a:rPr lang="en-GB" smtClean="0"/>
              <a:t>12</a:t>
            </a:fld>
            <a:endParaRPr lang="en-GB"/>
          </a:p>
        </p:txBody>
      </p:sp>
    </p:spTree>
    <p:extLst>
      <p:ext uri="{BB962C8B-B14F-4D97-AF65-F5344CB8AC3E}">
        <p14:creationId xmlns:p14="http://schemas.microsoft.com/office/powerpoint/2010/main" val="443648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38325" y="3089936"/>
            <a:ext cx="6772275" cy="950911"/>
          </a:xfrm>
        </p:spPr>
        <p:txBody>
          <a:bodyPr anchor="b">
            <a:noAutofit/>
          </a:bodyPr>
          <a:lstStyle>
            <a:lvl1pPr algn="ctr">
              <a:defRPr sz="3200" b="1">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2665618" y="4265582"/>
            <a:ext cx="5773532" cy="407017"/>
          </a:xfrm>
        </p:spPr>
        <p:txBody>
          <a:bodyPr>
            <a:normAutofit/>
          </a:bodyPr>
          <a:lstStyle>
            <a:lvl1pPr marL="0" indent="0" algn="ctr">
              <a:buNone/>
              <a:defRPr sz="17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fld id="{C3ACA2E2-F611-4269-A744-F45C0A112689}"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9" name="TextBox 8"/>
          <p:cNvSpPr txBox="1"/>
          <p:nvPr userDrawn="1"/>
        </p:nvSpPr>
        <p:spPr>
          <a:xfrm>
            <a:off x="5307220" y="6581001"/>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1" name="Picture 10">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50" y="438647"/>
            <a:ext cx="2300350" cy="1029106"/>
          </a:xfrm>
          <a:prstGeom prst="rect">
            <a:avLst/>
          </a:prstGeom>
        </p:spPr>
      </p:pic>
      <p:pic>
        <p:nvPicPr>
          <p:cNvPr id="12" name="Picture 11"/>
          <p:cNvPicPr>
            <a:picLocks noChangeAspect="1"/>
          </p:cNvPicPr>
          <p:nvPr userDrawn="1"/>
        </p:nvPicPr>
        <p:blipFill>
          <a:blip r:embed="rId3"/>
          <a:stretch>
            <a:fillRect/>
          </a:stretch>
        </p:blipFill>
        <p:spPr>
          <a:xfrm>
            <a:off x="8610600" y="-114910"/>
            <a:ext cx="4015882" cy="6972910"/>
          </a:xfrm>
          <a:prstGeom prst="rect">
            <a:avLst/>
          </a:prstGeom>
        </p:spPr>
      </p:pic>
      <p:pic>
        <p:nvPicPr>
          <p:cNvPr id="13" name="Picture 12"/>
          <p:cNvPicPr>
            <a:picLocks noChangeAspect="1"/>
          </p:cNvPicPr>
          <p:nvPr userDrawn="1"/>
        </p:nvPicPr>
        <p:blipFill>
          <a:blip r:embed="rId4"/>
          <a:stretch>
            <a:fillRect/>
          </a:stretch>
        </p:blipFill>
        <p:spPr>
          <a:xfrm>
            <a:off x="-183886" y="5163772"/>
            <a:ext cx="1121956" cy="1855543"/>
          </a:xfrm>
          <a:prstGeom prst="rect">
            <a:avLst/>
          </a:prstGeom>
        </p:spPr>
      </p:pic>
    </p:spTree>
    <p:extLst>
      <p:ext uri="{BB962C8B-B14F-4D97-AF65-F5344CB8AC3E}">
        <p14:creationId xmlns:p14="http://schemas.microsoft.com/office/powerpoint/2010/main" val="3587178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3487" y="3051535"/>
            <a:ext cx="9725025" cy="950911"/>
          </a:xfrm>
        </p:spPr>
        <p:txBody>
          <a:bodyPr anchor="b">
            <a:normAutofit/>
          </a:bodyPr>
          <a:lstStyle>
            <a:lvl1pPr algn="ctr">
              <a:defRPr sz="3500" b="1">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2202184" y="4479598"/>
            <a:ext cx="7086600" cy="384592"/>
          </a:xfrm>
        </p:spPr>
        <p:txBody>
          <a:bodyPr>
            <a:normAutofit/>
          </a:bodyPr>
          <a:lstStyle>
            <a:lvl1pPr marL="0" indent="0" algn="ctr">
              <a:buNone/>
              <a:defRPr sz="18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fld id="{D633F474-3B71-4B16-AA3B-46CB5A86BBE0}"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8" name="Rectangle 7"/>
          <p:cNvSpPr/>
          <p:nvPr userDrawn="1"/>
        </p:nvSpPr>
        <p:spPr>
          <a:xfrm>
            <a:off x="3894851" y="6622518"/>
            <a:ext cx="3682219" cy="247943"/>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dirty="0"/>
          </a:p>
        </p:txBody>
      </p:sp>
      <p:sp>
        <p:nvSpPr>
          <p:cNvPr id="9" name="TextBox 8"/>
          <p:cNvSpPr txBox="1"/>
          <p:nvPr userDrawn="1"/>
        </p:nvSpPr>
        <p:spPr>
          <a:xfrm>
            <a:off x="5307220" y="6581001"/>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1" name="Picture 10">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501" y="603497"/>
            <a:ext cx="3025652" cy="1353583"/>
          </a:xfrm>
          <a:prstGeom prst="rect">
            <a:avLst/>
          </a:prstGeom>
        </p:spPr>
      </p:pic>
    </p:spTree>
    <p:extLst>
      <p:ext uri="{BB962C8B-B14F-4D97-AF65-F5344CB8AC3E}">
        <p14:creationId xmlns:p14="http://schemas.microsoft.com/office/powerpoint/2010/main" val="3362055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9667" y="1773238"/>
            <a:ext cx="11137900" cy="4322762"/>
          </a:xfrm>
        </p:spPr>
        <p:txBody>
          <a:bodyPr/>
          <a:lstStyle>
            <a:lvl1pPr marL="342900" indent="-342900">
              <a:buClr>
                <a:srgbClr val="009644"/>
              </a:buClr>
              <a:buFont typeface="Wingdings" charset="2"/>
              <a:buChar char="§"/>
              <a:defRPr sz="1600">
                <a:latin typeface="Arial" charset="0"/>
                <a:ea typeface="Arial" charset="0"/>
                <a:cs typeface="Arial" charset="0"/>
              </a:defRPr>
            </a:lvl1pPr>
          </a:lstStyle>
          <a:p>
            <a:pPr lvl="0"/>
            <a:r>
              <a:rPr lang="en-US" dirty="0" err="1"/>
              <a:t>Teksts</a:t>
            </a:r>
            <a:endParaRPr lang="en-US" dirty="0"/>
          </a:p>
          <a:p>
            <a:pPr lvl="0"/>
            <a:endParaRPr lang="en-US" dirty="0"/>
          </a:p>
        </p:txBody>
      </p:sp>
      <p:sp>
        <p:nvSpPr>
          <p:cNvPr id="2" name="Title 1"/>
          <p:cNvSpPr>
            <a:spLocks noGrp="1"/>
          </p:cNvSpPr>
          <p:nvPr>
            <p:ph type="title" hasCustomPrompt="1"/>
          </p:nvPr>
        </p:nvSpPr>
        <p:spPr>
          <a:xfrm>
            <a:off x="3086100" y="600525"/>
            <a:ext cx="8696325" cy="461665"/>
          </a:xfrm>
        </p:spPr>
        <p:txBody>
          <a:bodyPr>
            <a:normAutofit/>
          </a:bodyPr>
          <a:lstStyle>
            <a:lvl1pPr algn="l">
              <a:defRPr sz="2200" b="1">
                <a:latin typeface="Arial" charset="0"/>
                <a:ea typeface="Arial" charset="0"/>
                <a:cs typeface="Arial" charset="0"/>
              </a:defRPr>
            </a:lvl1pPr>
          </a:lstStyle>
          <a:p>
            <a:r>
              <a:rPr lang="en-US" dirty="0" err="1"/>
              <a:t>Virsraksts</a:t>
            </a:r>
            <a:endParaRPr lang="en-US" dirty="0"/>
          </a:p>
        </p:txBody>
      </p:sp>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613" y="390583"/>
            <a:ext cx="1970517" cy="881548"/>
          </a:xfrm>
          <a:prstGeom prst="rect">
            <a:avLst/>
          </a:prstGeom>
        </p:spPr>
      </p:pic>
    </p:spTree>
    <p:extLst>
      <p:ext uri="{BB962C8B-B14F-4D97-AF65-F5344CB8AC3E}">
        <p14:creationId xmlns:p14="http://schemas.microsoft.com/office/powerpoint/2010/main" val="18214454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4175787" y="549275"/>
            <a:ext cx="0" cy="461665"/>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
        <p:nvSpPr>
          <p:cNvPr id="25" name="Table Placeholder 24"/>
          <p:cNvSpPr>
            <a:spLocks noGrp="1"/>
          </p:cNvSpPr>
          <p:nvPr>
            <p:ph type="tbl" sz="quarter" idx="15"/>
          </p:nvPr>
        </p:nvSpPr>
        <p:spPr>
          <a:xfrm>
            <a:off x="4175787" y="1628776"/>
            <a:ext cx="7391797" cy="4608513"/>
          </a:xfrm>
        </p:spPr>
        <p:txBody>
          <a:bodyPr>
            <a:normAutofit/>
          </a:bodyPr>
          <a:lstStyle>
            <a:lvl1pP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4470400" y="549275"/>
            <a:ext cx="7097184" cy="647700"/>
          </a:xfrm>
        </p:spPr>
        <p:txBody>
          <a:bodyPr/>
          <a:lstStyle>
            <a:lvl1pPr marL="0" indent="0">
              <a:buNone/>
              <a:defRPr sz="2200" b="1">
                <a:latin typeface="Arial" panose="020B0604020202020204" pitchFamily="34" charset="0"/>
                <a:cs typeface="Arial" panose="020B0604020202020204" pitchFamily="34" charset="0"/>
              </a:defRPr>
            </a:lvl1pPr>
          </a:lstStyle>
          <a:p>
            <a:pPr lvl="0"/>
            <a:r>
              <a:rPr lang="lv-LV" dirty="0"/>
              <a:t>Statistika</a:t>
            </a:r>
          </a:p>
        </p:txBody>
      </p:sp>
      <p:pic>
        <p:nvPicPr>
          <p:cNvPr id="13" name="Picture 12">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063" y="347407"/>
            <a:ext cx="1970517" cy="881548"/>
          </a:xfrm>
          <a:prstGeom prst="rect">
            <a:avLst/>
          </a:prstGeom>
        </p:spPr>
      </p:pic>
      <p:sp>
        <p:nvSpPr>
          <p:cNvPr id="15" name="Text Placeholder 26"/>
          <p:cNvSpPr>
            <a:spLocks noGrp="1"/>
          </p:cNvSpPr>
          <p:nvPr>
            <p:ph type="body" sz="quarter" idx="19" hasCustomPrompt="1"/>
          </p:nvPr>
        </p:nvSpPr>
        <p:spPr>
          <a:xfrm>
            <a:off x="682063" y="2562225"/>
            <a:ext cx="2850985" cy="2495427"/>
          </a:xfrm>
        </p:spPr>
        <p:txBody>
          <a:bodyPr>
            <a:normAutofit/>
          </a:bodyPr>
          <a:lstStyle>
            <a:lvl1pPr marL="0" indent="0" algn="ctr">
              <a:buNone/>
              <a:defRPr sz="1800" b="0" baseline="0">
                <a:solidFill>
                  <a:schemeClr val="tx1"/>
                </a:solidFill>
                <a:latin typeface="Arial" panose="020B0604020202020204" pitchFamily="34" charset="0"/>
                <a:cs typeface="Arial" panose="020B0604020202020204" pitchFamily="34" charset="0"/>
              </a:defRPr>
            </a:lvl1pPr>
          </a:lstStyle>
          <a:p>
            <a:pPr lvl="0"/>
            <a:r>
              <a:rPr lang="lv-LV" dirty="0"/>
              <a:t>Skaidrojums</a:t>
            </a:r>
          </a:p>
        </p:txBody>
      </p:sp>
    </p:spTree>
    <p:extLst>
      <p:ext uri="{BB962C8B-B14F-4D97-AF65-F5344CB8AC3E}">
        <p14:creationId xmlns:p14="http://schemas.microsoft.com/office/powerpoint/2010/main" val="4100961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able Placeholder 24"/>
          <p:cNvSpPr>
            <a:spLocks noGrp="1"/>
          </p:cNvSpPr>
          <p:nvPr>
            <p:ph type="tbl" sz="quarter" idx="15"/>
          </p:nvPr>
        </p:nvSpPr>
        <p:spPr>
          <a:xfrm>
            <a:off x="666751" y="1628776"/>
            <a:ext cx="10900834" cy="4608513"/>
          </a:xfrm>
        </p:spPr>
        <p:txBody>
          <a:bodyPr>
            <a:normAutofit/>
          </a:bodyPr>
          <a:lstStyle>
            <a:lvl1pPr marL="228600" indent="-228600">
              <a:buClr>
                <a:srgbClr val="00A249"/>
              </a:buClr>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1047750" y="549275"/>
            <a:ext cx="10519834" cy="647700"/>
          </a:xfrm>
        </p:spPr>
        <p:txBody>
          <a:bodyPr anchor="ctr"/>
          <a:lstStyle>
            <a:lvl1pPr marL="0" indent="0">
              <a:buNone/>
              <a:defRPr sz="2200" b="1">
                <a:latin typeface="Arial" panose="020B0604020202020204" pitchFamily="34" charset="0"/>
                <a:cs typeface="Arial" panose="020B0604020202020204" pitchFamily="34" charset="0"/>
              </a:defRPr>
            </a:lvl1pPr>
          </a:lstStyle>
          <a:p>
            <a:pPr lvl="0"/>
            <a:r>
              <a:rPr lang="lv-LV" dirty="0"/>
              <a:t>Statistika</a:t>
            </a:r>
          </a:p>
        </p:txBody>
      </p:sp>
      <p:cxnSp>
        <p:nvCxnSpPr>
          <p:cNvPr id="15" name="Straight Connector 14"/>
          <p:cNvCxnSpPr/>
          <p:nvPr userDrawn="1"/>
        </p:nvCxnSpPr>
        <p:spPr>
          <a:xfrm>
            <a:off x="666751" y="591294"/>
            <a:ext cx="0" cy="605681"/>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72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A9508E-5A9E-4804-9CC1-1E2E7B5B60EC}" type="datetimeFigureOut">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14.10.2020</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0891-6EB2-4FB1-82A2-7E3B0FD0AD11}"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999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EDBEF-F756-4AC7-A11F-09F1D4A6BB08}" type="datetime1">
              <a:rPr lang="en-GB" smtClean="0"/>
              <a:t>14/10/2020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6151-F579-4FCC-B206-96C4193604DB}" type="slidenum">
              <a:rPr lang="en-GB" smtClean="0"/>
              <a:t>‹#›</a:t>
            </a:fld>
            <a:endParaRPr lang="en-GB"/>
          </a:p>
        </p:txBody>
      </p:sp>
    </p:spTree>
    <p:extLst>
      <p:ext uri="{BB962C8B-B14F-4D97-AF65-F5344CB8AC3E}">
        <p14:creationId xmlns:p14="http://schemas.microsoft.com/office/powerpoint/2010/main" val="1393422554"/>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6" r:id="rId3"/>
    <p:sldLayoutId id="2147483669" r:id="rId4"/>
    <p:sldLayoutId id="2147483668" r:id="rId5"/>
    <p:sldLayoutId id="2147483670"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llu.lv/lv/projekti/apstiprinatie-projekti/2020/ekonomiskais-politiskais-un-juridiskais-ietvars-latvijas"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712" y="2724767"/>
            <a:ext cx="8864747" cy="1233343"/>
          </a:xfrm>
        </p:spPr>
        <p:txBody>
          <a:bodyPr/>
          <a:lstStyle/>
          <a:p>
            <a:r>
              <a:rPr lang="lv-LV" sz="1800" b="0" dirty="0"/>
              <a:t>Ekonomiskais, politiskais un juridiskais ietvars Latvijas tautsaimniecības potenciāla saglabāšanai un konkurētspējas pieauguma veicināšanai pēc pandēmijas izraisītas krīzes (</a:t>
            </a:r>
            <a:r>
              <a:rPr lang="lv-LV" sz="1800" b="0" dirty="0" err="1"/>
              <a:t>reCOVery-LV)</a:t>
            </a:r>
            <a:r>
              <a:rPr lang="lv-LV" sz="1800" b="0" dirty="0"/>
              <a:t> apakšprojekts</a:t>
            </a:r>
            <a:br>
              <a:rPr lang="lv-LV" sz="1800" b="0" dirty="0"/>
            </a:br>
            <a:r>
              <a:rPr lang="lv-LV" sz="2400" b="0" dirty="0">
                <a:latin typeface="Agency FB" panose="020B0503020202020204" pitchFamily="34" charset="0"/>
              </a:rPr>
              <a:t/>
            </a:r>
            <a:br>
              <a:rPr lang="lv-LV" sz="2400" b="0" dirty="0">
                <a:latin typeface="Agency FB" panose="020B0503020202020204" pitchFamily="34" charset="0"/>
              </a:rPr>
            </a:br>
            <a:r>
              <a:rPr lang="lv-LV" sz="2400" dirty="0">
                <a:solidFill>
                  <a:srgbClr val="008E4A"/>
                </a:solidFill>
              </a:rPr>
              <a:t>Vietējo pārtikas ķēžu pārstrukturizēšana un noturības stiprināšana krīzes un pēckrīzes laikā Latvijā</a:t>
            </a:r>
            <a:br>
              <a:rPr lang="lv-LV" sz="2400" dirty="0">
                <a:solidFill>
                  <a:srgbClr val="008E4A"/>
                </a:solidFill>
              </a:rPr>
            </a:br>
            <a:endParaRPr lang="en-GB" sz="1800" dirty="0">
              <a:solidFill>
                <a:srgbClr val="FFC000"/>
              </a:solidFill>
            </a:endParaRPr>
          </a:p>
        </p:txBody>
      </p:sp>
      <p:sp>
        <p:nvSpPr>
          <p:cNvPr id="3" name="Subtitle 2"/>
          <p:cNvSpPr>
            <a:spLocks noGrp="1"/>
          </p:cNvSpPr>
          <p:nvPr>
            <p:ph type="subTitle" idx="1"/>
          </p:nvPr>
        </p:nvSpPr>
        <p:spPr>
          <a:xfrm>
            <a:off x="1256405" y="4984363"/>
            <a:ext cx="7609688" cy="487322"/>
          </a:xfrm>
        </p:spPr>
        <p:txBody>
          <a:bodyPr>
            <a:noAutofit/>
          </a:bodyPr>
          <a:lstStyle/>
          <a:p>
            <a:r>
              <a:rPr lang="en-GB" sz="1800" dirty="0" err="1">
                <a:solidFill>
                  <a:schemeClr val="tx1"/>
                </a:solidFill>
              </a:rPr>
              <a:t>Dr.</a:t>
            </a:r>
            <a:r>
              <a:rPr lang="en-GB" sz="1800" dirty="0">
                <a:solidFill>
                  <a:schemeClr val="tx1"/>
                </a:solidFill>
              </a:rPr>
              <a:t> </a:t>
            </a:r>
            <a:r>
              <a:rPr lang="lv-LV" sz="1800" dirty="0" err="1">
                <a:solidFill>
                  <a:schemeClr val="tx1"/>
                </a:solidFill>
              </a:rPr>
              <a:t>oec</a:t>
            </a:r>
            <a:r>
              <a:rPr lang="en-GB" sz="1800" dirty="0">
                <a:solidFill>
                  <a:schemeClr val="tx1"/>
                </a:solidFill>
              </a:rPr>
              <a:t>. </a:t>
            </a:r>
            <a:r>
              <a:rPr lang="lv-LV" sz="1800" dirty="0">
                <a:solidFill>
                  <a:schemeClr val="tx1"/>
                </a:solidFill>
              </a:rPr>
              <a:t>Irina Pilvere</a:t>
            </a:r>
          </a:p>
          <a:p>
            <a:r>
              <a:rPr lang="lv-LV" sz="1800" dirty="0">
                <a:solidFill>
                  <a:schemeClr val="tx1"/>
                </a:solidFill>
              </a:rPr>
              <a:t>Dr.oec. Ilze Upīte</a:t>
            </a:r>
          </a:p>
          <a:p>
            <a:endParaRPr lang="lv-LV" sz="600" dirty="0">
              <a:solidFill>
                <a:schemeClr val="tx1"/>
              </a:solidFill>
            </a:endParaRPr>
          </a:p>
          <a:p>
            <a:endParaRPr lang="en-GB" sz="500" dirty="0"/>
          </a:p>
        </p:txBody>
      </p:sp>
      <p:sp>
        <p:nvSpPr>
          <p:cNvPr id="4" name="Rectangle 3">
            <a:extLst>
              <a:ext uri="{FF2B5EF4-FFF2-40B4-BE49-F238E27FC236}">
                <a16:creationId xmlns:a16="http://schemas.microsoft.com/office/drawing/2014/main" id="{DB981AD1-77E0-4C8C-B8B5-8331918E5508}"/>
              </a:ext>
            </a:extLst>
          </p:cNvPr>
          <p:cNvSpPr/>
          <p:nvPr/>
        </p:nvSpPr>
        <p:spPr>
          <a:xfrm>
            <a:off x="130396" y="4177084"/>
            <a:ext cx="3441924" cy="369332"/>
          </a:xfrm>
          <a:prstGeom prst="rect">
            <a:avLst/>
          </a:prstGeom>
        </p:spPr>
        <p:txBody>
          <a:bodyPr wrap="square">
            <a:spAutoFit/>
          </a:bodyPr>
          <a:lstStyle/>
          <a:p>
            <a:pPr algn="ctr"/>
            <a:r>
              <a:rPr lang="lv-LV" dirty="0">
                <a:solidFill>
                  <a:srgbClr val="000000"/>
                </a:solidFill>
                <a:latin typeface="Arial" panose="020B0604020202020204" pitchFamily="34" charset="0"/>
                <a:ea typeface="Times New Roman" panose="02020603050405020304" pitchFamily="18" charset="0"/>
              </a:rPr>
              <a:t>2020.gada 14.oktobris, LLU</a:t>
            </a:r>
          </a:p>
        </p:txBody>
      </p:sp>
      <p:cxnSp>
        <p:nvCxnSpPr>
          <p:cNvPr id="5" name="Straight Connector 4">
            <a:extLst>
              <a:ext uri="{FF2B5EF4-FFF2-40B4-BE49-F238E27FC236}">
                <a16:creationId xmlns:a16="http://schemas.microsoft.com/office/drawing/2014/main" id="{FFA22E3F-7045-4AAD-8DFF-63C0CC16FBCC}"/>
              </a:ext>
            </a:extLst>
          </p:cNvPr>
          <p:cNvCxnSpPr>
            <a:cxnSpLocks/>
          </p:cNvCxnSpPr>
          <p:nvPr/>
        </p:nvCxnSpPr>
        <p:spPr>
          <a:xfrm>
            <a:off x="1851358" y="6278965"/>
            <a:ext cx="5406014" cy="0"/>
          </a:xfrm>
          <a:prstGeom prst="line">
            <a:avLst/>
          </a:prstGeom>
          <a:ln w="127000">
            <a:solidFill>
              <a:srgbClr val="008E4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18C0227-B629-4B02-BF96-CA0FC8255B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49" y="208495"/>
            <a:ext cx="2219956" cy="1021696"/>
          </a:xfrm>
          <a:prstGeom prst="rect">
            <a:avLst/>
          </a:prstGeom>
          <a:noFill/>
          <a:ln>
            <a:noFill/>
          </a:ln>
        </p:spPr>
      </p:pic>
      <p:pic>
        <p:nvPicPr>
          <p:cNvPr id="9" name="Picture 8">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5730081" y="102672"/>
            <a:ext cx="1286410" cy="1233343"/>
          </a:xfrm>
          <a:prstGeom prst="rect">
            <a:avLst/>
          </a:prstGeom>
        </p:spPr>
      </p:pic>
    </p:spTree>
    <p:extLst>
      <p:ext uri="{BB962C8B-B14F-4D97-AF65-F5344CB8AC3E}">
        <p14:creationId xmlns:p14="http://schemas.microsoft.com/office/powerpoint/2010/main" val="3254499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C92B-1712-4046-9B92-C614E26D1E64}"/>
              </a:ext>
            </a:extLst>
          </p:cNvPr>
          <p:cNvSpPr>
            <a:spLocks noGrp="1"/>
          </p:cNvSpPr>
          <p:nvPr>
            <p:ph type="title"/>
          </p:nvPr>
        </p:nvSpPr>
        <p:spPr>
          <a:xfrm>
            <a:off x="2543489" y="364678"/>
            <a:ext cx="9182937" cy="669475"/>
          </a:xfrm>
        </p:spPr>
        <p:txBody>
          <a:bodyPr>
            <a:noAutofit/>
          </a:bodyPr>
          <a:lstStyle/>
          <a:p>
            <a:r>
              <a:rPr lang="lv-LV" sz="3200" dirty="0">
                <a:solidFill>
                  <a:srgbClr val="990000"/>
                </a:solidFill>
              </a:rPr>
              <a:t>Pārtikas ķēdes Latvijā</a:t>
            </a:r>
            <a:endParaRPr lang="lv-LV" sz="2400" dirty="0">
              <a:solidFill>
                <a:srgbClr val="990000"/>
              </a:solidFill>
            </a:endParaRPr>
          </a:p>
        </p:txBody>
      </p:sp>
      <p:pic>
        <p:nvPicPr>
          <p:cNvPr id="4" name="Picture 3">
            <a:extLst>
              <a:ext uri="{FF2B5EF4-FFF2-40B4-BE49-F238E27FC236}">
                <a16:creationId xmlns:a16="http://schemas.microsoft.com/office/drawing/2014/main" id="{F4A857FB-8117-4F72-BFB0-2D614F29462F}"/>
              </a:ext>
            </a:extLst>
          </p:cNvPr>
          <p:cNvPicPr>
            <a:picLocks noChangeAspect="1"/>
          </p:cNvPicPr>
          <p:nvPr/>
        </p:nvPicPr>
        <p:blipFill rotWithShape="1">
          <a:blip r:embed="rId3"/>
          <a:srcRect l="10569" t="2875" r="3626" b="2873"/>
          <a:stretch/>
        </p:blipFill>
        <p:spPr>
          <a:xfrm>
            <a:off x="10786175" y="82743"/>
            <a:ext cx="1286410" cy="1233343"/>
          </a:xfrm>
          <a:prstGeom prst="rect">
            <a:avLst/>
          </a:prstGeom>
        </p:spPr>
      </p:pic>
      <p:graphicFrame>
        <p:nvGraphicFramePr>
          <p:cNvPr id="6" name="Table 5">
            <a:extLst>
              <a:ext uri="{FF2B5EF4-FFF2-40B4-BE49-F238E27FC236}">
                <a16:creationId xmlns:a16="http://schemas.microsoft.com/office/drawing/2014/main" id="{9CF66C73-85FC-42AD-99A7-52EB80FC9F7B}"/>
              </a:ext>
            </a:extLst>
          </p:cNvPr>
          <p:cNvGraphicFramePr>
            <a:graphicFrameLocks noGrp="1"/>
          </p:cNvGraphicFramePr>
          <p:nvPr>
            <p:extLst>
              <p:ext uri="{D42A27DB-BD31-4B8C-83A1-F6EECF244321}">
                <p14:modId xmlns:p14="http://schemas.microsoft.com/office/powerpoint/2010/main" val="392320380"/>
              </p:ext>
            </p:extLst>
          </p:nvPr>
        </p:nvGraphicFramePr>
        <p:xfrm>
          <a:off x="546846" y="1943847"/>
          <a:ext cx="10757647" cy="2834640"/>
        </p:xfrm>
        <a:graphic>
          <a:graphicData uri="http://schemas.openxmlformats.org/drawingml/2006/table">
            <a:tbl>
              <a:tblPr firstRow="1" bandRow="1">
                <a:tableStyleId>{93296810-A885-4BE3-A3E7-6D5BEEA58F35}</a:tableStyleId>
              </a:tblPr>
              <a:tblGrid>
                <a:gridCol w="7279342">
                  <a:extLst>
                    <a:ext uri="{9D8B030D-6E8A-4147-A177-3AD203B41FA5}">
                      <a16:colId xmlns:a16="http://schemas.microsoft.com/office/drawing/2014/main" val="709617650"/>
                    </a:ext>
                  </a:extLst>
                </a:gridCol>
                <a:gridCol w="3478305">
                  <a:extLst>
                    <a:ext uri="{9D8B030D-6E8A-4147-A177-3AD203B41FA5}">
                      <a16:colId xmlns:a16="http://schemas.microsoft.com/office/drawing/2014/main" val="156168233"/>
                    </a:ext>
                  </a:extLst>
                </a:gridCol>
              </a:tblGrid>
              <a:tr h="363125">
                <a:tc>
                  <a:txBody>
                    <a:bodyPr/>
                    <a:lstStyle/>
                    <a:p>
                      <a:r>
                        <a:rPr lang="lv-LV" sz="2400" b="1" dirty="0">
                          <a:solidFill>
                            <a:schemeClr val="tx1"/>
                          </a:solidFill>
                          <a:ea typeface="Times New Roman" panose="02020603050405020304" pitchFamily="18" charset="0"/>
                        </a:rPr>
                        <a:t>Detalizēta analīze (ražošana un pārstrāde)</a:t>
                      </a:r>
                      <a:endParaRPr lang="lv-LV" sz="2400" dirty="0">
                        <a:solidFill>
                          <a:schemeClr val="tx1"/>
                        </a:solidFill>
                      </a:endParaRPr>
                    </a:p>
                  </a:txBody>
                  <a:tcPr/>
                </a:tc>
                <a:tc>
                  <a:txBody>
                    <a:bodyPr/>
                    <a:lstStyle/>
                    <a:p>
                      <a:r>
                        <a:rPr lang="lv-LV" sz="2400" dirty="0">
                          <a:solidFill>
                            <a:schemeClr val="tx1"/>
                          </a:solidFill>
                        </a:rPr>
                        <a:t>Horizontāla analīze</a:t>
                      </a:r>
                    </a:p>
                  </a:txBody>
                  <a:tcPr/>
                </a:tc>
                <a:extLst>
                  <a:ext uri="{0D108BD9-81ED-4DB2-BD59-A6C34878D82A}">
                    <a16:rowId xmlns:a16="http://schemas.microsoft.com/office/drawing/2014/main" val="1312422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2000" b="1" dirty="0">
                          <a:solidFill>
                            <a:srgbClr val="C00000"/>
                          </a:solidFill>
                          <a:ea typeface="Times New Roman" panose="02020603050405020304" pitchFamily="18" charset="0"/>
                        </a:rPr>
                        <a:t>1. Laukaugi, ieskaitot pākšaugus </a:t>
                      </a:r>
                      <a:endParaRPr lang="lv-LV" sz="2000" b="1" dirty="0">
                        <a:solidFill>
                          <a:srgbClr val="C00000"/>
                        </a:solidFill>
                      </a:endParaRPr>
                    </a:p>
                  </a:txBody>
                  <a:tcPr/>
                </a:tc>
                <a:tc rowSpan="6">
                  <a:txBody>
                    <a:bodyPr/>
                    <a:lstStyle/>
                    <a:p>
                      <a:endParaRPr lang="lv-LV" sz="2800" dirty="0"/>
                    </a:p>
                    <a:p>
                      <a:pPr marL="0" algn="l" defTabSz="914400" rtl="0" eaLnBrk="1" latinLnBrk="0" hangingPunct="1"/>
                      <a:r>
                        <a:rPr lang="lv-LV" sz="2800" b="1" kern="1200" dirty="0">
                          <a:solidFill>
                            <a:schemeClr val="tx1"/>
                          </a:solidFill>
                          <a:latin typeface="+mn-lt"/>
                          <a:ea typeface="+mn-ea"/>
                          <a:cs typeface="+mn-cs"/>
                        </a:rPr>
                        <a:t>Mazumtirdzniecība</a:t>
                      </a:r>
                    </a:p>
                    <a:p>
                      <a:pPr marL="0" algn="l" defTabSz="914400" rtl="0" eaLnBrk="1" latinLnBrk="0" hangingPunct="1"/>
                      <a:r>
                        <a:rPr lang="lv-LV" sz="2800" b="1" kern="1200" dirty="0">
                          <a:solidFill>
                            <a:schemeClr val="tx1"/>
                          </a:solidFill>
                          <a:latin typeface="+mn-lt"/>
                          <a:ea typeface="+mn-ea"/>
                          <a:cs typeface="+mn-cs"/>
                        </a:rPr>
                        <a:t>Patērētāju uzvedība</a:t>
                      </a:r>
                      <a:endParaRPr lang="lv-LV" sz="3200" b="1" kern="1200" dirty="0">
                        <a:solidFill>
                          <a:schemeClr val="tx1"/>
                        </a:solidFill>
                        <a:latin typeface="+mn-lt"/>
                        <a:ea typeface="+mn-ea"/>
                        <a:cs typeface="+mn-cs"/>
                      </a:endParaRPr>
                    </a:p>
                  </a:txBody>
                  <a:tcPr/>
                </a:tc>
                <a:extLst>
                  <a:ext uri="{0D108BD9-81ED-4DB2-BD59-A6C34878D82A}">
                    <a16:rowId xmlns:a16="http://schemas.microsoft.com/office/drawing/2014/main" val="3438591511"/>
                  </a:ext>
                </a:extLst>
              </a:tr>
              <a:tr h="16963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2000" dirty="0">
                          <a:ea typeface="Times New Roman" panose="02020603050405020304" pitchFamily="18" charset="0"/>
                        </a:rPr>
                        <a:t>2. Dārzkopība- augļi, ogas un dārzeņi (LLU un Dārzkopības institūts)</a:t>
                      </a:r>
                      <a:endParaRPr lang="lv-LV" sz="2000" dirty="0"/>
                    </a:p>
                  </a:txBody>
                  <a:tcPr/>
                </a:tc>
                <a:tc vMerge="1">
                  <a:txBody>
                    <a:bodyPr/>
                    <a:lstStyle/>
                    <a:p>
                      <a:endParaRPr lang="lv-LV" dirty="0"/>
                    </a:p>
                  </a:txBody>
                  <a:tcPr/>
                </a:tc>
                <a:extLst>
                  <a:ext uri="{0D108BD9-81ED-4DB2-BD59-A6C34878D82A}">
                    <a16:rowId xmlns:a16="http://schemas.microsoft.com/office/drawing/2014/main" val="4283758784"/>
                  </a:ext>
                </a:extLst>
              </a:tr>
              <a:tr h="370840">
                <a:tc>
                  <a:txBody>
                    <a:bodyPr/>
                    <a:lstStyle/>
                    <a:p>
                      <a:pPr marL="0" indent="0">
                        <a:buFont typeface="+mj-lt"/>
                        <a:buNone/>
                      </a:pPr>
                      <a:r>
                        <a:rPr lang="lv-LV" sz="2000" b="0" dirty="0">
                          <a:solidFill>
                            <a:schemeClr val="tx1"/>
                          </a:solidFill>
                          <a:ea typeface="Times New Roman" panose="02020603050405020304" pitchFamily="18" charset="0"/>
                        </a:rPr>
                        <a:t>3. Piens</a:t>
                      </a:r>
                      <a:endParaRPr lang="lv-LV" sz="2000" b="0" dirty="0">
                        <a:solidFill>
                          <a:schemeClr val="tx1"/>
                        </a:solidFill>
                      </a:endParaRPr>
                    </a:p>
                  </a:txBody>
                  <a:tcPr/>
                </a:tc>
                <a:tc vMerge="1">
                  <a:txBody>
                    <a:bodyPr/>
                    <a:lstStyle/>
                    <a:p>
                      <a:endParaRPr lang="lv-LV" dirty="0"/>
                    </a:p>
                  </a:txBody>
                  <a:tcPr/>
                </a:tc>
                <a:extLst>
                  <a:ext uri="{0D108BD9-81ED-4DB2-BD59-A6C34878D82A}">
                    <a16:rowId xmlns:a16="http://schemas.microsoft.com/office/drawing/2014/main" val="1138282903"/>
                  </a:ext>
                </a:extLst>
              </a:tr>
              <a:tr h="370840">
                <a:tc>
                  <a:txBody>
                    <a:bodyPr/>
                    <a:lstStyle/>
                    <a:p>
                      <a:pPr marL="0" indent="0">
                        <a:buFont typeface="+mj-lt"/>
                        <a:buNone/>
                      </a:pPr>
                      <a:r>
                        <a:rPr lang="lv-LV" sz="2000" b="0" dirty="0">
                          <a:solidFill>
                            <a:schemeClr val="tx1"/>
                          </a:solidFill>
                          <a:ea typeface="Times New Roman" panose="02020603050405020304" pitchFamily="18" charset="0"/>
                        </a:rPr>
                        <a:t>4. Gaļa (liellopu, cūkgaļa un vistas gaļa) </a:t>
                      </a:r>
                      <a:endParaRPr lang="lv-LV" sz="2000" b="0" dirty="0">
                        <a:solidFill>
                          <a:schemeClr val="tx1"/>
                        </a:solidFill>
                      </a:endParaRPr>
                    </a:p>
                  </a:txBody>
                  <a:tcPr/>
                </a:tc>
                <a:tc vMerge="1">
                  <a:txBody>
                    <a:bodyPr/>
                    <a:lstStyle/>
                    <a:p>
                      <a:endParaRPr lang="lv-LV" dirty="0"/>
                    </a:p>
                  </a:txBody>
                  <a:tcPr/>
                </a:tc>
                <a:extLst>
                  <a:ext uri="{0D108BD9-81ED-4DB2-BD59-A6C34878D82A}">
                    <a16:rowId xmlns:a16="http://schemas.microsoft.com/office/drawing/2014/main" val="3316890587"/>
                  </a:ext>
                </a:extLst>
              </a:tr>
              <a:tr h="370840">
                <a:tc>
                  <a:txBody>
                    <a:bodyPr/>
                    <a:lstStyle/>
                    <a:p>
                      <a:pPr marL="0" indent="0">
                        <a:buFont typeface="+mj-lt"/>
                        <a:buNone/>
                      </a:pPr>
                      <a:r>
                        <a:rPr lang="lv-LV" sz="2000" b="0" dirty="0">
                          <a:solidFill>
                            <a:schemeClr val="tx1"/>
                          </a:solidFill>
                          <a:ea typeface="Times New Roman" panose="02020603050405020304" pitchFamily="18" charset="0"/>
                        </a:rPr>
                        <a:t>5. Olas</a:t>
                      </a:r>
                      <a:endParaRPr lang="lv-LV" sz="2000" b="0" dirty="0">
                        <a:solidFill>
                          <a:schemeClr val="tx1"/>
                        </a:solidFill>
                      </a:endParaRPr>
                    </a:p>
                  </a:txBody>
                  <a:tcPr/>
                </a:tc>
                <a:tc vMerge="1">
                  <a:txBody>
                    <a:bodyPr/>
                    <a:lstStyle/>
                    <a:p>
                      <a:endParaRPr lang="lv-LV" dirty="0"/>
                    </a:p>
                  </a:txBody>
                  <a:tcPr/>
                </a:tc>
                <a:extLst>
                  <a:ext uri="{0D108BD9-81ED-4DB2-BD59-A6C34878D82A}">
                    <a16:rowId xmlns:a16="http://schemas.microsoft.com/office/drawing/2014/main" val="2982716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2000" dirty="0">
                          <a:ea typeface="Times New Roman" panose="02020603050405020304" pitchFamily="18" charset="0"/>
                        </a:rPr>
                        <a:t>6. Zivis</a:t>
                      </a:r>
                      <a:endParaRPr lang="lv-LV" sz="2000" dirty="0"/>
                    </a:p>
                  </a:txBody>
                  <a:tcPr/>
                </a:tc>
                <a:tc vMerge="1">
                  <a:txBody>
                    <a:bodyPr/>
                    <a:lstStyle/>
                    <a:p>
                      <a:endParaRPr lang="lv-LV" dirty="0"/>
                    </a:p>
                  </a:txBody>
                  <a:tcPr/>
                </a:tc>
                <a:extLst>
                  <a:ext uri="{0D108BD9-81ED-4DB2-BD59-A6C34878D82A}">
                    <a16:rowId xmlns:a16="http://schemas.microsoft.com/office/drawing/2014/main" val="1963173468"/>
                  </a:ext>
                </a:extLst>
              </a:tr>
            </a:tbl>
          </a:graphicData>
        </a:graphic>
      </p:graphicFrame>
    </p:spTree>
    <p:extLst>
      <p:ext uri="{BB962C8B-B14F-4D97-AF65-F5344CB8AC3E}">
        <p14:creationId xmlns:p14="http://schemas.microsoft.com/office/powerpoint/2010/main" val="3384436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8325" y="2727158"/>
            <a:ext cx="6772275" cy="1313689"/>
          </a:xfrm>
        </p:spPr>
        <p:txBody>
          <a:bodyPr/>
          <a:lstStyle/>
          <a:p>
            <a:r>
              <a:rPr lang="lv-LV" sz="4400" dirty="0">
                <a:solidFill>
                  <a:srgbClr val="990000"/>
                </a:solidFill>
                <a:latin typeface="Times New Roman" panose="02020603050405020304" pitchFamily="18" charset="0"/>
                <a:cs typeface="Times New Roman" panose="02020603050405020304" pitchFamily="18" charset="0"/>
              </a:rPr>
              <a:t>Laukaugu un to pārstrādes produktu ķēde un riski</a:t>
            </a:r>
            <a:endParaRPr lang="en-GB" sz="4400" dirty="0">
              <a:solidFill>
                <a:srgbClr val="990000"/>
              </a:solidFill>
            </a:endParaRPr>
          </a:p>
        </p:txBody>
      </p:sp>
      <p:pic>
        <p:nvPicPr>
          <p:cNvPr id="4" name="Picture 3">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6976277" y="314318"/>
            <a:ext cx="1286410" cy="1233343"/>
          </a:xfrm>
          <a:prstGeom prst="rect">
            <a:avLst/>
          </a:prstGeom>
        </p:spPr>
      </p:pic>
      <p:pic>
        <p:nvPicPr>
          <p:cNvPr id="5" name="Picture 4">
            <a:extLst>
              <a:ext uri="{FF2B5EF4-FFF2-40B4-BE49-F238E27FC236}">
                <a16:creationId xmlns:a16="http://schemas.microsoft.com/office/drawing/2014/main" id="{D18C0227-B629-4B02-BF96-CA0FC8255B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029" y="420142"/>
            <a:ext cx="2219956" cy="1021696"/>
          </a:xfrm>
          <a:prstGeom prst="rect">
            <a:avLst/>
          </a:prstGeom>
          <a:noFill/>
          <a:ln>
            <a:noFill/>
          </a:ln>
        </p:spPr>
      </p:pic>
    </p:spTree>
    <p:extLst>
      <p:ext uri="{BB962C8B-B14F-4D97-AF65-F5344CB8AC3E}">
        <p14:creationId xmlns:p14="http://schemas.microsoft.com/office/powerpoint/2010/main" val="131218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26672" y="1989491"/>
          <a:ext cx="11238697" cy="3354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4294967295"/>
          </p:nvPr>
        </p:nvSpPr>
        <p:spPr>
          <a:xfrm>
            <a:off x="2530549" y="565604"/>
            <a:ext cx="8106306" cy="1178136"/>
          </a:xfrm>
          <a:prstGeom prst="rect">
            <a:avLst/>
          </a:prstGeom>
        </p:spPr>
        <p:txBody>
          <a:bodyPr>
            <a:normAutofit lnSpcReduction="10000"/>
          </a:bodyPr>
          <a:lstStyle/>
          <a:p>
            <a:pPr marL="0" indent="0" algn="ctr">
              <a:buNone/>
            </a:pPr>
            <a:r>
              <a:rPr lang="lv-LV" sz="4000" b="1" dirty="0">
                <a:solidFill>
                  <a:srgbClr val="990000"/>
                </a:solidFill>
                <a:latin typeface="Times New Roman" panose="02020603050405020304" pitchFamily="18" charset="0"/>
                <a:cs typeface="Times New Roman" panose="02020603050405020304" pitchFamily="18" charset="0"/>
              </a:rPr>
              <a:t>Laukaugu un to pārstrādes produktu </a:t>
            </a:r>
            <a:r>
              <a:rPr lang="lv-LV" sz="4000" b="1">
                <a:solidFill>
                  <a:srgbClr val="990000"/>
                </a:solidFill>
                <a:latin typeface="Times New Roman" panose="02020603050405020304" pitchFamily="18" charset="0"/>
                <a:cs typeface="Times New Roman" panose="02020603050405020304" pitchFamily="18" charset="0"/>
              </a:rPr>
              <a:t>pārtikas ķēde</a:t>
            </a:r>
            <a:endParaRPr lang="lv-LV" sz="4000" b="1" dirty="0">
              <a:solidFill>
                <a:srgbClr val="99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01A44F7-C0DA-4BA0-8FF1-0855BDD5695A}"/>
              </a:ext>
            </a:extLst>
          </p:cNvPr>
          <p:cNvPicPr>
            <a:picLocks noChangeAspect="1"/>
          </p:cNvPicPr>
          <p:nvPr/>
        </p:nvPicPr>
        <p:blipFill rotWithShape="1">
          <a:blip r:embed="rId8"/>
          <a:srcRect l="10569" t="2875" r="3626" b="2873"/>
          <a:stretch/>
        </p:blipFill>
        <p:spPr>
          <a:xfrm>
            <a:off x="11029695" y="410798"/>
            <a:ext cx="998501" cy="957311"/>
          </a:xfrm>
          <a:prstGeom prst="rect">
            <a:avLst/>
          </a:prstGeom>
        </p:spPr>
      </p:pic>
    </p:spTree>
    <p:extLst>
      <p:ext uri="{BB962C8B-B14F-4D97-AF65-F5344CB8AC3E}">
        <p14:creationId xmlns:p14="http://schemas.microsoft.com/office/powerpoint/2010/main" val="41478983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3901548" y="415139"/>
            <a:ext cx="7220857" cy="854075"/>
          </a:xfrm>
        </p:spPr>
        <p:txBody>
          <a:bodyPr>
            <a:noAutofit/>
          </a:bodyPr>
          <a:lstStyle/>
          <a:p>
            <a:pPr algn="ctr"/>
            <a:r>
              <a:rPr lang="lv-LV" sz="2800" dirty="0">
                <a:solidFill>
                  <a:srgbClr val="990000"/>
                </a:solidFill>
                <a:latin typeface="Times New Roman" panose="02020603050405020304" pitchFamily="18" charset="0"/>
                <a:cs typeface="Times New Roman" panose="02020603050405020304" pitchFamily="18" charset="0"/>
              </a:rPr>
              <a:t>Laukaugu audzēšana Latvijā 2019.gadā</a:t>
            </a:r>
          </a:p>
        </p:txBody>
      </p:sp>
      <p:sp>
        <p:nvSpPr>
          <p:cNvPr id="8" name="Text Placeholder 7"/>
          <p:cNvSpPr>
            <a:spLocks noGrp="1"/>
          </p:cNvSpPr>
          <p:nvPr>
            <p:ph type="body" sz="quarter" idx="19"/>
          </p:nvPr>
        </p:nvSpPr>
        <p:spPr>
          <a:xfrm>
            <a:off x="291088" y="1269214"/>
            <a:ext cx="3954340" cy="5220073"/>
          </a:xfrm>
          <a:noFill/>
          <a:ln w="25400">
            <a:solidFill>
              <a:srgbClr val="00B050"/>
            </a:solidFill>
          </a:ln>
        </p:spPr>
        <p:txBody>
          <a:bodyPr>
            <a:noAutofit/>
          </a:bodyPr>
          <a:lstStyle/>
          <a:p>
            <a:pPr>
              <a:lnSpc>
                <a:spcPct val="100000"/>
              </a:lnSpc>
              <a:spcBef>
                <a:spcPts val="0"/>
              </a:spcBef>
            </a:pPr>
            <a:endParaRPr lang="lv-LV" sz="2400" b="1" dirty="0">
              <a:solidFill>
                <a:srgbClr val="00B050"/>
              </a:solidFill>
              <a:latin typeface="Times New Roman" panose="02020603050405020304" pitchFamily="18" charset="0"/>
              <a:cs typeface="Times New Roman" panose="02020603050405020304" pitchFamily="18" charset="0"/>
            </a:endParaRPr>
          </a:p>
          <a:p>
            <a:pPr algn="l">
              <a:lnSpc>
                <a:spcPct val="100000"/>
              </a:lnSpc>
              <a:spcBef>
                <a:spcPts val="0"/>
              </a:spcBef>
            </a:pPr>
            <a:r>
              <a:rPr lang="lv-LV" sz="2400" b="1" dirty="0">
                <a:solidFill>
                  <a:srgbClr val="00B050"/>
                </a:solidFill>
                <a:latin typeface="Times New Roman" panose="02020603050405020304" pitchFamily="18" charset="0"/>
                <a:cs typeface="Times New Roman" panose="02020603050405020304" pitchFamily="18" charset="0"/>
              </a:rPr>
              <a:t>   Graudaugi</a:t>
            </a:r>
          </a:p>
          <a:p>
            <a:pPr>
              <a:lnSpc>
                <a:spcPct val="100000"/>
              </a:lnSpc>
              <a:spcBef>
                <a:spcPts val="0"/>
              </a:spcBef>
            </a:pPr>
            <a:endParaRPr lang="lv-LV" sz="2400" dirty="0">
              <a:latin typeface="Times New Roman" panose="02020603050405020304" pitchFamily="18" charset="0"/>
              <a:cs typeface="Times New Roman" panose="02020603050405020304" pitchFamily="18" charset="0"/>
            </a:endParaRPr>
          </a:p>
          <a:p>
            <a:pPr>
              <a:lnSpc>
                <a:spcPct val="100000"/>
              </a:lnSpc>
              <a:spcBef>
                <a:spcPts val="0"/>
              </a:spcBef>
            </a:pPr>
            <a:r>
              <a:rPr lang="lv-LV" sz="2000" dirty="0">
                <a:latin typeface="Times New Roman" panose="02020603050405020304" pitchFamily="18" charset="0"/>
                <a:cs typeface="Times New Roman" panose="02020603050405020304" pitchFamily="18" charset="0"/>
              </a:rPr>
              <a:t>Sējumu platība, 742,3 tūkst. ha	</a:t>
            </a:r>
          </a:p>
          <a:p>
            <a:pPr>
              <a:lnSpc>
                <a:spcPct val="100000"/>
              </a:lnSpc>
              <a:spcBef>
                <a:spcPts val="0"/>
              </a:spcBef>
            </a:pPr>
            <a:r>
              <a:rPr lang="lv-LV"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Aizņem 56% aramzemes</a:t>
            </a:r>
          </a:p>
          <a:p>
            <a:pPr>
              <a:lnSpc>
                <a:spcPct val="100000"/>
              </a:lnSpc>
              <a:spcBef>
                <a:spcPts val="0"/>
              </a:spcBef>
            </a:pPr>
            <a:endParaRPr lang="lv-LV" sz="2000" dirty="0">
              <a:latin typeface="Times New Roman" panose="02020603050405020304" pitchFamily="18" charset="0"/>
              <a:cs typeface="Times New Roman" panose="02020603050405020304" pitchFamily="18" charset="0"/>
            </a:endParaRPr>
          </a:p>
          <a:p>
            <a:pPr>
              <a:lnSpc>
                <a:spcPct val="100000"/>
              </a:lnSpc>
              <a:spcBef>
                <a:spcPts val="0"/>
              </a:spcBef>
            </a:pPr>
            <a:r>
              <a:rPr lang="lv-LV" sz="2000" dirty="0">
                <a:latin typeface="Times New Roman" panose="02020603050405020304" pitchFamily="18" charset="0"/>
                <a:cs typeface="Times New Roman" panose="02020603050405020304" pitchFamily="18" charset="0"/>
              </a:rPr>
              <a:t>Kopraža 3163,2 tūkst. t	</a:t>
            </a:r>
          </a:p>
          <a:p>
            <a:pPr>
              <a:lnSpc>
                <a:spcPct val="100000"/>
              </a:lnSpc>
              <a:spcBef>
                <a:spcPts val="0"/>
              </a:spcBef>
            </a:pPr>
            <a:r>
              <a:rPr lang="lv-LV" sz="2000" dirty="0">
                <a:latin typeface="Times New Roman" panose="02020603050405020304" pitchFamily="18" charset="0"/>
                <a:cs typeface="Times New Roman" panose="02020603050405020304" pitchFamily="18" charset="0"/>
              </a:rPr>
              <a:t>Vidējā ražība 42,6 cnt/ha	</a:t>
            </a:r>
          </a:p>
          <a:p>
            <a:pPr>
              <a:lnSpc>
                <a:spcPct val="100000"/>
              </a:lnSpc>
              <a:spcBef>
                <a:spcPts val="0"/>
              </a:spcBef>
            </a:pPr>
            <a:endParaRPr lang="lv-LV" sz="2000" dirty="0">
              <a:latin typeface="Times New Roman" panose="02020603050405020304" pitchFamily="18" charset="0"/>
              <a:cs typeface="Times New Roman" panose="02020603050405020304" pitchFamily="18" charset="0"/>
            </a:endParaRPr>
          </a:p>
          <a:p>
            <a:pPr>
              <a:lnSpc>
                <a:spcPct val="100000"/>
              </a:lnSpc>
              <a:spcBef>
                <a:spcPts val="0"/>
              </a:spcBef>
            </a:pPr>
            <a:r>
              <a:rPr lang="lv-LV" sz="2000" dirty="0">
                <a:latin typeface="Times New Roman" panose="02020603050405020304" pitchFamily="18" charset="0"/>
                <a:cs typeface="Times New Roman" panose="02020603050405020304" pitchFamily="18" charset="0"/>
              </a:rPr>
              <a:t>Saimniecību skaits 20564</a:t>
            </a:r>
          </a:p>
          <a:p>
            <a:pPr>
              <a:lnSpc>
                <a:spcPct val="100000"/>
              </a:lnSpc>
              <a:spcBef>
                <a:spcPts val="0"/>
              </a:spcBef>
            </a:pPr>
            <a:r>
              <a:rPr lang="lv-LV" sz="2000" dirty="0">
                <a:latin typeface="Times New Roman" panose="02020603050405020304" pitchFamily="18" charset="0"/>
                <a:cs typeface="Times New Roman" panose="02020603050405020304" pitchFamily="18" charset="0"/>
              </a:rPr>
              <a:t>Vidējā platība saimniecībā 36 ha	</a:t>
            </a:r>
          </a:p>
          <a:p>
            <a:pPr>
              <a:lnSpc>
                <a:spcPct val="100000"/>
              </a:lnSpc>
              <a:spcBef>
                <a:spcPts val="0"/>
              </a:spcBef>
            </a:pPr>
            <a:endParaRPr lang="lv-LV" sz="2000" dirty="0">
              <a:latin typeface="Times New Roman" panose="02020603050405020304" pitchFamily="18" charset="0"/>
              <a:cs typeface="Times New Roman" panose="02020603050405020304" pitchFamily="18" charset="0"/>
            </a:endParaRPr>
          </a:p>
          <a:p>
            <a:pPr>
              <a:lnSpc>
                <a:spcPct val="100000"/>
              </a:lnSpc>
              <a:spcBef>
                <a:spcPts val="0"/>
              </a:spcBef>
            </a:pPr>
            <a:r>
              <a:rPr lang="lv-LV"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saimniecību ar platību virs    200 ha apsaimnieko 55% graudaugu platību</a:t>
            </a:r>
            <a:r>
              <a:rPr lang="lv-LV"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100000"/>
              </a:lnSpc>
              <a:spcBef>
                <a:spcPts val="0"/>
              </a:spcBef>
            </a:pPr>
            <a:r>
              <a:rPr lang="lv-LV" sz="2400"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4245428" y="6119955"/>
            <a:ext cx="6876977" cy="369332"/>
          </a:xfrm>
          <a:prstGeom prst="rect">
            <a:avLst/>
          </a:prstGeom>
          <a:noFill/>
        </p:spPr>
        <p:txBody>
          <a:bodyPr wrap="square" rtlCol="0">
            <a:spAutoFit/>
          </a:bodyPr>
          <a:lstStyle/>
          <a:p>
            <a:r>
              <a:rPr lang="lv-LV" i="1" dirty="0">
                <a:latin typeface="Times New Roman" panose="02020603050405020304" pitchFamily="18" charset="0"/>
                <a:cs typeface="Times New Roman" panose="02020603050405020304" pitchFamily="18" charset="0"/>
              </a:rPr>
              <a:t>Avots: autoru veidots, izmantojot CSP datus</a:t>
            </a:r>
          </a:p>
        </p:txBody>
      </p:sp>
      <p:sp>
        <p:nvSpPr>
          <p:cNvPr id="9" name="Text Placeholder 7"/>
          <p:cNvSpPr txBox="1">
            <a:spLocks/>
          </p:cNvSpPr>
          <p:nvPr/>
        </p:nvSpPr>
        <p:spPr>
          <a:xfrm>
            <a:off x="8087095" y="1269214"/>
            <a:ext cx="3866149" cy="4778503"/>
          </a:xfrm>
          <a:prstGeom prst="rect">
            <a:avLst/>
          </a:prstGeom>
          <a:ln w="25400">
            <a:solidFill>
              <a:srgbClr val="00B05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lv-LV" sz="2400" dirty="0">
              <a:latin typeface="Times New Roman" panose="02020603050405020304" pitchFamily="18" charset="0"/>
              <a:cs typeface="Times New Roman" panose="02020603050405020304" pitchFamily="18" charset="0"/>
            </a:endParaRPr>
          </a:p>
          <a:p>
            <a:pPr>
              <a:lnSpc>
                <a:spcPct val="100000"/>
              </a:lnSpc>
              <a:spcBef>
                <a:spcPts val="0"/>
              </a:spcBef>
            </a:pPr>
            <a:r>
              <a:rPr lang="lv-LV" sz="2400" b="1" dirty="0">
                <a:solidFill>
                  <a:srgbClr val="00B050"/>
                </a:solidFill>
                <a:latin typeface="Times New Roman" panose="02020603050405020304" pitchFamily="18" charset="0"/>
                <a:cs typeface="Times New Roman" panose="02020603050405020304" pitchFamily="18" charset="0"/>
              </a:rPr>
              <a:t>Kartupeļi</a:t>
            </a:r>
          </a:p>
          <a:p>
            <a:pPr>
              <a:lnSpc>
                <a:spcPct val="100000"/>
              </a:lnSpc>
              <a:spcBef>
                <a:spcPts val="0"/>
              </a:spcBef>
            </a:pPr>
            <a:r>
              <a:rPr lang="lv-LV" sz="2400" dirty="0">
                <a:latin typeface="Times New Roman" panose="02020603050405020304" pitchFamily="18" charset="0"/>
                <a:cs typeface="Times New Roman" panose="02020603050405020304" pitchFamily="18" charset="0"/>
              </a:rPr>
              <a:t>	</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  Sējumu platība 22,4 tūkst. ha	</a:t>
            </a:r>
          </a:p>
          <a:p>
            <a:pPr>
              <a:lnSpc>
                <a:spcPct val="100000"/>
              </a:lnSpc>
              <a:spcBef>
                <a:spcPts val="0"/>
              </a:spcBef>
            </a:pPr>
            <a:r>
              <a:rPr lang="lv-LV"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Aizņem 1,7% aramzemes</a:t>
            </a:r>
            <a:r>
              <a:rPr lang="lv-LV" sz="2200" dirty="0">
                <a:latin typeface="Times New Roman" panose="02020603050405020304" pitchFamily="18" charset="0"/>
                <a:cs typeface="Times New Roman" panose="02020603050405020304" pitchFamily="18" charset="0"/>
              </a:rPr>
              <a:t>	</a:t>
            </a:r>
          </a:p>
          <a:p>
            <a:pPr>
              <a:lnSpc>
                <a:spcPct val="100000"/>
              </a:lnSpc>
              <a:spcBef>
                <a:spcPts val="0"/>
              </a:spcBef>
            </a:pPr>
            <a:endParaRPr lang="lv-LV" sz="2200" dirty="0">
              <a:latin typeface="Times New Roman" panose="02020603050405020304" pitchFamily="18" charset="0"/>
              <a:cs typeface="Times New Roman" panose="02020603050405020304" pitchFamily="18" charset="0"/>
            </a:endParaRPr>
          </a:p>
          <a:p>
            <a:pPr>
              <a:lnSpc>
                <a:spcPct val="100000"/>
              </a:lnSpc>
              <a:spcBef>
                <a:spcPts val="0"/>
              </a:spcBef>
            </a:pPr>
            <a:r>
              <a:rPr lang="lv-LV" sz="2200" dirty="0">
                <a:latin typeface="Times New Roman" panose="02020603050405020304" pitchFamily="18" charset="0"/>
                <a:cs typeface="Times New Roman" panose="02020603050405020304" pitchFamily="18" charset="0"/>
              </a:rPr>
              <a:t>Kopraža 501,8 tūkst. t	</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Vidējā ražība 224,0 cnt/ha	</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 </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Saimniecību skaits 24450</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Vidējā platība saimniecībā    0,75 ha</a:t>
            </a:r>
            <a:r>
              <a:rPr lang="lv-LV" sz="2000" dirty="0">
                <a:latin typeface="Times New Roman" panose="02020603050405020304" pitchFamily="18" charset="0"/>
                <a:cs typeface="Times New Roman" panose="02020603050405020304" pitchFamily="18" charset="0"/>
              </a:rPr>
              <a:t>	</a:t>
            </a:r>
          </a:p>
        </p:txBody>
      </p:sp>
      <p:sp>
        <p:nvSpPr>
          <p:cNvPr id="10" name="Text Placeholder 7"/>
          <p:cNvSpPr txBox="1">
            <a:spLocks/>
          </p:cNvSpPr>
          <p:nvPr/>
        </p:nvSpPr>
        <p:spPr>
          <a:xfrm>
            <a:off x="4402692" y="1253088"/>
            <a:ext cx="3469338" cy="4794628"/>
          </a:xfrm>
          <a:prstGeom prst="rect">
            <a:avLst/>
          </a:prstGeom>
          <a:ln w="25400">
            <a:solidFill>
              <a:srgbClr val="00B05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lv-LV" sz="2400" b="1" dirty="0">
              <a:solidFill>
                <a:srgbClr val="00B050"/>
              </a:solidFill>
              <a:latin typeface="Times New Roman" panose="02020603050405020304" pitchFamily="18" charset="0"/>
              <a:cs typeface="Times New Roman" panose="02020603050405020304" pitchFamily="18" charset="0"/>
            </a:endParaRPr>
          </a:p>
          <a:p>
            <a:pPr>
              <a:lnSpc>
                <a:spcPct val="100000"/>
              </a:lnSpc>
              <a:spcBef>
                <a:spcPts val="0"/>
              </a:spcBef>
            </a:pPr>
            <a:r>
              <a:rPr lang="lv-LV" sz="2400" b="1" dirty="0">
                <a:solidFill>
                  <a:srgbClr val="00B050"/>
                </a:solidFill>
                <a:latin typeface="Times New Roman" panose="02020603050405020304" pitchFamily="18" charset="0"/>
                <a:cs typeface="Times New Roman" panose="02020603050405020304" pitchFamily="18" charset="0"/>
              </a:rPr>
              <a:t>Pākšaugi</a:t>
            </a:r>
          </a:p>
          <a:p>
            <a:pPr>
              <a:lnSpc>
                <a:spcPct val="100000"/>
              </a:lnSpc>
              <a:spcBef>
                <a:spcPts val="0"/>
              </a:spcBef>
            </a:pPr>
            <a:r>
              <a:rPr lang="lv-LV" sz="2400" dirty="0">
                <a:latin typeface="Times New Roman" panose="02020603050405020304" pitchFamily="18" charset="0"/>
                <a:cs typeface="Times New Roman" panose="02020603050405020304" pitchFamily="18" charset="0"/>
              </a:rPr>
              <a:t>	</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Sējumu platība 40,4 tūkst. ha</a:t>
            </a:r>
          </a:p>
          <a:p>
            <a:pPr>
              <a:lnSpc>
                <a:spcPct val="100000"/>
              </a:lnSpc>
              <a:spcBef>
                <a:spcPts val="0"/>
              </a:spcBef>
            </a:pPr>
            <a:r>
              <a:rPr lang="lv-LV"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Aizņem 3% aramzemes</a:t>
            </a:r>
          </a:p>
          <a:p>
            <a:pPr>
              <a:lnSpc>
                <a:spcPct val="100000"/>
              </a:lnSpc>
              <a:spcBef>
                <a:spcPts val="0"/>
              </a:spcBef>
            </a:pPr>
            <a:endParaRPr lang="lv-LV" sz="2200" dirty="0">
              <a:latin typeface="Times New Roman" panose="02020603050405020304" pitchFamily="18" charset="0"/>
              <a:cs typeface="Times New Roman" panose="02020603050405020304" pitchFamily="18" charset="0"/>
            </a:endParaRPr>
          </a:p>
          <a:p>
            <a:pPr>
              <a:lnSpc>
                <a:spcPct val="100000"/>
              </a:lnSpc>
              <a:spcBef>
                <a:spcPts val="0"/>
              </a:spcBef>
            </a:pPr>
            <a:r>
              <a:rPr lang="lv-LV" sz="2200" dirty="0">
                <a:latin typeface="Times New Roman" panose="02020603050405020304" pitchFamily="18" charset="0"/>
                <a:cs typeface="Times New Roman" panose="02020603050405020304" pitchFamily="18" charset="0"/>
              </a:rPr>
              <a:t>Kopraža 102,4 tūkst. t</a:t>
            </a:r>
          </a:p>
          <a:p>
            <a:pPr>
              <a:lnSpc>
                <a:spcPct val="100000"/>
              </a:lnSpc>
              <a:spcBef>
                <a:spcPts val="0"/>
              </a:spcBef>
            </a:pPr>
            <a:r>
              <a:rPr lang="lv-LV" sz="2200" dirty="0">
                <a:latin typeface="Times New Roman" panose="02020603050405020304" pitchFamily="18" charset="0"/>
                <a:cs typeface="Times New Roman" panose="02020603050405020304" pitchFamily="18" charset="0"/>
              </a:rPr>
              <a:t>Vidējā ražība 25,3 cnt/ha</a:t>
            </a:r>
            <a:r>
              <a:rPr lang="lv-LV" sz="20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97795" y="376814"/>
            <a:ext cx="855450" cy="820161"/>
          </a:xfrm>
          <a:prstGeom prst="rect">
            <a:avLst/>
          </a:prstGeom>
        </p:spPr>
      </p:pic>
      <p:pic>
        <p:nvPicPr>
          <p:cNvPr id="1026" name="Picture 2" descr="Birka: | LA.L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5437" y="958833"/>
            <a:ext cx="1746683" cy="1164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ādīsim kartupeļus! Bet, kuru pārtikas kartupeļu šķirni izvēlēties? — San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7480" y="5475039"/>
            <a:ext cx="1520629" cy="1014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āc dārzā ciemoties” | Rīgas Purvciema vidussk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361" y="4963028"/>
            <a:ext cx="1529627" cy="113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11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6317" y="620283"/>
            <a:ext cx="7849590" cy="636786"/>
          </a:xfrm>
        </p:spPr>
        <p:txBody>
          <a:bodyPr>
            <a:noAutofit/>
          </a:bodyPr>
          <a:lstStyle/>
          <a:p>
            <a:pPr algn="ctr"/>
            <a:r>
              <a:rPr lang="lv-LV" sz="3200" dirty="0">
                <a:solidFill>
                  <a:srgbClr val="990000"/>
                </a:solidFill>
                <a:latin typeface="Times New Roman" panose="02020603050405020304" pitchFamily="18" charset="0"/>
                <a:cs typeface="Times New Roman" panose="02020603050405020304" pitchFamily="18" charset="0"/>
              </a:rPr>
              <a:t>Laukaugu pārstrādes uzņēmumi Latvijā</a:t>
            </a:r>
          </a:p>
        </p:txBody>
      </p:sp>
      <p:graphicFrame>
        <p:nvGraphicFramePr>
          <p:cNvPr id="4" name="Diagram 3"/>
          <p:cNvGraphicFramePr/>
          <p:nvPr>
            <p:extLst/>
          </p:nvPr>
        </p:nvGraphicFramePr>
        <p:xfrm>
          <a:off x="792081" y="1768208"/>
          <a:ext cx="10272861" cy="4164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76963" y="6283548"/>
            <a:ext cx="6040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veidots, izmantojot PVD un CSP datus</a:t>
            </a:r>
          </a:p>
        </p:txBody>
      </p:sp>
      <p:pic>
        <p:nvPicPr>
          <p:cNvPr id="5" name="Picture 4">
            <a:extLst>
              <a:ext uri="{FF2B5EF4-FFF2-40B4-BE49-F238E27FC236}">
                <a16:creationId xmlns:a16="http://schemas.microsoft.com/office/drawing/2014/main" id="{B01A44F7-C0DA-4BA0-8FF1-0855BDD5695A}"/>
              </a:ext>
            </a:extLst>
          </p:cNvPr>
          <p:cNvPicPr>
            <a:picLocks noChangeAspect="1"/>
          </p:cNvPicPr>
          <p:nvPr/>
        </p:nvPicPr>
        <p:blipFill rotWithShape="1">
          <a:blip r:embed="rId8"/>
          <a:srcRect l="10569" t="2875" r="3626" b="2873"/>
          <a:stretch/>
        </p:blipFill>
        <p:spPr>
          <a:xfrm>
            <a:off x="11050108" y="425405"/>
            <a:ext cx="998501" cy="957311"/>
          </a:xfrm>
          <a:prstGeom prst="rect">
            <a:avLst/>
          </a:prstGeom>
        </p:spPr>
      </p:pic>
    </p:spTree>
    <p:extLst>
      <p:ext uri="{BB962C8B-B14F-4D97-AF65-F5344CB8AC3E}">
        <p14:creationId xmlns:p14="http://schemas.microsoft.com/office/powerpoint/2010/main" val="725175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93055" y="1975756"/>
          <a:ext cx="10874529" cy="34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4294967295"/>
          </p:nvPr>
        </p:nvSpPr>
        <p:spPr>
          <a:xfrm>
            <a:off x="2222500" y="580210"/>
            <a:ext cx="8459450" cy="647700"/>
          </a:xfrm>
          <a:prstGeom prst="rect">
            <a:avLst/>
          </a:prstGeom>
        </p:spPr>
        <p:txBody>
          <a:bodyPr>
            <a:normAutofit/>
          </a:bodyPr>
          <a:lstStyle/>
          <a:p>
            <a:pPr marL="0" indent="0" algn="ctr">
              <a:buNone/>
            </a:pPr>
            <a:r>
              <a:rPr lang="lv-LV" sz="4000" b="1" dirty="0">
                <a:solidFill>
                  <a:srgbClr val="990000"/>
                </a:solidFill>
                <a:latin typeface="Times New Roman" panose="02020603050405020304" pitchFamily="18" charset="0"/>
                <a:cs typeface="Times New Roman" panose="02020603050405020304" pitchFamily="18" charset="0"/>
              </a:rPr>
              <a:t>Laukaugu un to produktu ķēde</a:t>
            </a:r>
          </a:p>
        </p:txBody>
      </p:sp>
      <p:pic>
        <p:nvPicPr>
          <p:cNvPr id="4" name="Picture 3">
            <a:extLst>
              <a:ext uri="{FF2B5EF4-FFF2-40B4-BE49-F238E27FC236}">
                <a16:creationId xmlns:a16="http://schemas.microsoft.com/office/drawing/2014/main" id="{B01A44F7-C0DA-4BA0-8FF1-0855BDD5695A}"/>
              </a:ext>
            </a:extLst>
          </p:cNvPr>
          <p:cNvPicPr>
            <a:picLocks noChangeAspect="1"/>
          </p:cNvPicPr>
          <p:nvPr/>
        </p:nvPicPr>
        <p:blipFill rotWithShape="1">
          <a:blip r:embed="rId7"/>
          <a:srcRect l="10569" t="2875" r="3626" b="2873"/>
          <a:stretch/>
        </p:blipFill>
        <p:spPr>
          <a:xfrm>
            <a:off x="11050108" y="425405"/>
            <a:ext cx="998501" cy="957311"/>
          </a:xfrm>
          <a:prstGeom prst="rect">
            <a:avLst/>
          </a:prstGeom>
        </p:spPr>
      </p:pic>
    </p:spTree>
    <p:extLst>
      <p:ext uri="{BB962C8B-B14F-4D97-AF65-F5344CB8AC3E}">
        <p14:creationId xmlns:p14="http://schemas.microsoft.com/office/powerpoint/2010/main" val="2291535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4200" y="3712879"/>
            <a:ext cx="11023600" cy="2992840"/>
          </a:xfrm>
          <a:prstGeom prst="rect">
            <a:avLst/>
          </a:prstGeom>
          <a:solidFill>
            <a:schemeClr val="accent4">
              <a:lumMod val="40000"/>
              <a:lumOff val="60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p:cNvSpPr/>
          <p:nvPr/>
        </p:nvSpPr>
        <p:spPr>
          <a:xfrm>
            <a:off x="584200" y="664727"/>
            <a:ext cx="11023600" cy="2774064"/>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4" name="Title 3"/>
          <p:cNvSpPr>
            <a:spLocks noGrp="1"/>
          </p:cNvSpPr>
          <p:nvPr>
            <p:ph type="title"/>
          </p:nvPr>
        </p:nvSpPr>
        <p:spPr>
          <a:xfrm>
            <a:off x="753038" y="171305"/>
            <a:ext cx="10515600" cy="389618"/>
          </a:xfrm>
        </p:spPr>
        <p:txBody>
          <a:bodyPr>
            <a:normAutofit/>
          </a:bodyPr>
          <a:lstStyle/>
          <a:p>
            <a:pPr algn="ctr"/>
            <a:r>
              <a:rPr lang="lv-LV" sz="1800" b="1" dirty="0">
                <a:solidFill>
                  <a:srgbClr val="990000"/>
                </a:solidFill>
                <a:latin typeface="Times New Roman" panose="02020603050405020304" pitchFamily="18" charset="0"/>
                <a:cs typeface="Times New Roman" panose="02020603050405020304" pitchFamily="18" charset="0"/>
              </a:rPr>
              <a:t>Graudu un pākšaugu pārtikas ķēde</a:t>
            </a:r>
          </a:p>
        </p:txBody>
      </p:sp>
      <p:sp>
        <p:nvSpPr>
          <p:cNvPr id="6" name="Rounded Rectangle 5"/>
          <p:cNvSpPr/>
          <p:nvPr/>
        </p:nvSpPr>
        <p:spPr>
          <a:xfrm>
            <a:off x="895419" y="753069"/>
            <a:ext cx="514282" cy="5898772"/>
          </a:xfrm>
          <a:prstGeom prst="roundRect">
            <a:avLst/>
          </a:prstGeom>
          <a:ln/>
        </p:spPr>
        <p:style>
          <a:lnRef idx="1">
            <a:schemeClr val="accent3"/>
          </a:lnRef>
          <a:fillRef idx="3">
            <a:schemeClr val="accent3"/>
          </a:fillRef>
          <a:effectRef idx="2">
            <a:schemeClr val="accent3"/>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Graudu/pākšaugu ražotāji</a:t>
            </a:r>
          </a:p>
        </p:txBody>
      </p:sp>
      <p:sp>
        <p:nvSpPr>
          <p:cNvPr id="10" name="Rounded Rectangle 9"/>
          <p:cNvSpPr/>
          <p:nvPr/>
        </p:nvSpPr>
        <p:spPr>
          <a:xfrm>
            <a:off x="3712502" y="2083378"/>
            <a:ext cx="1641564" cy="4476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vairumtirgotājs</a:t>
            </a:r>
          </a:p>
        </p:txBody>
      </p:sp>
      <p:sp>
        <p:nvSpPr>
          <p:cNvPr id="14" name="Rounded Rectangle 13"/>
          <p:cNvSpPr/>
          <p:nvPr/>
        </p:nvSpPr>
        <p:spPr>
          <a:xfrm>
            <a:off x="1640353" y="3872311"/>
            <a:ext cx="1857134" cy="548179"/>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kooperatīvā sabiedrība</a:t>
            </a:r>
          </a:p>
        </p:txBody>
      </p:sp>
      <p:sp>
        <p:nvSpPr>
          <p:cNvPr id="16" name="Rounded Rectangle 15"/>
          <p:cNvSpPr/>
          <p:nvPr/>
        </p:nvSpPr>
        <p:spPr>
          <a:xfrm>
            <a:off x="6064557" y="2137734"/>
            <a:ext cx="1545773" cy="3388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24" name="Rounded Rectangle 23"/>
          <p:cNvSpPr/>
          <p:nvPr/>
        </p:nvSpPr>
        <p:spPr>
          <a:xfrm>
            <a:off x="6064557" y="2828641"/>
            <a:ext cx="1545773" cy="3622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30" name="Rounded Rectangle 29"/>
          <p:cNvSpPr/>
          <p:nvPr/>
        </p:nvSpPr>
        <p:spPr>
          <a:xfrm>
            <a:off x="4848856" y="6124486"/>
            <a:ext cx="1545773" cy="442013"/>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iepirkums</a:t>
            </a:r>
          </a:p>
        </p:txBody>
      </p:sp>
      <p:sp>
        <p:nvSpPr>
          <p:cNvPr id="32" name="Rounded Rectangle 31"/>
          <p:cNvSpPr/>
          <p:nvPr/>
        </p:nvSpPr>
        <p:spPr>
          <a:xfrm>
            <a:off x="8340648" y="5330092"/>
            <a:ext cx="1440499" cy="4521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uzņēmumu klienti</a:t>
            </a:r>
          </a:p>
        </p:txBody>
      </p:sp>
      <p:sp>
        <p:nvSpPr>
          <p:cNvPr id="35" name="TextBox 34"/>
          <p:cNvSpPr txBox="1"/>
          <p:nvPr/>
        </p:nvSpPr>
        <p:spPr>
          <a:xfrm>
            <a:off x="9959944" y="6291881"/>
            <a:ext cx="13914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biznesa tirgus</a:t>
            </a:r>
          </a:p>
        </p:txBody>
      </p:sp>
      <p:sp>
        <p:nvSpPr>
          <p:cNvPr id="36" name="TextBox 35"/>
          <p:cNvSpPr txBox="1"/>
          <p:nvPr/>
        </p:nvSpPr>
        <p:spPr>
          <a:xfrm>
            <a:off x="9957263" y="787363"/>
            <a:ext cx="154566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patērētāju tirgus</a:t>
            </a:r>
          </a:p>
        </p:txBody>
      </p:sp>
      <p:cxnSp>
        <p:nvCxnSpPr>
          <p:cNvPr id="43" name="Straight Arrow Connector 42"/>
          <p:cNvCxnSpPr>
            <a:stCxn id="14" idx="3"/>
            <a:endCxn id="90" idx="1"/>
          </p:cNvCxnSpPr>
          <p:nvPr/>
        </p:nvCxnSpPr>
        <p:spPr>
          <a:xfrm flipV="1">
            <a:off x="3497487" y="3465807"/>
            <a:ext cx="6644056" cy="68059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4" idx="3"/>
            <a:endCxn id="256" idx="1"/>
          </p:cNvCxnSpPr>
          <p:nvPr/>
        </p:nvCxnSpPr>
        <p:spPr>
          <a:xfrm flipV="1">
            <a:off x="7610330" y="3005256"/>
            <a:ext cx="756437" cy="452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0" idx="3"/>
            <a:endCxn id="16" idx="1"/>
          </p:cNvCxnSpPr>
          <p:nvPr/>
        </p:nvCxnSpPr>
        <p:spPr>
          <a:xfrm>
            <a:off x="5354066" y="2307179"/>
            <a:ext cx="710491"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6" idx="3"/>
            <a:endCxn id="255" idx="1"/>
          </p:cNvCxnSpPr>
          <p:nvPr/>
        </p:nvCxnSpPr>
        <p:spPr>
          <a:xfrm flipV="1">
            <a:off x="7610330" y="2302658"/>
            <a:ext cx="763942" cy="452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4" idx="1"/>
          </p:cNvCxnSpPr>
          <p:nvPr/>
        </p:nvCxnSpPr>
        <p:spPr>
          <a:xfrm>
            <a:off x="1409601" y="4146401"/>
            <a:ext cx="230752"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4" idx="3"/>
            <a:endCxn id="169" idx="1"/>
          </p:cNvCxnSpPr>
          <p:nvPr/>
        </p:nvCxnSpPr>
        <p:spPr>
          <a:xfrm flipV="1">
            <a:off x="3502763" y="1655896"/>
            <a:ext cx="4871509" cy="42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633039" y="5366967"/>
            <a:ext cx="119092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graudi kā izejviela</a:t>
            </a:r>
          </a:p>
        </p:txBody>
      </p:sp>
      <p:cxnSp>
        <p:nvCxnSpPr>
          <p:cNvPr id="109" name="Straight Arrow Connector 108"/>
          <p:cNvCxnSpPr>
            <a:endCxn id="129" idx="1"/>
          </p:cNvCxnSpPr>
          <p:nvPr/>
        </p:nvCxnSpPr>
        <p:spPr>
          <a:xfrm flipV="1">
            <a:off x="1448743" y="5573069"/>
            <a:ext cx="3400113" cy="2314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30" idx="1"/>
          </p:cNvCxnSpPr>
          <p:nvPr/>
        </p:nvCxnSpPr>
        <p:spPr>
          <a:xfrm>
            <a:off x="1448743" y="6345493"/>
            <a:ext cx="3400113"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36253" y="1068205"/>
            <a:ext cx="6938019" cy="301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12502" y="1430859"/>
            <a:ext cx="48748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veikals, tirdzniecības vieta, internets, piegāde uz mājām</a:t>
            </a:r>
          </a:p>
        </p:txBody>
      </p:sp>
      <p:cxnSp>
        <p:nvCxnSpPr>
          <p:cNvPr id="78" name="Elbow Connector 77"/>
          <p:cNvCxnSpPr>
            <a:stCxn id="14" idx="3"/>
            <a:endCxn id="129" idx="0"/>
          </p:cNvCxnSpPr>
          <p:nvPr/>
        </p:nvCxnSpPr>
        <p:spPr>
          <a:xfrm>
            <a:off x="3497487" y="4146401"/>
            <a:ext cx="2124256" cy="1206211"/>
          </a:xfrm>
          <a:prstGeom prst="bentConnector2">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10141543" y="3125079"/>
            <a:ext cx="1332412" cy="681456"/>
          </a:xfrm>
          <a:prstGeom prst="round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eksports</a:t>
            </a:r>
          </a:p>
        </p:txBody>
      </p:sp>
      <p:sp>
        <p:nvSpPr>
          <p:cNvPr id="104" name="Rounded Rectangle 103"/>
          <p:cNvSpPr/>
          <p:nvPr/>
        </p:nvSpPr>
        <p:spPr>
          <a:xfrm>
            <a:off x="1645628" y="1345305"/>
            <a:ext cx="1857135" cy="6220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ražotāja pārstrādes vienība</a:t>
            </a:r>
          </a:p>
        </p:txBody>
      </p:sp>
      <p:sp>
        <p:nvSpPr>
          <p:cNvPr id="129" name="Rounded Rectangle 128"/>
          <p:cNvSpPr/>
          <p:nvPr/>
        </p:nvSpPr>
        <p:spPr>
          <a:xfrm>
            <a:off x="4848856" y="5352612"/>
            <a:ext cx="1545773" cy="44091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uzņēmumi</a:t>
            </a:r>
          </a:p>
        </p:txBody>
      </p:sp>
      <p:sp>
        <p:nvSpPr>
          <p:cNvPr id="169" name="Rounded Rectangle 168"/>
          <p:cNvSpPr/>
          <p:nvPr/>
        </p:nvSpPr>
        <p:spPr>
          <a:xfrm>
            <a:off x="8374272" y="1498748"/>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228" name="Elbow Connector 227"/>
          <p:cNvCxnSpPr>
            <a:stCxn id="104" idx="2"/>
            <a:endCxn id="10" idx="1"/>
          </p:cNvCxnSpPr>
          <p:nvPr/>
        </p:nvCxnSpPr>
        <p:spPr>
          <a:xfrm rot="16200000" flipH="1">
            <a:off x="2973430" y="1568106"/>
            <a:ext cx="339839" cy="1138306"/>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04" idx="2"/>
            <a:endCxn id="24" idx="1"/>
          </p:cNvCxnSpPr>
          <p:nvPr/>
        </p:nvCxnSpPr>
        <p:spPr>
          <a:xfrm rot="16200000" flipH="1">
            <a:off x="3798158" y="743377"/>
            <a:ext cx="1042437" cy="3490361"/>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5" name="Rounded Rectangle 254"/>
          <p:cNvSpPr/>
          <p:nvPr/>
        </p:nvSpPr>
        <p:spPr>
          <a:xfrm>
            <a:off x="8374272" y="2145510"/>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56" name="Rounded Rectangle 255"/>
          <p:cNvSpPr/>
          <p:nvPr/>
        </p:nvSpPr>
        <p:spPr>
          <a:xfrm>
            <a:off x="8366767" y="2848108"/>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60" name="Rounded Rectangle 259"/>
          <p:cNvSpPr/>
          <p:nvPr/>
        </p:nvSpPr>
        <p:spPr>
          <a:xfrm>
            <a:off x="8374272" y="926702"/>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263" name="Straight Arrow Connector 262"/>
          <p:cNvCxnSpPr>
            <a:endCxn id="104" idx="1"/>
          </p:cNvCxnSpPr>
          <p:nvPr/>
        </p:nvCxnSpPr>
        <p:spPr>
          <a:xfrm>
            <a:off x="1464856" y="1656322"/>
            <a:ext cx="180772"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0" name="Rounded Rectangle 269"/>
          <p:cNvSpPr/>
          <p:nvPr/>
        </p:nvSpPr>
        <p:spPr>
          <a:xfrm>
            <a:off x="8327230" y="6140700"/>
            <a:ext cx="1440499" cy="409583"/>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iepirkuma klienti</a:t>
            </a:r>
          </a:p>
        </p:txBody>
      </p:sp>
      <p:cxnSp>
        <p:nvCxnSpPr>
          <p:cNvPr id="271" name="Straight Arrow Connector 270"/>
          <p:cNvCxnSpPr>
            <a:stCxn id="30" idx="3"/>
            <a:endCxn id="270" idx="1"/>
          </p:cNvCxnSpPr>
          <p:nvPr/>
        </p:nvCxnSpPr>
        <p:spPr>
          <a:xfrm flipV="1">
            <a:off x="6394629" y="6345492"/>
            <a:ext cx="1932601" cy="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129" idx="3"/>
            <a:endCxn id="32" idx="1"/>
          </p:cNvCxnSpPr>
          <p:nvPr/>
        </p:nvCxnSpPr>
        <p:spPr>
          <a:xfrm flipV="1">
            <a:off x="6394629" y="5556180"/>
            <a:ext cx="1946019" cy="16889"/>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1633039" y="6134022"/>
            <a:ext cx="28205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pārstrādes produkti</a:t>
            </a:r>
          </a:p>
        </p:txBody>
      </p:sp>
      <p:sp>
        <p:nvSpPr>
          <p:cNvPr id="86" name="Rounded Rectangle 85"/>
          <p:cNvSpPr/>
          <p:nvPr/>
        </p:nvSpPr>
        <p:spPr>
          <a:xfrm>
            <a:off x="3712502" y="4617580"/>
            <a:ext cx="1641564" cy="44091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vairumtirgotājs</a:t>
            </a:r>
          </a:p>
        </p:txBody>
      </p:sp>
      <p:cxnSp>
        <p:nvCxnSpPr>
          <p:cNvPr id="94" name="Straight Arrow Connector 93"/>
          <p:cNvCxnSpPr>
            <a:stCxn id="86" idx="3"/>
            <a:endCxn id="90" idx="1"/>
          </p:cNvCxnSpPr>
          <p:nvPr/>
        </p:nvCxnSpPr>
        <p:spPr>
          <a:xfrm flipV="1">
            <a:off x="5354066" y="3465807"/>
            <a:ext cx="4787477" cy="137223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86" idx="3"/>
          </p:cNvCxnSpPr>
          <p:nvPr/>
        </p:nvCxnSpPr>
        <p:spPr>
          <a:xfrm>
            <a:off x="5354066" y="4838037"/>
            <a:ext cx="778893" cy="492055"/>
          </a:xfrm>
          <a:prstGeom prst="bentConnector3">
            <a:avLst>
              <a:gd name="adj1" fmla="val 10057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86" idx="1"/>
          </p:cNvCxnSpPr>
          <p:nvPr/>
        </p:nvCxnSpPr>
        <p:spPr>
          <a:xfrm>
            <a:off x="1442263" y="4838037"/>
            <a:ext cx="2270239"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63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4500" y="4159027"/>
            <a:ext cx="10991936" cy="2546692"/>
          </a:xfrm>
          <a:prstGeom prst="rect">
            <a:avLst/>
          </a:prstGeom>
          <a:solidFill>
            <a:schemeClr val="accent4">
              <a:lumMod val="40000"/>
              <a:lumOff val="60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739818" y="225455"/>
            <a:ext cx="10515600" cy="389618"/>
          </a:xfrm>
        </p:spPr>
        <p:txBody>
          <a:bodyPr>
            <a:normAutofit/>
          </a:bodyPr>
          <a:lstStyle/>
          <a:p>
            <a:pPr algn="ctr"/>
            <a:r>
              <a:rPr lang="lv-LV" sz="1800" b="1" dirty="0">
                <a:solidFill>
                  <a:srgbClr val="990000"/>
                </a:solidFill>
                <a:latin typeface="Times New Roman" panose="02020603050405020304" pitchFamily="18" charset="0"/>
                <a:cs typeface="Times New Roman" panose="02020603050405020304" pitchFamily="18" charset="0"/>
              </a:rPr>
              <a:t>Graudu un pākšaugu produktu pārtikas ķēde</a:t>
            </a:r>
          </a:p>
        </p:txBody>
      </p:sp>
      <p:sp>
        <p:nvSpPr>
          <p:cNvPr id="30" name="Rounded Rectangle 29"/>
          <p:cNvSpPr/>
          <p:nvPr/>
        </p:nvSpPr>
        <p:spPr>
          <a:xfrm>
            <a:off x="3142098" y="5239111"/>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uzņēmumi</a:t>
            </a:r>
          </a:p>
        </p:txBody>
      </p:sp>
      <p:sp>
        <p:nvSpPr>
          <p:cNvPr id="32" name="Rounded Rectangle 31"/>
          <p:cNvSpPr/>
          <p:nvPr/>
        </p:nvSpPr>
        <p:spPr>
          <a:xfrm>
            <a:off x="8306300" y="5222115"/>
            <a:ext cx="1338821"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uzņēmumu klienti</a:t>
            </a:r>
          </a:p>
        </p:txBody>
      </p:sp>
      <p:sp>
        <p:nvSpPr>
          <p:cNvPr id="35" name="TextBox 34"/>
          <p:cNvSpPr txBox="1"/>
          <p:nvPr/>
        </p:nvSpPr>
        <p:spPr>
          <a:xfrm>
            <a:off x="9918614" y="6268633"/>
            <a:ext cx="13914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biznesa tirgus</a:t>
            </a:r>
          </a:p>
        </p:txBody>
      </p:sp>
      <p:sp>
        <p:nvSpPr>
          <p:cNvPr id="28" name="Rectangle 27"/>
          <p:cNvSpPr/>
          <p:nvPr/>
        </p:nvSpPr>
        <p:spPr>
          <a:xfrm>
            <a:off x="444500" y="805389"/>
            <a:ext cx="10991936" cy="2857273"/>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10" name="Rounded Rectangle 9"/>
          <p:cNvSpPr/>
          <p:nvPr/>
        </p:nvSpPr>
        <p:spPr>
          <a:xfrm>
            <a:off x="3914985" y="1983220"/>
            <a:ext cx="1641564" cy="5501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vairumtirgotājs</a:t>
            </a:r>
          </a:p>
        </p:txBody>
      </p:sp>
      <p:sp>
        <p:nvSpPr>
          <p:cNvPr id="20" name="Rounded Rectangle 19"/>
          <p:cNvSpPr/>
          <p:nvPr/>
        </p:nvSpPr>
        <p:spPr>
          <a:xfrm>
            <a:off x="8312709" y="1180192"/>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1" name="Rounded Rectangle 20"/>
          <p:cNvSpPr/>
          <p:nvPr/>
        </p:nvSpPr>
        <p:spPr>
          <a:xfrm>
            <a:off x="8312709" y="1978989"/>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2" name="Rounded Rectangle 21"/>
          <p:cNvSpPr/>
          <p:nvPr/>
        </p:nvSpPr>
        <p:spPr>
          <a:xfrm>
            <a:off x="8312709" y="2731463"/>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3" name="Rounded Rectangle 22"/>
          <p:cNvSpPr/>
          <p:nvPr/>
        </p:nvSpPr>
        <p:spPr>
          <a:xfrm>
            <a:off x="9923006" y="3550749"/>
            <a:ext cx="1332412" cy="724421"/>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eksports</a:t>
            </a:r>
          </a:p>
        </p:txBody>
      </p:sp>
      <p:sp>
        <p:nvSpPr>
          <p:cNvPr id="25" name="Rounded Rectangle 24"/>
          <p:cNvSpPr/>
          <p:nvPr/>
        </p:nvSpPr>
        <p:spPr>
          <a:xfrm>
            <a:off x="6096000" y="1978989"/>
            <a:ext cx="1545773"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26" name="Rounded Rectangle 25"/>
          <p:cNvSpPr/>
          <p:nvPr/>
        </p:nvSpPr>
        <p:spPr>
          <a:xfrm>
            <a:off x="6096000" y="2738943"/>
            <a:ext cx="1545773"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36" name="TextBox 35"/>
          <p:cNvSpPr txBox="1"/>
          <p:nvPr/>
        </p:nvSpPr>
        <p:spPr>
          <a:xfrm>
            <a:off x="9841521" y="1117790"/>
            <a:ext cx="154566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patērētāju tirgus</a:t>
            </a:r>
          </a:p>
        </p:txBody>
      </p:sp>
      <p:cxnSp>
        <p:nvCxnSpPr>
          <p:cNvPr id="73" name="Straight Arrow Connector 72"/>
          <p:cNvCxnSpPr>
            <a:stCxn id="10" idx="3"/>
          </p:cNvCxnSpPr>
          <p:nvPr/>
        </p:nvCxnSpPr>
        <p:spPr>
          <a:xfrm flipV="1">
            <a:off x="5556549" y="2258319"/>
            <a:ext cx="536925"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21" idx="1"/>
          </p:cNvCxnSpPr>
          <p:nvPr/>
        </p:nvCxnSpPr>
        <p:spPr>
          <a:xfrm>
            <a:off x="7641773" y="2258319"/>
            <a:ext cx="670936"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0" idx="1"/>
          </p:cNvCxnSpPr>
          <p:nvPr/>
        </p:nvCxnSpPr>
        <p:spPr>
          <a:xfrm>
            <a:off x="1409701" y="2258319"/>
            <a:ext cx="2505284"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409701" y="3015676"/>
            <a:ext cx="4683773"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6" idx="3"/>
            <a:endCxn id="22" idx="1"/>
          </p:cNvCxnSpPr>
          <p:nvPr/>
        </p:nvCxnSpPr>
        <p:spPr>
          <a:xfrm flipV="1">
            <a:off x="7641773" y="3010794"/>
            <a:ext cx="670936" cy="748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20" idx="1"/>
          </p:cNvCxnSpPr>
          <p:nvPr/>
        </p:nvCxnSpPr>
        <p:spPr>
          <a:xfrm flipV="1">
            <a:off x="1409700" y="1459523"/>
            <a:ext cx="6903009" cy="2310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409700" y="4918296"/>
            <a:ext cx="145993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milti u.c. pārstrādes produkti kā izejvielas</a:t>
            </a:r>
          </a:p>
        </p:txBody>
      </p:sp>
      <p:cxnSp>
        <p:nvCxnSpPr>
          <p:cNvPr id="109" name="Straight Arrow Connector 108"/>
          <p:cNvCxnSpPr>
            <a:endCxn id="37" idx="1"/>
          </p:cNvCxnSpPr>
          <p:nvPr/>
        </p:nvCxnSpPr>
        <p:spPr>
          <a:xfrm>
            <a:off x="1386864" y="6287849"/>
            <a:ext cx="1755234"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142098" y="4431924"/>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sektors</a:t>
            </a:r>
          </a:p>
        </p:txBody>
      </p:sp>
      <p:sp>
        <p:nvSpPr>
          <p:cNvPr id="31" name="Rounded Rectangle 30"/>
          <p:cNvSpPr/>
          <p:nvPr/>
        </p:nvSpPr>
        <p:spPr>
          <a:xfrm>
            <a:off x="8299164" y="4455117"/>
            <a:ext cx="1332412" cy="477286"/>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sektora klienti</a:t>
            </a:r>
          </a:p>
        </p:txBody>
      </p:sp>
      <p:cxnSp>
        <p:nvCxnSpPr>
          <p:cNvPr id="100" name="Straight Arrow Connector 99"/>
          <p:cNvCxnSpPr>
            <a:endCxn id="29" idx="1"/>
          </p:cNvCxnSpPr>
          <p:nvPr/>
        </p:nvCxnSpPr>
        <p:spPr>
          <a:xfrm>
            <a:off x="1386864" y="4711255"/>
            <a:ext cx="1755234"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30" idx="3"/>
            <a:endCxn id="32" idx="1"/>
          </p:cNvCxnSpPr>
          <p:nvPr/>
        </p:nvCxnSpPr>
        <p:spPr>
          <a:xfrm flipV="1">
            <a:off x="4687871" y="5501446"/>
            <a:ext cx="3618429" cy="16996"/>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37" idx="3"/>
            <a:endCxn id="44" idx="1"/>
          </p:cNvCxnSpPr>
          <p:nvPr/>
        </p:nvCxnSpPr>
        <p:spPr>
          <a:xfrm flipV="1">
            <a:off x="4687871" y="6270923"/>
            <a:ext cx="3624838" cy="16926"/>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806200" y="225455"/>
            <a:ext cx="514282" cy="6632545"/>
          </a:xfrm>
          <a:prstGeom prst="roundRect">
            <a:avLst/>
          </a:prstGeom>
          <a:ln/>
        </p:spPr>
        <p:style>
          <a:lnRef idx="1">
            <a:schemeClr val="accent3"/>
          </a:lnRef>
          <a:fillRef idx="3">
            <a:schemeClr val="accent3"/>
          </a:fillRef>
          <a:effectRef idx="2">
            <a:schemeClr val="accent3"/>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Pārstrādes produktu ražotāji</a:t>
            </a:r>
          </a:p>
        </p:txBody>
      </p:sp>
      <p:sp>
        <p:nvSpPr>
          <p:cNvPr id="37" name="Rounded Rectangle 36"/>
          <p:cNvSpPr/>
          <p:nvPr/>
        </p:nvSpPr>
        <p:spPr>
          <a:xfrm>
            <a:off x="3142098" y="6008518"/>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iepirkums</a:t>
            </a:r>
          </a:p>
        </p:txBody>
      </p:sp>
      <p:cxnSp>
        <p:nvCxnSpPr>
          <p:cNvPr id="42" name="Straight Arrow Connector 41"/>
          <p:cNvCxnSpPr>
            <a:endCxn id="30" idx="1"/>
          </p:cNvCxnSpPr>
          <p:nvPr/>
        </p:nvCxnSpPr>
        <p:spPr>
          <a:xfrm>
            <a:off x="1386864" y="5518442"/>
            <a:ext cx="1755234"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312709" y="5991592"/>
            <a:ext cx="1338821"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iepirkuma klienti</a:t>
            </a:r>
          </a:p>
        </p:txBody>
      </p:sp>
      <p:cxnSp>
        <p:nvCxnSpPr>
          <p:cNvPr id="51" name="Straight Arrow Connector 50"/>
          <p:cNvCxnSpPr>
            <a:stCxn id="29" idx="3"/>
            <a:endCxn id="31" idx="1"/>
          </p:cNvCxnSpPr>
          <p:nvPr/>
        </p:nvCxnSpPr>
        <p:spPr>
          <a:xfrm flipV="1">
            <a:off x="4687871" y="4693760"/>
            <a:ext cx="3611293" cy="1749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23" idx="1"/>
          </p:cNvCxnSpPr>
          <p:nvPr/>
        </p:nvCxnSpPr>
        <p:spPr>
          <a:xfrm>
            <a:off x="1386864" y="3910291"/>
            <a:ext cx="8536142" cy="26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16882" y="1233560"/>
            <a:ext cx="48748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veikals, tirdzniecības vieta, internets, piegāde uz mājām</a:t>
            </a:r>
          </a:p>
        </p:txBody>
      </p:sp>
    </p:spTree>
    <p:extLst>
      <p:ext uri="{BB962C8B-B14F-4D97-AF65-F5344CB8AC3E}">
        <p14:creationId xmlns:p14="http://schemas.microsoft.com/office/powerpoint/2010/main" val="333073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4200" y="4737767"/>
            <a:ext cx="11023600" cy="1967952"/>
          </a:xfrm>
          <a:prstGeom prst="rect">
            <a:avLst/>
          </a:prstGeom>
          <a:solidFill>
            <a:schemeClr val="accent4">
              <a:lumMod val="40000"/>
              <a:lumOff val="60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p:cNvSpPr/>
          <p:nvPr/>
        </p:nvSpPr>
        <p:spPr>
          <a:xfrm>
            <a:off x="584200" y="664727"/>
            <a:ext cx="11023600" cy="3716375"/>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4" name="Title 3"/>
          <p:cNvSpPr>
            <a:spLocks noGrp="1"/>
          </p:cNvSpPr>
          <p:nvPr>
            <p:ph type="title"/>
          </p:nvPr>
        </p:nvSpPr>
        <p:spPr>
          <a:xfrm>
            <a:off x="753038" y="171305"/>
            <a:ext cx="10515600" cy="389618"/>
          </a:xfrm>
        </p:spPr>
        <p:txBody>
          <a:bodyPr>
            <a:normAutofit/>
          </a:bodyPr>
          <a:lstStyle/>
          <a:p>
            <a:pPr algn="ctr"/>
            <a:r>
              <a:rPr lang="lv-LV" sz="1800" b="1" dirty="0">
                <a:solidFill>
                  <a:srgbClr val="990000"/>
                </a:solidFill>
                <a:latin typeface="Times New Roman" panose="02020603050405020304" pitchFamily="18" charset="0"/>
                <a:cs typeface="Times New Roman" panose="02020603050405020304" pitchFamily="18" charset="0"/>
              </a:rPr>
              <a:t>Kartupeļu pārtikas ķēde</a:t>
            </a:r>
          </a:p>
        </p:txBody>
      </p:sp>
      <p:sp>
        <p:nvSpPr>
          <p:cNvPr id="6" name="Rounded Rectangle 5"/>
          <p:cNvSpPr/>
          <p:nvPr/>
        </p:nvSpPr>
        <p:spPr>
          <a:xfrm>
            <a:off x="895419" y="753069"/>
            <a:ext cx="514282" cy="5898772"/>
          </a:xfrm>
          <a:prstGeom prst="roundRect">
            <a:avLst/>
          </a:prstGeom>
          <a:ln/>
        </p:spPr>
        <p:style>
          <a:lnRef idx="1">
            <a:schemeClr val="accent3"/>
          </a:lnRef>
          <a:fillRef idx="3">
            <a:schemeClr val="accent3"/>
          </a:fillRef>
          <a:effectRef idx="2">
            <a:schemeClr val="accent3"/>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Kartupeļu ražotāji</a:t>
            </a:r>
          </a:p>
        </p:txBody>
      </p:sp>
      <p:sp>
        <p:nvSpPr>
          <p:cNvPr id="10" name="Rounded Rectangle 9"/>
          <p:cNvSpPr/>
          <p:nvPr/>
        </p:nvSpPr>
        <p:spPr>
          <a:xfrm>
            <a:off x="3653783" y="2536444"/>
            <a:ext cx="1641564" cy="5501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vairumtirgotājs</a:t>
            </a:r>
          </a:p>
        </p:txBody>
      </p:sp>
      <p:sp>
        <p:nvSpPr>
          <p:cNvPr id="14" name="Rounded Rectangle 13"/>
          <p:cNvSpPr/>
          <p:nvPr/>
        </p:nvSpPr>
        <p:spPr>
          <a:xfrm>
            <a:off x="1633040" y="3565348"/>
            <a:ext cx="1857134" cy="9693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kooperatīvā sabiedrība; kooperatīvās sabiedrības izveidota pārstrādes vienība</a:t>
            </a:r>
          </a:p>
        </p:txBody>
      </p:sp>
      <p:sp>
        <p:nvSpPr>
          <p:cNvPr id="16" name="Rounded Rectangle 15"/>
          <p:cNvSpPr/>
          <p:nvPr/>
        </p:nvSpPr>
        <p:spPr>
          <a:xfrm>
            <a:off x="6096000" y="2635161"/>
            <a:ext cx="1545773" cy="3388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24" name="Rounded Rectangle 23"/>
          <p:cNvSpPr/>
          <p:nvPr/>
        </p:nvSpPr>
        <p:spPr>
          <a:xfrm>
            <a:off x="6096000" y="3239411"/>
            <a:ext cx="1545773" cy="3622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27" name="TextBox 26"/>
          <p:cNvSpPr txBox="1"/>
          <p:nvPr/>
        </p:nvSpPr>
        <p:spPr>
          <a:xfrm>
            <a:off x="1542679" y="1112954"/>
            <a:ext cx="679449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veikals, stends, tirdzniecības vieta tirgū/gadatirgū/ielu tirdzniecība; piegāde uz mājām</a:t>
            </a:r>
          </a:p>
        </p:txBody>
      </p:sp>
      <p:sp>
        <p:nvSpPr>
          <p:cNvPr id="29" name="Rounded Rectangle 28"/>
          <p:cNvSpPr/>
          <p:nvPr/>
        </p:nvSpPr>
        <p:spPr>
          <a:xfrm>
            <a:off x="5323114" y="5548299"/>
            <a:ext cx="1545773" cy="44091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sektors</a:t>
            </a:r>
          </a:p>
        </p:txBody>
      </p:sp>
      <p:sp>
        <p:nvSpPr>
          <p:cNvPr id="30" name="Rounded Rectangle 29"/>
          <p:cNvSpPr/>
          <p:nvPr/>
        </p:nvSpPr>
        <p:spPr>
          <a:xfrm>
            <a:off x="4474565" y="6139139"/>
            <a:ext cx="1545773" cy="442013"/>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iepirkums</a:t>
            </a:r>
          </a:p>
        </p:txBody>
      </p:sp>
      <p:sp>
        <p:nvSpPr>
          <p:cNvPr id="31" name="Rounded Rectangle 30"/>
          <p:cNvSpPr/>
          <p:nvPr/>
        </p:nvSpPr>
        <p:spPr>
          <a:xfrm>
            <a:off x="8344935" y="5578772"/>
            <a:ext cx="1440499" cy="37715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sektora klienti</a:t>
            </a:r>
          </a:p>
        </p:txBody>
      </p:sp>
      <p:sp>
        <p:nvSpPr>
          <p:cNvPr id="32" name="Rounded Rectangle 31"/>
          <p:cNvSpPr/>
          <p:nvPr/>
        </p:nvSpPr>
        <p:spPr>
          <a:xfrm>
            <a:off x="8344935" y="4911126"/>
            <a:ext cx="1440499" cy="40852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uzņēmumu klienti</a:t>
            </a:r>
          </a:p>
        </p:txBody>
      </p:sp>
      <p:sp>
        <p:nvSpPr>
          <p:cNvPr id="35" name="TextBox 34"/>
          <p:cNvSpPr txBox="1"/>
          <p:nvPr/>
        </p:nvSpPr>
        <p:spPr>
          <a:xfrm>
            <a:off x="9959944" y="6291881"/>
            <a:ext cx="13914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biznesa tirgus</a:t>
            </a:r>
          </a:p>
        </p:txBody>
      </p:sp>
      <p:sp>
        <p:nvSpPr>
          <p:cNvPr id="36" name="TextBox 35"/>
          <p:cNvSpPr txBox="1"/>
          <p:nvPr/>
        </p:nvSpPr>
        <p:spPr>
          <a:xfrm>
            <a:off x="9730520" y="753069"/>
            <a:ext cx="154566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patērētāju tirgus</a:t>
            </a:r>
          </a:p>
        </p:txBody>
      </p:sp>
      <p:cxnSp>
        <p:nvCxnSpPr>
          <p:cNvPr id="43" name="Straight Arrow Connector 42"/>
          <p:cNvCxnSpPr>
            <a:stCxn id="14" idx="3"/>
            <a:endCxn id="90" idx="1"/>
          </p:cNvCxnSpPr>
          <p:nvPr/>
        </p:nvCxnSpPr>
        <p:spPr>
          <a:xfrm>
            <a:off x="3490174" y="4050008"/>
            <a:ext cx="6499302" cy="50445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4" idx="3"/>
            <a:endCxn id="256" idx="1"/>
          </p:cNvCxnSpPr>
          <p:nvPr/>
        </p:nvCxnSpPr>
        <p:spPr>
          <a:xfrm>
            <a:off x="7641773" y="3420547"/>
            <a:ext cx="665545" cy="633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0" idx="3"/>
            <a:endCxn id="16" idx="1"/>
          </p:cNvCxnSpPr>
          <p:nvPr/>
        </p:nvCxnSpPr>
        <p:spPr>
          <a:xfrm flipV="1">
            <a:off x="5295347" y="2804606"/>
            <a:ext cx="800653" cy="693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6" idx="3"/>
            <a:endCxn id="255" idx="1"/>
          </p:cNvCxnSpPr>
          <p:nvPr/>
        </p:nvCxnSpPr>
        <p:spPr>
          <a:xfrm>
            <a:off x="7641773" y="2804606"/>
            <a:ext cx="665545" cy="501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4" idx="1"/>
          </p:cNvCxnSpPr>
          <p:nvPr/>
        </p:nvCxnSpPr>
        <p:spPr>
          <a:xfrm flipV="1">
            <a:off x="1436253" y="4050008"/>
            <a:ext cx="196787" cy="657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0" idx="1"/>
          </p:cNvCxnSpPr>
          <p:nvPr/>
        </p:nvCxnSpPr>
        <p:spPr>
          <a:xfrm>
            <a:off x="1464091" y="2804279"/>
            <a:ext cx="2189692" cy="7265"/>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452267" y="3419980"/>
            <a:ext cx="4647477" cy="689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4" idx="3"/>
            <a:endCxn id="169" idx="1"/>
          </p:cNvCxnSpPr>
          <p:nvPr/>
        </p:nvCxnSpPr>
        <p:spPr>
          <a:xfrm flipV="1">
            <a:off x="3490174" y="1852486"/>
            <a:ext cx="4847004" cy="1634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29" idx="1"/>
          </p:cNvCxnSpPr>
          <p:nvPr/>
        </p:nvCxnSpPr>
        <p:spPr>
          <a:xfrm>
            <a:off x="1464091" y="5766064"/>
            <a:ext cx="3859023" cy="269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944292" y="5246835"/>
            <a:ext cx="119092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kartupeļi kā izejviela</a:t>
            </a:r>
          </a:p>
        </p:txBody>
      </p:sp>
      <p:cxnSp>
        <p:nvCxnSpPr>
          <p:cNvPr id="109" name="Straight Arrow Connector 108"/>
          <p:cNvCxnSpPr>
            <a:endCxn id="129" idx="1"/>
          </p:cNvCxnSpPr>
          <p:nvPr/>
        </p:nvCxnSpPr>
        <p:spPr>
          <a:xfrm flipV="1">
            <a:off x="1468192" y="5115646"/>
            <a:ext cx="4999493" cy="10146"/>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29" idx="3"/>
            <a:endCxn id="31" idx="1"/>
          </p:cNvCxnSpPr>
          <p:nvPr/>
        </p:nvCxnSpPr>
        <p:spPr>
          <a:xfrm flipV="1">
            <a:off x="6868887" y="5767349"/>
            <a:ext cx="1476048" cy="140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30" idx="1"/>
          </p:cNvCxnSpPr>
          <p:nvPr/>
        </p:nvCxnSpPr>
        <p:spPr>
          <a:xfrm>
            <a:off x="1436253" y="6360145"/>
            <a:ext cx="3038312" cy="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60" idx="1"/>
          </p:cNvCxnSpPr>
          <p:nvPr/>
        </p:nvCxnSpPr>
        <p:spPr>
          <a:xfrm>
            <a:off x="1391478" y="1338414"/>
            <a:ext cx="6938019" cy="301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13512" y="1640583"/>
            <a:ext cx="48748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veikals, tirdzniecības vieta, internets, piegāde uz mājām</a:t>
            </a:r>
          </a:p>
        </p:txBody>
      </p:sp>
      <p:cxnSp>
        <p:nvCxnSpPr>
          <p:cNvPr id="78" name="Elbow Connector 77"/>
          <p:cNvCxnSpPr>
            <a:stCxn id="14" idx="3"/>
            <a:endCxn id="129" idx="0"/>
          </p:cNvCxnSpPr>
          <p:nvPr/>
        </p:nvCxnSpPr>
        <p:spPr>
          <a:xfrm>
            <a:off x="3490174" y="4050008"/>
            <a:ext cx="3750398" cy="845181"/>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14" idx="3"/>
            <a:endCxn id="29" idx="0"/>
          </p:cNvCxnSpPr>
          <p:nvPr/>
        </p:nvCxnSpPr>
        <p:spPr>
          <a:xfrm>
            <a:off x="3490174" y="4050008"/>
            <a:ext cx="2605827" cy="1498291"/>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9989476" y="4213733"/>
            <a:ext cx="1332412" cy="681456"/>
          </a:xfrm>
          <a:prstGeom prst="round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eksports</a:t>
            </a:r>
          </a:p>
        </p:txBody>
      </p:sp>
      <p:sp>
        <p:nvSpPr>
          <p:cNvPr id="101" name="Rounded Rectangle 100"/>
          <p:cNvSpPr/>
          <p:nvPr/>
        </p:nvSpPr>
        <p:spPr>
          <a:xfrm>
            <a:off x="8312709" y="3899436"/>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102" name="Straight Arrow Connector 101"/>
          <p:cNvCxnSpPr>
            <a:stCxn id="14" idx="3"/>
            <a:endCxn id="101" idx="1"/>
          </p:cNvCxnSpPr>
          <p:nvPr/>
        </p:nvCxnSpPr>
        <p:spPr>
          <a:xfrm>
            <a:off x="3490174" y="4050008"/>
            <a:ext cx="4822535" cy="657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1633039" y="1557812"/>
            <a:ext cx="1857135" cy="6220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ražotāja pārstrādes vienība</a:t>
            </a:r>
          </a:p>
        </p:txBody>
      </p:sp>
      <p:sp>
        <p:nvSpPr>
          <p:cNvPr id="129" name="Rounded Rectangle 128"/>
          <p:cNvSpPr/>
          <p:nvPr/>
        </p:nvSpPr>
        <p:spPr>
          <a:xfrm>
            <a:off x="6467685" y="4895189"/>
            <a:ext cx="1545773" cy="44091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uzņēmumi</a:t>
            </a:r>
          </a:p>
        </p:txBody>
      </p:sp>
      <p:cxnSp>
        <p:nvCxnSpPr>
          <p:cNvPr id="141" name="Straight Arrow Connector 140"/>
          <p:cNvCxnSpPr>
            <a:endCxn id="90" idx="1"/>
          </p:cNvCxnSpPr>
          <p:nvPr/>
        </p:nvCxnSpPr>
        <p:spPr>
          <a:xfrm flipV="1">
            <a:off x="1391478" y="4554461"/>
            <a:ext cx="8597998" cy="1521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8337178" y="1695338"/>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197" name="Elbow Connector 196"/>
          <p:cNvCxnSpPr>
            <a:stCxn id="14" idx="3"/>
            <a:endCxn id="10" idx="2"/>
          </p:cNvCxnSpPr>
          <p:nvPr/>
        </p:nvCxnSpPr>
        <p:spPr>
          <a:xfrm flipV="1">
            <a:off x="3490174" y="3086643"/>
            <a:ext cx="984391" cy="963365"/>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Elbow Connector 199"/>
          <p:cNvCxnSpPr>
            <a:stCxn id="14" idx="3"/>
            <a:endCxn id="24" idx="2"/>
          </p:cNvCxnSpPr>
          <p:nvPr/>
        </p:nvCxnSpPr>
        <p:spPr>
          <a:xfrm flipV="1">
            <a:off x="3490174" y="3601683"/>
            <a:ext cx="3378713" cy="448325"/>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Elbow Connector 227"/>
          <p:cNvCxnSpPr>
            <a:stCxn id="104" idx="2"/>
            <a:endCxn id="10" idx="0"/>
          </p:cNvCxnSpPr>
          <p:nvPr/>
        </p:nvCxnSpPr>
        <p:spPr>
          <a:xfrm rot="16200000" flipH="1">
            <a:off x="3339788" y="1401666"/>
            <a:ext cx="356597" cy="1912958"/>
          </a:xfrm>
          <a:prstGeom prst="bent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04" idx="2"/>
            <a:endCxn id="24" idx="1"/>
          </p:cNvCxnSpPr>
          <p:nvPr/>
        </p:nvCxnSpPr>
        <p:spPr>
          <a:xfrm rot="16200000" flipH="1">
            <a:off x="3708453" y="1033000"/>
            <a:ext cx="1240700" cy="3534393"/>
          </a:xfrm>
          <a:prstGeom prst="bentConnector2">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5" name="Rounded Rectangle 254"/>
          <p:cNvSpPr/>
          <p:nvPr/>
        </p:nvSpPr>
        <p:spPr>
          <a:xfrm>
            <a:off x="8307318" y="2652468"/>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56" name="Rounded Rectangle 255"/>
          <p:cNvSpPr/>
          <p:nvPr/>
        </p:nvSpPr>
        <p:spPr>
          <a:xfrm>
            <a:off x="8307318" y="3269730"/>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60" name="Rounded Rectangle 259"/>
          <p:cNvSpPr/>
          <p:nvPr/>
        </p:nvSpPr>
        <p:spPr>
          <a:xfrm>
            <a:off x="8329497" y="1184278"/>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263" name="Straight Arrow Connector 262"/>
          <p:cNvCxnSpPr>
            <a:endCxn id="104" idx="1"/>
          </p:cNvCxnSpPr>
          <p:nvPr/>
        </p:nvCxnSpPr>
        <p:spPr>
          <a:xfrm>
            <a:off x="1452267" y="1868829"/>
            <a:ext cx="180772"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0" name="Rounded Rectangle 269"/>
          <p:cNvSpPr/>
          <p:nvPr/>
        </p:nvSpPr>
        <p:spPr>
          <a:xfrm>
            <a:off x="8329497" y="6172374"/>
            <a:ext cx="1440499" cy="377154"/>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iepirkuma klienti</a:t>
            </a:r>
          </a:p>
        </p:txBody>
      </p:sp>
      <p:cxnSp>
        <p:nvCxnSpPr>
          <p:cNvPr id="271" name="Straight Arrow Connector 270"/>
          <p:cNvCxnSpPr>
            <a:stCxn id="30" idx="3"/>
            <a:endCxn id="270" idx="1"/>
          </p:cNvCxnSpPr>
          <p:nvPr/>
        </p:nvCxnSpPr>
        <p:spPr>
          <a:xfrm>
            <a:off x="6020338" y="6360146"/>
            <a:ext cx="2309159" cy="80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129" idx="3"/>
            <a:endCxn id="32" idx="1"/>
          </p:cNvCxnSpPr>
          <p:nvPr/>
        </p:nvCxnSpPr>
        <p:spPr>
          <a:xfrm flipV="1">
            <a:off x="8013458" y="5115387"/>
            <a:ext cx="331477" cy="259"/>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1633039" y="6134022"/>
            <a:ext cx="28205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kartupeļi vai ražotāja pārstrādes produkti</a:t>
            </a:r>
          </a:p>
        </p:txBody>
      </p:sp>
      <p:sp>
        <p:nvSpPr>
          <p:cNvPr id="307" name="Rounded Rectangle 306"/>
          <p:cNvSpPr/>
          <p:nvPr/>
        </p:nvSpPr>
        <p:spPr>
          <a:xfrm>
            <a:off x="8326126" y="2199076"/>
            <a:ext cx="1478116" cy="31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cxnSp>
        <p:nvCxnSpPr>
          <p:cNvPr id="308" name="Elbow Connector 307"/>
          <p:cNvCxnSpPr>
            <a:stCxn id="10" idx="3"/>
            <a:endCxn id="307" idx="1"/>
          </p:cNvCxnSpPr>
          <p:nvPr/>
        </p:nvCxnSpPr>
        <p:spPr>
          <a:xfrm flipV="1">
            <a:off x="5295347" y="2356224"/>
            <a:ext cx="3030779" cy="455320"/>
          </a:xfrm>
          <a:prstGeom prst="bentConnector3">
            <a:avLst>
              <a:gd name="adj1" fmla="val 1101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5690477" y="2116215"/>
            <a:ext cx="29492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tirdzniecība tirgū/gadatirgū/ielu tirdzniecība</a:t>
            </a:r>
          </a:p>
        </p:txBody>
      </p:sp>
    </p:spTree>
    <p:extLst>
      <p:ext uri="{BB962C8B-B14F-4D97-AF65-F5344CB8AC3E}">
        <p14:creationId xmlns:p14="http://schemas.microsoft.com/office/powerpoint/2010/main" val="312152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4500" y="4159027"/>
            <a:ext cx="10991936" cy="2546692"/>
          </a:xfrm>
          <a:prstGeom prst="rect">
            <a:avLst/>
          </a:prstGeom>
          <a:solidFill>
            <a:schemeClr val="accent4">
              <a:lumMod val="40000"/>
              <a:lumOff val="60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739818" y="225455"/>
            <a:ext cx="10515600" cy="389618"/>
          </a:xfrm>
        </p:spPr>
        <p:txBody>
          <a:bodyPr>
            <a:normAutofit/>
          </a:bodyPr>
          <a:lstStyle/>
          <a:p>
            <a:pPr algn="ctr"/>
            <a:r>
              <a:rPr lang="lv-LV" sz="1800" b="1" dirty="0">
                <a:solidFill>
                  <a:srgbClr val="990000"/>
                </a:solidFill>
                <a:latin typeface="Times New Roman" panose="02020603050405020304" pitchFamily="18" charset="0"/>
                <a:cs typeface="Times New Roman" panose="02020603050405020304" pitchFamily="18" charset="0"/>
              </a:rPr>
              <a:t>Kartupeļu produktu pārtikas ķēde</a:t>
            </a:r>
          </a:p>
        </p:txBody>
      </p:sp>
      <p:sp>
        <p:nvSpPr>
          <p:cNvPr id="30" name="Rounded Rectangle 29"/>
          <p:cNvSpPr/>
          <p:nvPr/>
        </p:nvSpPr>
        <p:spPr>
          <a:xfrm>
            <a:off x="2821846" y="5253977"/>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uzņēmumi</a:t>
            </a:r>
          </a:p>
        </p:txBody>
      </p:sp>
      <p:sp>
        <p:nvSpPr>
          <p:cNvPr id="32" name="Rounded Rectangle 31"/>
          <p:cNvSpPr/>
          <p:nvPr/>
        </p:nvSpPr>
        <p:spPr>
          <a:xfrm>
            <a:off x="8306300" y="5222115"/>
            <a:ext cx="1338821"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pārtikas uzņēmumu klienti</a:t>
            </a:r>
          </a:p>
        </p:txBody>
      </p:sp>
      <p:sp>
        <p:nvSpPr>
          <p:cNvPr id="35" name="TextBox 34"/>
          <p:cNvSpPr txBox="1"/>
          <p:nvPr/>
        </p:nvSpPr>
        <p:spPr>
          <a:xfrm>
            <a:off x="9918614" y="6268633"/>
            <a:ext cx="13914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biznesa tirgus</a:t>
            </a:r>
          </a:p>
        </p:txBody>
      </p:sp>
      <p:sp>
        <p:nvSpPr>
          <p:cNvPr id="28" name="Rectangle 27"/>
          <p:cNvSpPr/>
          <p:nvPr/>
        </p:nvSpPr>
        <p:spPr>
          <a:xfrm>
            <a:off x="444500" y="805389"/>
            <a:ext cx="10991936" cy="2857273"/>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10" name="Rounded Rectangle 9"/>
          <p:cNvSpPr/>
          <p:nvPr/>
        </p:nvSpPr>
        <p:spPr>
          <a:xfrm>
            <a:off x="3914985" y="1983220"/>
            <a:ext cx="1641564" cy="5501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vairumtirgotājs</a:t>
            </a:r>
          </a:p>
        </p:txBody>
      </p:sp>
      <p:sp>
        <p:nvSpPr>
          <p:cNvPr id="20" name="Rounded Rectangle 19"/>
          <p:cNvSpPr/>
          <p:nvPr/>
        </p:nvSpPr>
        <p:spPr>
          <a:xfrm>
            <a:off x="8312709" y="1180192"/>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1" name="Rounded Rectangle 20"/>
          <p:cNvSpPr/>
          <p:nvPr/>
        </p:nvSpPr>
        <p:spPr>
          <a:xfrm>
            <a:off x="8312709" y="1978989"/>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2" name="Rounded Rectangle 21"/>
          <p:cNvSpPr/>
          <p:nvPr/>
        </p:nvSpPr>
        <p:spPr>
          <a:xfrm>
            <a:off x="8312709" y="2731463"/>
            <a:ext cx="1332412"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mājsaimniecība</a:t>
            </a:r>
          </a:p>
        </p:txBody>
      </p:sp>
      <p:sp>
        <p:nvSpPr>
          <p:cNvPr id="23" name="Rounded Rectangle 22"/>
          <p:cNvSpPr/>
          <p:nvPr/>
        </p:nvSpPr>
        <p:spPr>
          <a:xfrm>
            <a:off x="9923006" y="3550749"/>
            <a:ext cx="1332412" cy="724421"/>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eksports</a:t>
            </a:r>
          </a:p>
        </p:txBody>
      </p:sp>
      <p:sp>
        <p:nvSpPr>
          <p:cNvPr id="25" name="Rounded Rectangle 24"/>
          <p:cNvSpPr/>
          <p:nvPr/>
        </p:nvSpPr>
        <p:spPr>
          <a:xfrm>
            <a:off x="6096000" y="1978989"/>
            <a:ext cx="1545773"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26" name="Rounded Rectangle 25"/>
          <p:cNvSpPr/>
          <p:nvPr/>
        </p:nvSpPr>
        <p:spPr>
          <a:xfrm>
            <a:off x="6096000" y="2738943"/>
            <a:ext cx="1545773" cy="558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mazumtirdzniecība</a:t>
            </a:r>
          </a:p>
        </p:txBody>
      </p:sp>
      <p:sp>
        <p:nvSpPr>
          <p:cNvPr id="36" name="TextBox 35"/>
          <p:cNvSpPr txBox="1"/>
          <p:nvPr/>
        </p:nvSpPr>
        <p:spPr>
          <a:xfrm>
            <a:off x="9841521" y="1117790"/>
            <a:ext cx="154566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patērētāju tirgus</a:t>
            </a:r>
          </a:p>
        </p:txBody>
      </p:sp>
      <p:cxnSp>
        <p:nvCxnSpPr>
          <p:cNvPr id="73" name="Straight Arrow Connector 72"/>
          <p:cNvCxnSpPr>
            <a:stCxn id="10" idx="3"/>
          </p:cNvCxnSpPr>
          <p:nvPr/>
        </p:nvCxnSpPr>
        <p:spPr>
          <a:xfrm flipV="1">
            <a:off x="5556549" y="2258319"/>
            <a:ext cx="536925"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21" idx="1"/>
          </p:cNvCxnSpPr>
          <p:nvPr/>
        </p:nvCxnSpPr>
        <p:spPr>
          <a:xfrm>
            <a:off x="7641773" y="2258319"/>
            <a:ext cx="670936"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0" idx="1"/>
          </p:cNvCxnSpPr>
          <p:nvPr/>
        </p:nvCxnSpPr>
        <p:spPr>
          <a:xfrm>
            <a:off x="1409701" y="2258319"/>
            <a:ext cx="2505284"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409701" y="3015676"/>
            <a:ext cx="4683773"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6" idx="3"/>
            <a:endCxn id="22" idx="1"/>
          </p:cNvCxnSpPr>
          <p:nvPr/>
        </p:nvCxnSpPr>
        <p:spPr>
          <a:xfrm flipV="1">
            <a:off x="7641773" y="3010794"/>
            <a:ext cx="670936" cy="748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20" idx="1"/>
          </p:cNvCxnSpPr>
          <p:nvPr/>
        </p:nvCxnSpPr>
        <p:spPr>
          <a:xfrm flipV="1">
            <a:off x="1409700" y="1459523"/>
            <a:ext cx="6903009" cy="2310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399176" y="4873778"/>
            <a:ext cx="133345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ciete u.c. pārstrādes produkti kā izejvielas</a:t>
            </a:r>
          </a:p>
        </p:txBody>
      </p:sp>
      <p:cxnSp>
        <p:nvCxnSpPr>
          <p:cNvPr id="109" name="Straight Arrow Connector 108"/>
          <p:cNvCxnSpPr>
            <a:endCxn id="37" idx="1"/>
          </p:cNvCxnSpPr>
          <p:nvPr/>
        </p:nvCxnSpPr>
        <p:spPr>
          <a:xfrm>
            <a:off x="1403386" y="6300347"/>
            <a:ext cx="1418460"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821846" y="4444712"/>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sektors</a:t>
            </a:r>
          </a:p>
        </p:txBody>
      </p:sp>
      <p:sp>
        <p:nvSpPr>
          <p:cNvPr id="31" name="Rounded Rectangle 30"/>
          <p:cNvSpPr/>
          <p:nvPr/>
        </p:nvSpPr>
        <p:spPr>
          <a:xfrm>
            <a:off x="8299164" y="4455117"/>
            <a:ext cx="1332412" cy="477286"/>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err="1">
                <a:ln>
                  <a:noFill/>
                </a:ln>
                <a:solidFill>
                  <a:prstClr val="black"/>
                </a:solidFill>
                <a:effectLst/>
                <a:uLnTx/>
                <a:uFillTx/>
                <a:latin typeface="Calibri" panose="020F0502020204030204"/>
                <a:ea typeface="+mn-ea"/>
                <a:cs typeface="+mn-cs"/>
              </a:rPr>
              <a:t>HoReCa</a:t>
            </a: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 sektora klienti</a:t>
            </a:r>
          </a:p>
        </p:txBody>
      </p:sp>
      <p:cxnSp>
        <p:nvCxnSpPr>
          <p:cNvPr id="100" name="Straight Arrow Connector 99"/>
          <p:cNvCxnSpPr>
            <a:endCxn id="29" idx="1"/>
          </p:cNvCxnSpPr>
          <p:nvPr/>
        </p:nvCxnSpPr>
        <p:spPr>
          <a:xfrm>
            <a:off x="1409700" y="4724043"/>
            <a:ext cx="1412146"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30" idx="3"/>
            <a:endCxn id="32" idx="1"/>
          </p:cNvCxnSpPr>
          <p:nvPr/>
        </p:nvCxnSpPr>
        <p:spPr>
          <a:xfrm flipV="1">
            <a:off x="4367619" y="5501446"/>
            <a:ext cx="3938681" cy="3186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37" idx="3"/>
            <a:endCxn id="44" idx="1"/>
          </p:cNvCxnSpPr>
          <p:nvPr/>
        </p:nvCxnSpPr>
        <p:spPr>
          <a:xfrm flipV="1">
            <a:off x="4367619" y="6270923"/>
            <a:ext cx="3945090" cy="2942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806200" y="464234"/>
            <a:ext cx="514282" cy="6393766"/>
          </a:xfrm>
          <a:prstGeom prst="roundRect">
            <a:avLst/>
          </a:prstGeom>
          <a:ln/>
        </p:spPr>
        <p:style>
          <a:lnRef idx="1">
            <a:schemeClr val="accent3"/>
          </a:lnRef>
          <a:fillRef idx="3">
            <a:schemeClr val="accent3"/>
          </a:fillRef>
          <a:effectRef idx="2">
            <a:schemeClr val="accent3"/>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Kartupeļu produktu ražotāji</a:t>
            </a:r>
          </a:p>
        </p:txBody>
      </p:sp>
      <p:sp>
        <p:nvSpPr>
          <p:cNvPr id="37" name="Rounded Rectangle 36"/>
          <p:cNvSpPr/>
          <p:nvPr/>
        </p:nvSpPr>
        <p:spPr>
          <a:xfrm>
            <a:off x="2821846" y="6021016"/>
            <a:ext cx="1545773"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iepirkums</a:t>
            </a:r>
          </a:p>
        </p:txBody>
      </p:sp>
      <p:cxnSp>
        <p:nvCxnSpPr>
          <p:cNvPr id="42" name="Straight Arrow Connector 41"/>
          <p:cNvCxnSpPr>
            <a:endCxn id="30" idx="1"/>
          </p:cNvCxnSpPr>
          <p:nvPr/>
        </p:nvCxnSpPr>
        <p:spPr>
          <a:xfrm>
            <a:off x="1403386" y="5533308"/>
            <a:ext cx="1418460"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312709" y="5991592"/>
            <a:ext cx="1338821" cy="55866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rPr>
              <a:t>valsts iepirkuma klienti</a:t>
            </a:r>
          </a:p>
        </p:txBody>
      </p:sp>
      <p:cxnSp>
        <p:nvCxnSpPr>
          <p:cNvPr id="51" name="Straight Arrow Connector 50"/>
          <p:cNvCxnSpPr>
            <a:stCxn id="29" idx="3"/>
            <a:endCxn id="31" idx="1"/>
          </p:cNvCxnSpPr>
          <p:nvPr/>
        </p:nvCxnSpPr>
        <p:spPr>
          <a:xfrm flipV="1">
            <a:off x="4367619" y="4693760"/>
            <a:ext cx="3931545" cy="3028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23" idx="1"/>
          </p:cNvCxnSpPr>
          <p:nvPr/>
        </p:nvCxnSpPr>
        <p:spPr>
          <a:xfrm>
            <a:off x="1386864" y="3910291"/>
            <a:ext cx="8536142" cy="26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16882" y="1233560"/>
            <a:ext cx="48748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Calibri" panose="020F0502020204030204"/>
                <a:ea typeface="+mn-ea"/>
                <a:cs typeface="+mn-cs"/>
              </a:rPr>
              <a:t>ražotāja veikals, tirdzniecības vieta, internets, piegāde uz mājām</a:t>
            </a:r>
          </a:p>
        </p:txBody>
      </p:sp>
    </p:spTree>
    <p:extLst>
      <p:ext uri="{BB962C8B-B14F-4D97-AF65-F5344CB8AC3E}">
        <p14:creationId xmlns:p14="http://schemas.microsoft.com/office/powerpoint/2010/main" val="354281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1" y="1773237"/>
            <a:ext cx="4181856" cy="4624181"/>
          </a:xfrm>
        </p:spPr>
        <p:txBody>
          <a:bodyPr/>
          <a:lstStyle/>
          <a:p>
            <a:pPr>
              <a:buFont typeface="Wingdings" panose="05000000000000000000" pitchFamily="2" charset="2"/>
              <a:buChar char="ü"/>
            </a:pPr>
            <a:r>
              <a:rPr lang="lv-LV" sz="2000" dirty="0"/>
              <a:t>Projekta raksturojums</a:t>
            </a:r>
          </a:p>
          <a:p>
            <a:pPr>
              <a:buFont typeface="Wingdings" panose="05000000000000000000" pitchFamily="2" charset="2"/>
              <a:buChar char="ü"/>
            </a:pPr>
            <a:r>
              <a:rPr lang="lv-LV" sz="2000" dirty="0"/>
              <a:t>Sākotnējās atziņas par </a:t>
            </a:r>
            <a:r>
              <a:rPr lang="lv-LV" sz="2000" dirty="0" err="1"/>
              <a:t>Covid-19</a:t>
            </a:r>
            <a:r>
              <a:rPr lang="lv-LV" sz="2000" dirty="0"/>
              <a:t> krīzes ietekmi pārtikas sektorā</a:t>
            </a:r>
          </a:p>
          <a:p>
            <a:pPr>
              <a:buFont typeface="Wingdings" panose="05000000000000000000" pitchFamily="2" charset="2"/>
              <a:buChar char="ü"/>
            </a:pPr>
            <a:r>
              <a:rPr lang="lv-LV" sz="2000" dirty="0">
                <a:solidFill>
                  <a:srgbClr val="008A3E"/>
                </a:solidFill>
              </a:rPr>
              <a:t>Risku novērtēšana </a:t>
            </a:r>
            <a:r>
              <a:rPr lang="lv-LV" sz="2000" dirty="0"/>
              <a:t>laukaugu ražošanā un pārstrādē</a:t>
            </a:r>
          </a:p>
          <a:p>
            <a:pPr>
              <a:buFont typeface="Wingdings" panose="05000000000000000000" pitchFamily="2" charset="2"/>
              <a:buChar char="ü"/>
            </a:pPr>
            <a:r>
              <a:rPr lang="lv-LV" sz="2000" dirty="0">
                <a:solidFill>
                  <a:srgbClr val="008A3E"/>
                </a:solidFill>
              </a:rPr>
              <a:t>Ieteikumu/priekšlikumu sagatavošana </a:t>
            </a:r>
            <a:r>
              <a:rPr lang="lv-LV" sz="2000" dirty="0"/>
              <a:t>krīzes pārvarēšanai un ekonomikas atveseļošanai</a:t>
            </a:r>
          </a:p>
          <a:p>
            <a:pPr>
              <a:buFont typeface="Wingdings" panose="05000000000000000000" pitchFamily="2" charset="2"/>
              <a:buChar char="ü"/>
            </a:pPr>
            <a:endParaRPr lang="lv-LV" sz="2000" dirty="0"/>
          </a:p>
          <a:p>
            <a:endParaRPr lang="en-US" sz="2000" dirty="0"/>
          </a:p>
          <a:p>
            <a:endParaRPr lang="en-US" dirty="0"/>
          </a:p>
        </p:txBody>
      </p:sp>
      <p:sp>
        <p:nvSpPr>
          <p:cNvPr id="3" name="Title 2"/>
          <p:cNvSpPr>
            <a:spLocks noGrp="1"/>
          </p:cNvSpPr>
          <p:nvPr>
            <p:ph type="title"/>
          </p:nvPr>
        </p:nvSpPr>
        <p:spPr>
          <a:xfrm>
            <a:off x="2624618" y="387752"/>
            <a:ext cx="1857736" cy="684938"/>
          </a:xfrm>
        </p:spPr>
        <p:txBody>
          <a:bodyPr>
            <a:normAutofit/>
          </a:bodyPr>
          <a:lstStyle/>
          <a:p>
            <a:r>
              <a:rPr lang="en-US" sz="3200" dirty="0" err="1"/>
              <a:t>Saturs</a:t>
            </a:r>
            <a:endParaRPr lang="en-US" sz="3200" dirty="0"/>
          </a:p>
        </p:txBody>
      </p:sp>
      <p:cxnSp>
        <p:nvCxnSpPr>
          <p:cNvPr id="36" name="Straight Connector 35">
            <a:extLst>
              <a:ext uri="{FF2B5EF4-FFF2-40B4-BE49-F238E27FC236}">
                <a16:creationId xmlns:a16="http://schemas.microsoft.com/office/drawing/2014/main" id="{25D28B6B-0893-4D0D-9D7A-A542F9A5D33C}"/>
              </a:ext>
            </a:extLst>
          </p:cNvPr>
          <p:cNvCxnSpPr>
            <a:cxnSpLocks/>
          </p:cNvCxnSpPr>
          <p:nvPr/>
        </p:nvCxnSpPr>
        <p:spPr>
          <a:xfrm>
            <a:off x="636396" y="5672814"/>
            <a:ext cx="3617407" cy="0"/>
          </a:xfrm>
          <a:prstGeom prst="line">
            <a:avLst/>
          </a:prstGeom>
          <a:ln w="127000">
            <a:solidFill>
              <a:srgbClr val="008E4A"/>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FFD9380E-0A7A-4560-9A57-9DDF2BDB3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552" y="950259"/>
            <a:ext cx="6702853" cy="4835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3187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7886" y="218496"/>
            <a:ext cx="7342414" cy="1110343"/>
          </a:xfrm>
        </p:spPr>
        <p:txBody>
          <a:bodyPr>
            <a:noAutofit/>
          </a:bodyPr>
          <a:lstStyle/>
          <a:p>
            <a:pPr algn="ctr"/>
            <a:r>
              <a:rPr lang="lv-LV" sz="2400" dirty="0">
                <a:solidFill>
                  <a:srgbClr val="990000"/>
                </a:solidFill>
                <a:latin typeface="Times New Roman" panose="02020603050405020304" pitchFamily="18" charset="0"/>
                <a:cs typeface="Times New Roman" panose="02020603050405020304" pitchFamily="18" charset="0"/>
              </a:rPr>
              <a:t>Graudu, griķu un pākšaugu vidējās iepirkuma cenas 2015.-2020.gada ceturkšņos Latvijā</a:t>
            </a:r>
          </a:p>
        </p:txBody>
      </p:sp>
      <p:sp>
        <p:nvSpPr>
          <p:cNvPr id="5" name="TextBox 4"/>
          <p:cNvSpPr txBox="1"/>
          <p:nvPr/>
        </p:nvSpPr>
        <p:spPr>
          <a:xfrm>
            <a:off x="320560" y="6250584"/>
            <a:ext cx="4431055" cy="369332"/>
          </a:xfrm>
          <a:prstGeom prst="rect">
            <a:avLst/>
          </a:prstGeom>
          <a:noFill/>
        </p:spPr>
        <p:txBody>
          <a:bodyPr wrap="square" rtlCol="0">
            <a:spAutoFit/>
          </a:bodyPr>
          <a:lstStyle/>
          <a:p>
            <a:r>
              <a:rPr lang="lv-LV" i="1" dirty="0">
                <a:latin typeface="Times New Roman" panose="02020603050405020304" pitchFamily="18" charset="0"/>
                <a:cs typeface="Times New Roman" panose="02020603050405020304" pitchFamily="18" charset="0"/>
              </a:rPr>
              <a:t>Avots: autoru veidots, izmantojot CSP datus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50108" y="425405"/>
            <a:ext cx="998501" cy="957311"/>
          </a:xfrm>
          <a:prstGeom prst="rect">
            <a:avLst/>
          </a:prstGeom>
        </p:spPr>
      </p:pic>
      <p:graphicFrame>
        <p:nvGraphicFramePr>
          <p:cNvPr id="7" name="Chart 6"/>
          <p:cNvGraphicFramePr>
            <a:graphicFrameLocks/>
          </p:cNvGraphicFramePr>
          <p:nvPr>
            <p:extLst/>
          </p:nvPr>
        </p:nvGraphicFramePr>
        <p:xfrm>
          <a:off x="114301" y="1498600"/>
          <a:ext cx="11934308" cy="4203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6465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93055" y="1975756"/>
          <a:ext cx="10874529" cy="34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4294967295"/>
          </p:nvPr>
        </p:nvSpPr>
        <p:spPr>
          <a:xfrm>
            <a:off x="2590800" y="565604"/>
            <a:ext cx="8037226" cy="647700"/>
          </a:xfrm>
          <a:prstGeom prst="rect">
            <a:avLst/>
          </a:prstGeom>
        </p:spPr>
        <p:txBody>
          <a:bodyPr>
            <a:normAutofit/>
          </a:bodyPr>
          <a:lstStyle/>
          <a:p>
            <a:pPr marL="0" indent="0" algn="ctr">
              <a:buNone/>
            </a:pPr>
            <a:r>
              <a:rPr lang="lv-LV" sz="4000" b="1" dirty="0">
                <a:solidFill>
                  <a:srgbClr val="990000"/>
                </a:solidFill>
                <a:latin typeface="Times New Roman" panose="02020603050405020304" pitchFamily="18" charset="0"/>
                <a:cs typeface="Times New Roman" panose="02020603050405020304" pitchFamily="18" charset="0"/>
              </a:rPr>
              <a:t>Laukaugu un to produktu ķēde</a:t>
            </a:r>
          </a:p>
        </p:txBody>
      </p:sp>
      <p:pic>
        <p:nvPicPr>
          <p:cNvPr id="4" name="Picture 3">
            <a:extLst>
              <a:ext uri="{FF2B5EF4-FFF2-40B4-BE49-F238E27FC236}">
                <a16:creationId xmlns:a16="http://schemas.microsoft.com/office/drawing/2014/main" id="{B01A44F7-C0DA-4BA0-8FF1-0855BDD5695A}"/>
              </a:ext>
            </a:extLst>
          </p:cNvPr>
          <p:cNvPicPr>
            <a:picLocks noChangeAspect="1"/>
          </p:cNvPicPr>
          <p:nvPr/>
        </p:nvPicPr>
        <p:blipFill rotWithShape="1">
          <a:blip r:embed="rId7"/>
          <a:srcRect l="10569" t="2875" r="3626" b="2873"/>
          <a:stretch/>
        </p:blipFill>
        <p:spPr>
          <a:xfrm>
            <a:off x="11050108" y="425405"/>
            <a:ext cx="998501" cy="957311"/>
          </a:xfrm>
          <a:prstGeom prst="rect">
            <a:avLst/>
          </a:prstGeom>
        </p:spPr>
      </p:pic>
    </p:spTree>
    <p:extLst>
      <p:ext uri="{BB962C8B-B14F-4D97-AF65-F5344CB8AC3E}">
        <p14:creationId xmlns:p14="http://schemas.microsoft.com/office/powerpoint/2010/main" val="4242903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3942414" y="584200"/>
            <a:ext cx="7884825" cy="633794"/>
          </a:xfrm>
        </p:spPr>
        <p:txBody>
          <a:bodyPr>
            <a:noAutofit/>
          </a:bodyPr>
          <a:lstStyle/>
          <a:p>
            <a:pPr algn="ctr"/>
            <a:r>
              <a:rPr lang="lv-LV" sz="2600" dirty="0">
                <a:solidFill>
                  <a:srgbClr val="990000"/>
                </a:solidFill>
                <a:latin typeface="Times New Roman" panose="02020603050405020304" pitchFamily="18" charset="0"/>
                <a:cs typeface="Times New Roman" panose="02020603050405020304" pitchFamily="18" charset="0"/>
              </a:rPr>
              <a:t>Graudaugu bilance Latvijā 2010.-2019.gadā</a:t>
            </a:r>
          </a:p>
        </p:txBody>
      </p:sp>
      <p:sp>
        <p:nvSpPr>
          <p:cNvPr id="7" name="TextBox 6"/>
          <p:cNvSpPr txBox="1"/>
          <p:nvPr/>
        </p:nvSpPr>
        <p:spPr>
          <a:xfrm>
            <a:off x="457200" y="6336168"/>
            <a:ext cx="9074971" cy="369332"/>
          </a:xfrm>
          <a:prstGeom prst="rect">
            <a:avLst/>
          </a:prstGeom>
          <a:noFill/>
        </p:spPr>
        <p:txBody>
          <a:bodyPr wrap="square" rtlCol="0">
            <a:spAutoFit/>
          </a:bodyPr>
          <a:lstStyle/>
          <a:p>
            <a:r>
              <a:rPr lang="lv-LV" i="1" dirty="0">
                <a:latin typeface="Times New Roman" panose="02020603050405020304" pitchFamily="18" charset="0"/>
                <a:cs typeface="Times New Roman" panose="02020603050405020304" pitchFamily="18" charset="0"/>
              </a:rPr>
              <a:t>Avots: autoru veidots, izmantojot CSP datus</a:t>
            </a:r>
          </a:p>
        </p:txBody>
      </p:sp>
      <p:pic>
        <p:nvPicPr>
          <p:cNvPr id="9" name="Picture 8">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3276912" y="309712"/>
            <a:ext cx="998501" cy="957311"/>
          </a:xfrm>
          <a:prstGeom prst="rect">
            <a:avLst/>
          </a:prstGeom>
        </p:spPr>
      </p:pic>
      <p:graphicFrame>
        <p:nvGraphicFramePr>
          <p:cNvPr id="8" name="Chart 7"/>
          <p:cNvGraphicFramePr>
            <a:graphicFrameLocks/>
          </p:cNvGraphicFramePr>
          <p:nvPr>
            <p:extLst/>
          </p:nvPr>
        </p:nvGraphicFramePr>
        <p:xfrm>
          <a:off x="711200" y="1267023"/>
          <a:ext cx="10795000" cy="5118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7027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3942414" y="584200"/>
            <a:ext cx="7884825" cy="633794"/>
          </a:xfrm>
        </p:spPr>
        <p:txBody>
          <a:bodyPr>
            <a:noAutofit/>
          </a:bodyPr>
          <a:lstStyle/>
          <a:p>
            <a:pPr algn="ctr"/>
            <a:r>
              <a:rPr lang="lv-LV" sz="2600" dirty="0">
                <a:solidFill>
                  <a:srgbClr val="990000"/>
                </a:solidFill>
                <a:latin typeface="Times New Roman" panose="02020603050405020304" pitchFamily="18" charset="0"/>
                <a:cs typeface="Times New Roman" panose="02020603050405020304" pitchFamily="18" charset="0"/>
              </a:rPr>
              <a:t>Pākšaugu bilance Latvijā 2010.-2017.gadā</a:t>
            </a:r>
          </a:p>
        </p:txBody>
      </p:sp>
      <p:sp>
        <p:nvSpPr>
          <p:cNvPr id="7" name="TextBox 6"/>
          <p:cNvSpPr txBox="1"/>
          <p:nvPr/>
        </p:nvSpPr>
        <p:spPr>
          <a:xfrm>
            <a:off x="457200" y="6336168"/>
            <a:ext cx="9074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veidots, izmantojot CSP datus</a:t>
            </a:r>
          </a:p>
        </p:txBody>
      </p:sp>
      <p:pic>
        <p:nvPicPr>
          <p:cNvPr id="9" name="Picture 8">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3276912" y="309712"/>
            <a:ext cx="998501" cy="957311"/>
          </a:xfrm>
          <a:prstGeom prst="rect">
            <a:avLst/>
          </a:prstGeom>
        </p:spPr>
      </p:pic>
      <p:pic>
        <p:nvPicPr>
          <p:cNvPr id="2" name="Picture 1"/>
          <p:cNvPicPr>
            <a:picLocks noChangeAspect="1"/>
          </p:cNvPicPr>
          <p:nvPr/>
        </p:nvPicPr>
        <p:blipFill>
          <a:blip r:embed="rId4"/>
          <a:stretch>
            <a:fillRect/>
          </a:stretch>
        </p:blipFill>
        <p:spPr>
          <a:xfrm>
            <a:off x="678829" y="1245467"/>
            <a:ext cx="10761804" cy="5041672"/>
          </a:xfrm>
          <a:prstGeom prst="rect">
            <a:avLst/>
          </a:prstGeom>
        </p:spPr>
      </p:pic>
    </p:spTree>
    <p:extLst>
      <p:ext uri="{BB962C8B-B14F-4D97-AF65-F5344CB8AC3E}">
        <p14:creationId xmlns:p14="http://schemas.microsoft.com/office/powerpoint/2010/main" val="3522215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3942414" y="584200"/>
            <a:ext cx="7884825" cy="633794"/>
          </a:xfrm>
        </p:spPr>
        <p:txBody>
          <a:bodyPr>
            <a:noAutofit/>
          </a:bodyPr>
          <a:lstStyle/>
          <a:p>
            <a:pPr algn="ctr"/>
            <a:r>
              <a:rPr lang="lv-LV" sz="2600" dirty="0">
                <a:solidFill>
                  <a:srgbClr val="990000"/>
                </a:solidFill>
                <a:latin typeface="Times New Roman" panose="02020603050405020304" pitchFamily="18" charset="0"/>
                <a:cs typeface="Times New Roman" panose="02020603050405020304" pitchFamily="18" charset="0"/>
              </a:rPr>
              <a:t>Kartupeļu bilance Latvijā 2010.-2017.gadā</a:t>
            </a:r>
          </a:p>
        </p:txBody>
      </p:sp>
      <p:sp>
        <p:nvSpPr>
          <p:cNvPr id="7" name="TextBox 6"/>
          <p:cNvSpPr txBox="1"/>
          <p:nvPr/>
        </p:nvSpPr>
        <p:spPr>
          <a:xfrm>
            <a:off x="457200" y="6336168"/>
            <a:ext cx="9074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veidots, izmantojot CSP datus</a:t>
            </a:r>
          </a:p>
        </p:txBody>
      </p:sp>
      <p:pic>
        <p:nvPicPr>
          <p:cNvPr id="9" name="Picture 8">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3276912" y="309712"/>
            <a:ext cx="998501" cy="957311"/>
          </a:xfrm>
          <a:prstGeom prst="rect">
            <a:avLst/>
          </a:prstGeom>
        </p:spPr>
      </p:pic>
      <p:pic>
        <p:nvPicPr>
          <p:cNvPr id="2" name="Picture 1"/>
          <p:cNvPicPr>
            <a:picLocks noChangeAspect="1"/>
          </p:cNvPicPr>
          <p:nvPr/>
        </p:nvPicPr>
        <p:blipFill>
          <a:blip r:embed="rId4"/>
          <a:stretch>
            <a:fillRect/>
          </a:stretch>
        </p:blipFill>
        <p:spPr>
          <a:xfrm>
            <a:off x="1775637" y="1217994"/>
            <a:ext cx="8792987" cy="5207780"/>
          </a:xfrm>
          <a:prstGeom prst="rect">
            <a:avLst/>
          </a:prstGeom>
        </p:spPr>
      </p:pic>
    </p:spTree>
    <p:extLst>
      <p:ext uri="{BB962C8B-B14F-4D97-AF65-F5344CB8AC3E}">
        <p14:creationId xmlns:p14="http://schemas.microsoft.com/office/powerpoint/2010/main" val="1654755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42899" y="6287068"/>
            <a:ext cx="7814784"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veidots, izmantojot CSP datus</a:t>
            </a:r>
          </a:p>
        </p:txBody>
      </p:sp>
      <p:sp>
        <p:nvSpPr>
          <p:cNvPr id="2" name="Title 1"/>
          <p:cNvSpPr>
            <a:spLocks noGrp="1"/>
          </p:cNvSpPr>
          <p:nvPr>
            <p:ph type="title"/>
          </p:nvPr>
        </p:nvSpPr>
        <p:spPr>
          <a:xfrm>
            <a:off x="2316895" y="254573"/>
            <a:ext cx="8386082" cy="834910"/>
          </a:xfrm>
        </p:spPr>
        <p:txBody>
          <a:bodyPr>
            <a:noAutofit/>
          </a:bodyPr>
          <a:lstStyle/>
          <a:p>
            <a:pPr algn="ctr"/>
            <a:r>
              <a:rPr lang="lv-LV" sz="2400" dirty="0">
                <a:solidFill>
                  <a:srgbClr val="990000"/>
                </a:solidFill>
                <a:latin typeface="Times New Roman" panose="02020603050405020304" pitchFamily="18" charset="0"/>
                <a:cs typeface="Times New Roman" panose="02020603050405020304" pitchFamily="18" charset="0"/>
              </a:rPr>
              <a:t>Graudu un to produktu importa un eksporta vērtību izmaiņas Latvijā 2019.-2020.gada M01-07</a:t>
            </a:r>
            <a:endParaRPr lang="lv-LV" sz="2000" dirty="0">
              <a:solidFill>
                <a:srgbClr val="00B050"/>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224948" y="4871109"/>
            <a:ext cx="2822401" cy="141595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b="1" dirty="0">
              <a:latin typeface="Times New Roman" panose="02020603050405020304" pitchFamily="18" charset="0"/>
              <a:cs typeface="Times New Roman" panose="02020603050405020304" pitchFamily="18" charset="0"/>
            </a:endParaRPr>
          </a:p>
          <a:p>
            <a:pPr algn="ctr"/>
            <a:r>
              <a:rPr lang="lv-LV" b="1" dirty="0">
                <a:latin typeface="Times New Roman" panose="02020603050405020304" pitchFamily="18" charset="0"/>
                <a:cs typeface="Times New Roman" panose="02020603050405020304" pitchFamily="18" charset="0"/>
              </a:rPr>
              <a:t>TOP importa valstis graudiem 2019/2020: </a:t>
            </a:r>
          </a:p>
          <a:p>
            <a:pPr algn="ctr"/>
            <a:r>
              <a:rPr lang="lv-LV"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 49%      LT 53%</a:t>
            </a:r>
          </a:p>
          <a:p>
            <a:pPr algn="ctr"/>
            <a:r>
              <a:rPr lang="lv-LV" sz="1600" dirty="0">
                <a:latin typeface="Times New Roman" panose="02020603050405020304" pitchFamily="18" charset="0"/>
                <a:cs typeface="Times New Roman" panose="02020603050405020304" pitchFamily="18" charset="0"/>
              </a:rPr>
              <a:t>EE 13%      EE 20%</a:t>
            </a:r>
          </a:p>
          <a:p>
            <a:pPr algn="ctr"/>
            <a:r>
              <a:rPr lang="lv-LV" sz="1600" dirty="0">
                <a:latin typeface="Times New Roman" panose="02020603050405020304" pitchFamily="18" charset="0"/>
                <a:cs typeface="Times New Roman" panose="02020603050405020304" pitchFamily="18" charset="0"/>
              </a:rPr>
              <a:t>RU 35%        FR 9%         </a:t>
            </a:r>
          </a:p>
          <a:p>
            <a:pPr algn="ctr"/>
            <a:endParaRPr lang="lv-LV"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159541" y="4871109"/>
            <a:ext cx="2751921" cy="1705961"/>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b="1" dirty="0">
              <a:latin typeface="Times New Roman" panose="02020603050405020304" pitchFamily="18" charset="0"/>
              <a:cs typeface="Times New Roman" panose="02020603050405020304" pitchFamily="18" charset="0"/>
            </a:endParaRPr>
          </a:p>
          <a:p>
            <a:pPr algn="ctr"/>
            <a:r>
              <a:rPr lang="lv-LV" b="1" dirty="0">
                <a:latin typeface="Times New Roman" panose="02020603050405020304" pitchFamily="18" charset="0"/>
                <a:cs typeface="Times New Roman" panose="02020603050405020304" pitchFamily="18" charset="0"/>
              </a:rPr>
              <a:t>TOP eksporta valstis graudiem 2019/2020:</a:t>
            </a:r>
          </a:p>
          <a:p>
            <a:pPr algn="ctr"/>
            <a:r>
              <a:rPr lang="lv-LV" sz="1600" dirty="0">
                <a:latin typeface="Times New Roman" panose="02020603050405020304" pitchFamily="18" charset="0"/>
                <a:cs typeface="Times New Roman" panose="02020603050405020304" pitchFamily="18" charset="0"/>
              </a:rPr>
              <a:t>TR 15%       TR 8%</a:t>
            </a:r>
          </a:p>
          <a:p>
            <a:pPr algn="ctr"/>
            <a:r>
              <a:rPr lang="lv-LV" sz="1600" dirty="0">
                <a:latin typeface="Times New Roman" panose="02020603050405020304" pitchFamily="18" charset="0"/>
                <a:cs typeface="Times New Roman" panose="02020603050405020304" pitchFamily="18" charset="0"/>
              </a:rPr>
              <a:t>   NG 10%        </a:t>
            </a:r>
            <a:r>
              <a:rPr lang="lv-LV"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 50%</a:t>
            </a:r>
          </a:p>
          <a:p>
            <a:pPr algn="ctr"/>
            <a:r>
              <a:rPr lang="lv-LV" sz="1600" dirty="0">
                <a:latin typeface="Times New Roman" panose="02020603050405020304" pitchFamily="18" charset="0"/>
                <a:cs typeface="Times New Roman" panose="02020603050405020304" pitchFamily="18" charset="0"/>
              </a:rPr>
              <a:t>DE 9%         LT 7%</a:t>
            </a:r>
          </a:p>
          <a:p>
            <a:r>
              <a:rPr lang="lv-LV" sz="1600" dirty="0">
                <a:latin typeface="Times New Roman" panose="02020603050405020304" pitchFamily="18" charset="0"/>
                <a:cs typeface="Times New Roman" panose="02020603050405020304" pitchFamily="18" charset="0"/>
              </a:rPr>
              <a:t>        ES 9%             </a:t>
            </a:r>
          </a:p>
          <a:p>
            <a:pPr algn="ctr"/>
            <a:endParaRPr lang="lv-LV" b="1" dirty="0">
              <a:latin typeface="Times New Roman" panose="02020603050405020304" pitchFamily="18" charset="0"/>
              <a:cs typeface="Times New Roman" panose="02020603050405020304" pitchFamily="18" charset="0"/>
            </a:endParaRPr>
          </a:p>
        </p:txBody>
      </p:sp>
      <p:sp>
        <p:nvSpPr>
          <p:cNvPr id="33" name="Rounded Rectangle 32"/>
          <p:cNvSpPr/>
          <p:nvPr/>
        </p:nvSpPr>
        <p:spPr>
          <a:xfrm>
            <a:off x="3213114" y="4871109"/>
            <a:ext cx="2767962" cy="141595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latin typeface="Times New Roman" panose="02020603050405020304" pitchFamily="18" charset="0"/>
                <a:cs typeface="Times New Roman" panose="02020603050405020304" pitchFamily="18" charset="0"/>
              </a:rPr>
              <a:t>TOP importa valstis produktiem 2019/2020:</a:t>
            </a:r>
          </a:p>
          <a:p>
            <a:pPr algn="ctr"/>
            <a:r>
              <a:rPr lang="lv-LV"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 36%       LT 35%</a:t>
            </a:r>
          </a:p>
          <a:p>
            <a:pPr algn="ctr"/>
            <a:r>
              <a:rPr lang="lv-LV" sz="1600" dirty="0">
                <a:latin typeface="Times New Roman" panose="02020603050405020304" pitchFamily="18" charset="0"/>
                <a:cs typeface="Times New Roman" panose="02020603050405020304" pitchFamily="18" charset="0"/>
              </a:rPr>
              <a:t>EE 16%      EE 12%</a:t>
            </a:r>
          </a:p>
          <a:p>
            <a:pPr algn="ctr"/>
            <a:r>
              <a:rPr lang="lv-LV" sz="1600" dirty="0">
                <a:latin typeface="Times New Roman" panose="02020603050405020304" pitchFamily="18" charset="0"/>
                <a:cs typeface="Times New Roman" panose="02020603050405020304" pitchFamily="18" charset="0"/>
              </a:rPr>
              <a:t>PL 13%      PL 14%</a:t>
            </a:r>
          </a:p>
        </p:txBody>
      </p:sp>
      <p:sp>
        <p:nvSpPr>
          <p:cNvPr id="34" name="Rounded Rectangle 33"/>
          <p:cNvSpPr/>
          <p:nvPr/>
        </p:nvSpPr>
        <p:spPr>
          <a:xfrm>
            <a:off x="9085058" y="4873040"/>
            <a:ext cx="2748465" cy="170403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latin typeface="Times New Roman" panose="02020603050405020304" pitchFamily="18" charset="0"/>
                <a:cs typeface="Times New Roman" panose="02020603050405020304" pitchFamily="18" charset="0"/>
              </a:rPr>
              <a:t>TOP 3 eksporta valstis produktiem 2019/2020:</a:t>
            </a:r>
          </a:p>
          <a:p>
            <a:pPr algn="ctr"/>
            <a:r>
              <a:rPr lang="lv-LV" sz="1600" dirty="0">
                <a:latin typeface="Times New Roman" panose="02020603050405020304" pitchFamily="18" charset="0"/>
                <a:cs typeface="Times New Roman" panose="02020603050405020304" pitchFamily="18" charset="0"/>
              </a:rPr>
              <a:t>LT 26%      LT 25%</a:t>
            </a:r>
          </a:p>
          <a:p>
            <a:pPr algn="ctr"/>
            <a:r>
              <a:rPr lang="lv-LV" sz="1600" dirty="0">
                <a:latin typeface="Times New Roman" panose="02020603050405020304" pitchFamily="18" charset="0"/>
                <a:cs typeface="Times New Roman" panose="02020603050405020304" pitchFamily="18" charset="0"/>
              </a:rPr>
              <a:t>EE 22%      EE 21%</a:t>
            </a:r>
          </a:p>
          <a:p>
            <a:pPr algn="ctr"/>
            <a:r>
              <a:rPr lang="lv-LV" sz="1600" dirty="0">
                <a:latin typeface="Times New Roman" panose="02020603050405020304" pitchFamily="18" charset="0"/>
                <a:cs typeface="Times New Roman" panose="02020603050405020304" pitchFamily="18" charset="0"/>
              </a:rPr>
              <a:t>DE 8%       DE 11%</a:t>
            </a:r>
          </a:p>
        </p:txBody>
      </p:sp>
      <p:pic>
        <p:nvPicPr>
          <p:cNvPr id="35" name="Picture 34">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64928" y="267486"/>
            <a:ext cx="998501" cy="957311"/>
          </a:xfrm>
          <a:prstGeom prst="rect">
            <a:avLst/>
          </a:prstGeom>
        </p:spPr>
      </p:pic>
      <p:graphicFrame>
        <p:nvGraphicFramePr>
          <p:cNvPr id="36" name="Chart 35"/>
          <p:cNvGraphicFramePr>
            <a:graphicFrameLocks/>
          </p:cNvGraphicFramePr>
          <p:nvPr>
            <p:extLst/>
          </p:nvPr>
        </p:nvGraphicFramePr>
        <p:xfrm>
          <a:off x="342899" y="1224797"/>
          <a:ext cx="5816641" cy="3640061"/>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Arrow Connector 36"/>
          <p:cNvCxnSpPr/>
          <p:nvPr/>
        </p:nvCxnSpPr>
        <p:spPr>
          <a:xfrm>
            <a:off x="2060705" y="2081262"/>
            <a:ext cx="512379" cy="34158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353993" y="1731410"/>
            <a:ext cx="512379" cy="34158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316894" y="1947835"/>
            <a:ext cx="806828" cy="582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lv-LV" sz="1800" b="1" dirty="0">
                <a:solidFill>
                  <a:srgbClr val="C00000"/>
                </a:solidFill>
              </a:rPr>
              <a:t>-</a:t>
            </a:r>
            <a:r>
              <a:rPr lang="lv-LV" sz="1800" b="1" dirty="0">
                <a:solidFill>
                  <a:srgbClr val="C00000"/>
                </a:solidFill>
                <a:latin typeface="Times New Roman" panose="02020603050405020304" pitchFamily="18" charset="0"/>
                <a:cs typeface="Times New Roman" panose="02020603050405020304" pitchFamily="18" charset="0"/>
              </a:rPr>
              <a:t>13</a:t>
            </a:r>
            <a:r>
              <a:rPr lang="lv-LV" sz="1800" b="1" dirty="0">
                <a:solidFill>
                  <a:srgbClr val="C00000"/>
                </a:solidFill>
              </a:rPr>
              <a:t>%</a:t>
            </a:r>
          </a:p>
        </p:txBody>
      </p:sp>
      <p:sp>
        <p:nvSpPr>
          <p:cNvPr id="40" name="Rectangle 39"/>
          <p:cNvSpPr/>
          <p:nvPr/>
        </p:nvSpPr>
        <p:spPr>
          <a:xfrm>
            <a:off x="5466671" y="1582756"/>
            <a:ext cx="638412" cy="260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lv-LV" sz="1800" b="1" dirty="0">
                <a:solidFill>
                  <a:srgbClr val="C00000"/>
                </a:solidFill>
                <a:latin typeface="Times New Roman" panose="02020603050405020304" pitchFamily="18" charset="0"/>
                <a:cs typeface="Times New Roman" panose="02020603050405020304" pitchFamily="18" charset="0"/>
              </a:rPr>
              <a:t>-2%</a:t>
            </a:r>
          </a:p>
        </p:txBody>
      </p:sp>
      <p:graphicFrame>
        <p:nvGraphicFramePr>
          <p:cNvPr id="46" name="Chart 45"/>
          <p:cNvGraphicFramePr>
            <a:graphicFrameLocks/>
          </p:cNvGraphicFramePr>
          <p:nvPr>
            <p:extLst/>
          </p:nvPr>
        </p:nvGraphicFramePr>
        <p:xfrm>
          <a:off x="6261099" y="1224798"/>
          <a:ext cx="5572423" cy="3640060"/>
        </p:xfrm>
        <a:graphic>
          <a:graphicData uri="http://schemas.openxmlformats.org/drawingml/2006/chart">
            <c:chart xmlns:c="http://schemas.openxmlformats.org/drawingml/2006/chart" xmlns:r="http://schemas.openxmlformats.org/officeDocument/2006/relationships" r:id="rId5"/>
          </a:graphicData>
        </a:graphic>
      </p:graphicFrame>
      <p:cxnSp>
        <p:nvCxnSpPr>
          <p:cNvPr id="47" name="Straight Arrow Connector 46"/>
          <p:cNvCxnSpPr/>
          <p:nvPr/>
        </p:nvCxnSpPr>
        <p:spPr>
          <a:xfrm>
            <a:off x="8590405" y="1780396"/>
            <a:ext cx="584966" cy="39874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0326056" y="2757497"/>
            <a:ext cx="851397" cy="23678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933667" y="1756509"/>
            <a:ext cx="750054" cy="29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lv-LV" sz="1800" b="1" dirty="0">
                <a:solidFill>
                  <a:srgbClr val="C00000"/>
                </a:solidFill>
                <a:latin typeface="Times New Roman" panose="02020603050405020304" pitchFamily="18" charset="0"/>
                <a:cs typeface="Times New Roman" panose="02020603050405020304" pitchFamily="18" charset="0"/>
              </a:rPr>
              <a:t>-2%</a:t>
            </a:r>
          </a:p>
        </p:txBody>
      </p:sp>
      <p:sp>
        <p:nvSpPr>
          <p:cNvPr id="50" name="Rectangle 49"/>
          <p:cNvSpPr/>
          <p:nvPr/>
        </p:nvSpPr>
        <p:spPr>
          <a:xfrm>
            <a:off x="10200012" y="2542952"/>
            <a:ext cx="697418" cy="29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lv-LV" sz="1800" b="1" dirty="0">
                <a:solidFill>
                  <a:srgbClr val="C00000"/>
                </a:solidFill>
                <a:latin typeface="Times New Roman" panose="02020603050405020304" pitchFamily="18" charset="0"/>
                <a:cs typeface="Times New Roman" panose="02020603050405020304" pitchFamily="18" charset="0"/>
              </a:rPr>
              <a:t>+4%</a:t>
            </a:r>
          </a:p>
        </p:txBody>
      </p:sp>
      <p:cxnSp>
        <p:nvCxnSpPr>
          <p:cNvPr id="15" name="Straight Connector 14"/>
          <p:cNvCxnSpPr/>
          <p:nvPr/>
        </p:nvCxnSpPr>
        <p:spPr>
          <a:xfrm>
            <a:off x="1625600" y="5529704"/>
            <a:ext cx="0" cy="642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38122" y="5570690"/>
            <a:ext cx="17749" cy="858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97095" y="5536644"/>
            <a:ext cx="0" cy="642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452556" y="5724089"/>
            <a:ext cx="0" cy="642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058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1185" y="6436474"/>
            <a:ext cx="8025481"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veidots, izmantojot CSP datus</a:t>
            </a:r>
          </a:p>
        </p:txBody>
      </p:sp>
      <p:sp>
        <p:nvSpPr>
          <p:cNvPr id="2" name="Title 1"/>
          <p:cNvSpPr>
            <a:spLocks noGrp="1"/>
          </p:cNvSpPr>
          <p:nvPr>
            <p:ph type="title"/>
          </p:nvPr>
        </p:nvSpPr>
        <p:spPr>
          <a:xfrm>
            <a:off x="2316895" y="323387"/>
            <a:ext cx="8751155" cy="1162790"/>
          </a:xfrm>
        </p:spPr>
        <p:txBody>
          <a:bodyPr>
            <a:noAutofit/>
          </a:bodyPr>
          <a:lstStyle/>
          <a:p>
            <a:pPr algn="ctr"/>
            <a:r>
              <a:rPr lang="lv-LV" sz="2400" dirty="0">
                <a:solidFill>
                  <a:srgbClr val="990000"/>
                </a:solidFill>
                <a:latin typeface="Times New Roman" panose="02020603050405020304" pitchFamily="18" charset="0"/>
                <a:cs typeface="Times New Roman" panose="02020603050405020304" pitchFamily="18" charset="0"/>
              </a:rPr>
              <a:t>Pākšaugu importa un eksporta vērtību izmaiņas Latvijā        2019.-2020.gada M01-07</a:t>
            </a:r>
            <a:endParaRPr lang="lv-LV" sz="2000" dirty="0">
              <a:solidFill>
                <a:srgbClr val="00B050"/>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3221133" y="4775283"/>
            <a:ext cx="2751921" cy="168053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b="1" dirty="0">
              <a:latin typeface="Times New Roman" panose="02020603050405020304" pitchFamily="18" charset="0"/>
              <a:cs typeface="Times New Roman" panose="02020603050405020304" pitchFamily="18" charset="0"/>
            </a:endParaRPr>
          </a:p>
          <a:p>
            <a:pPr algn="ctr"/>
            <a:r>
              <a:rPr lang="lv-LV" b="1" dirty="0">
                <a:latin typeface="Times New Roman" panose="02020603050405020304" pitchFamily="18" charset="0"/>
                <a:cs typeface="Times New Roman" panose="02020603050405020304" pitchFamily="18" charset="0"/>
              </a:rPr>
              <a:t>TOP eksporta valstis 2019/2020:</a:t>
            </a:r>
          </a:p>
          <a:p>
            <a:pPr algn="ctr"/>
            <a:r>
              <a:rPr lang="lv-LV" sz="1600" dirty="0">
                <a:latin typeface="Times New Roman" panose="02020603050405020304" pitchFamily="18" charset="0"/>
                <a:cs typeface="Times New Roman" panose="02020603050405020304" pitchFamily="18" charset="0"/>
              </a:rPr>
              <a:t>NO 26%     NO 18%</a:t>
            </a:r>
          </a:p>
          <a:p>
            <a:pPr algn="ctr"/>
            <a:r>
              <a:rPr lang="lv-LV" sz="1600" dirty="0">
                <a:latin typeface="Times New Roman" panose="02020603050405020304" pitchFamily="18" charset="0"/>
                <a:cs typeface="Times New Roman" panose="02020603050405020304" pitchFamily="18" charset="0"/>
              </a:rPr>
              <a:t>DE 19%      </a:t>
            </a:r>
            <a:r>
              <a:rPr lang="lv-LV"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 48%</a:t>
            </a:r>
          </a:p>
          <a:p>
            <a:pPr algn="ctr"/>
            <a:r>
              <a:rPr lang="lv-LV" sz="1600" dirty="0">
                <a:latin typeface="Times New Roman" panose="02020603050405020304" pitchFamily="18" charset="0"/>
                <a:cs typeface="Times New Roman" panose="02020603050405020304" pitchFamily="18" charset="0"/>
              </a:rPr>
              <a:t>GB 18%      BE 10%</a:t>
            </a:r>
          </a:p>
          <a:p>
            <a:r>
              <a:rPr lang="lv-LV" sz="1600" dirty="0">
                <a:latin typeface="Times New Roman" panose="02020603050405020304" pitchFamily="18" charset="0"/>
                <a:cs typeface="Times New Roman" panose="02020603050405020304" pitchFamily="18" charset="0"/>
              </a:rPr>
              <a:t>        LT 14%</a:t>
            </a:r>
          </a:p>
          <a:p>
            <a:pPr algn="ctr"/>
            <a:endParaRPr lang="lv-LV" b="1" dirty="0">
              <a:latin typeface="Times New Roman" panose="02020603050405020304" pitchFamily="18" charset="0"/>
              <a:cs typeface="Times New Roman" panose="02020603050405020304" pitchFamily="18" charset="0"/>
            </a:endParaRPr>
          </a:p>
        </p:txBody>
      </p:sp>
      <p:sp>
        <p:nvSpPr>
          <p:cNvPr id="33" name="Rounded Rectangle 32"/>
          <p:cNvSpPr/>
          <p:nvPr/>
        </p:nvSpPr>
        <p:spPr>
          <a:xfrm>
            <a:off x="6085455" y="4953881"/>
            <a:ext cx="2767962" cy="141595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latin typeface="Times New Roman" panose="02020603050405020304" pitchFamily="18" charset="0"/>
                <a:cs typeface="Times New Roman" panose="02020603050405020304" pitchFamily="18" charset="0"/>
              </a:rPr>
              <a:t>TOP importa valstis 2019/2020:</a:t>
            </a:r>
          </a:p>
          <a:p>
            <a:pPr algn="ctr"/>
            <a:r>
              <a:rPr lang="lv-LV" sz="1600" dirty="0">
                <a:latin typeface="Times New Roman" panose="02020603050405020304" pitchFamily="18" charset="0"/>
                <a:cs typeface="Times New Roman" panose="02020603050405020304" pitchFamily="18" charset="0"/>
              </a:rPr>
              <a:t>LT 39%      LT 26%</a:t>
            </a:r>
          </a:p>
          <a:p>
            <a:pPr algn="ctr"/>
            <a:r>
              <a:rPr lang="lv-LV"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 39%       RU 55%</a:t>
            </a:r>
          </a:p>
          <a:p>
            <a:pPr algn="ctr"/>
            <a:r>
              <a:rPr lang="lv-LV" sz="1600" dirty="0">
                <a:latin typeface="Times New Roman" panose="02020603050405020304" pitchFamily="18" charset="0"/>
                <a:cs typeface="Times New Roman" panose="02020603050405020304" pitchFamily="18" charset="0"/>
              </a:rPr>
              <a:t>EE 13%       EE 9%</a:t>
            </a:r>
          </a:p>
        </p:txBody>
      </p:sp>
      <p:pic>
        <p:nvPicPr>
          <p:cNvPr id="16" name="Picture 1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50108" y="425405"/>
            <a:ext cx="998501" cy="957311"/>
          </a:xfrm>
          <a:prstGeom prst="rect">
            <a:avLst/>
          </a:prstGeom>
        </p:spPr>
      </p:pic>
      <p:graphicFrame>
        <p:nvGraphicFramePr>
          <p:cNvPr id="24" name="Chart 23"/>
          <p:cNvGraphicFramePr>
            <a:graphicFrameLocks/>
          </p:cNvGraphicFramePr>
          <p:nvPr>
            <p:extLst/>
          </p:nvPr>
        </p:nvGraphicFramePr>
        <p:xfrm>
          <a:off x="2622015" y="1486177"/>
          <a:ext cx="6797408" cy="3314423"/>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7333518" y="2347438"/>
            <a:ext cx="680946" cy="323851"/>
          </a:xfrm>
          <a:prstGeom prst="straightConnector1">
            <a:avLst/>
          </a:prstGeom>
          <a:noFill/>
          <a:ln w="38100" cap="flat" cmpd="sng" algn="ctr">
            <a:solidFill>
              <a:srgbClr val="C00000"/>
            </a:solidFill>
            <a:prstDash val="solid"/>
            <a:tailEnd type="triangle"/>
          </a:ln>
          <a:effectLst/>
        </p:spPr>
      </p:cxnSp>
      <p:cxnSp>
        <p:nvCxnSpPr>
          <p:cNvPr id="28" name="Straight Arrow Connector 27"/>
          <p:cNvCxnSpPr/>
          <p:nvPr/>
        </p:nvCxnSpPr>
        <p:spPr>
          <a:xfrm flipV="1">
            <a:off x="4240346" y="1800769"/>
            <a:ext cx="713497" cy="443335"/>
          </a:xfrm>
          <a:prstGeom prst="straightConnector1">
            <a:avLst/>
          </a:prstGeom>
          <a:noFill/>
          <a:ln w="38100" cap="flat" cmpd="sng" algn="ctr">
            <a:solidFill>
              <a:srgbClr val="C00000"/>
            </a:solidFill>
            <a:prstDash val="solid"/>
            <a:tailEnd type="triangle"/>
          </a:ln>
          <a:effectLst/>
        </p:spPr>
      </p:cxnSp>
      <p:sp>
        <p:nvSpPr>
          <p:cNvPr id="37" name="Rectangle 36"/>
          <p:cNvSpPr/>
          <p:nvPr/>
        </p:nvSpPr>
        <p:spPr>
          <a:xfrm>
            <a:off x="7149728" y="2196700"/>
            <a:ext cx="771545" cy="309537"/>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a:t>
            </a:r>
          </a:p>
        </p:txBody>
      </p:sp>
      <p:sp>
        <p:nvSpPr>
          <p:cNvPr id="38" name="Rectangle 37"/>
          <p:cNvSpPr/>
          <p:nvPr/>
        </p:nvSpPr>
        <p:spPr>
          <a:xfrm>
            <a:off x="4015897" y="1673054"/>
            <a:ext cx="771545" cy="301601"/>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+42%</a:t>
            </a:r>
          </a:p>
        </p:txBody>
      </p:sp>
      <p:cxnSp>
        <p:nvCxnSpPr>
          <p:cNvPr id="39" name="Straight Connector 38"/>
          <p:cNvCxnSpPr/>
          <p:nvPr/>
        </p:nvCxnSpPr>
        <p:spPr>
          <a:xfrm>
            <a:off x="4597093" y="5442333"/>
            <a:ext cx="0" cy="850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469436" y="5644572"/>
            <a:ext cx="4284" cy="648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167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42899" y="6287068"/>
            <a:ext cx="25635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veidots, izmantojot CSP datus</a:t>
            </a:r>
          </a:p>
        </p:txBody>
      </p:sp>
      <p:sp>
        <p:nvSpPr>
          <p:cNvPr id="2" name="Title 1"/>
          <p:cNvSpPr>
            <a:spLocks noGrp="1"/>
          </p:cNvSpPr>
          <p:nvPr>
            <p:ph type="title"/>
          </p:nvPr>
        </p:nvSpPr>
        <p:spPr>
          <a:xfrm>
            <a:off x="2316895" y="254573"/>
            <a:ext cx="8386082" cy="834910"/>
          </a:xfrm>
        </p:spPr>
        <p:txBody>
          <a:bodyPr>
            <a:noAutofit/>
          </a:bodyPr>
          <a:lstStyle/>
          <a:p>
            <a:pPr algn="ctr"/>
            <a:r>
              <a:rPr lang="lv-LV" sz="2400" dirty="0">
                <a:solidFill>
                  <a:srgbClr val="990000"/>
                </a:solidFill>
                <a:latin typeface="Times New Roman" panose="02020603050405020304" pitchFamily="18" charset="0"/>
                <a:cs typeface="Times New Roman" panose="02020603050405020304" pitchFamily="18" charset="0"/>
              </a:rPr>
              <a:t>Kartupeļu un to produktu importa un eksporta vērtību izmaiņas Latvijā 2019.-2020.gada M01-07</a:t>
            </a:r>
            <a:endParaRPr lang="lv-LV" sz="2000" dirty="0">
              <a:solidFill>
                <a:srgbClr val="00B050"/>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224948" y="4871109"/>
            <a:ext cx="2822401" cy="141595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 importa valstis kartupeļiem 2019/2020: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noProof="0" dirty="0">
                <a:solidFill>
                  <a:prstClr val="black"/>
                </a:solidFill>
                <a:latin typeface="Times New Roman" panose="02020603050405020304" pitchFamily="18" charset="0"/>
                <a:cs typeface="Times New Roman" panose="02020603050405020304" pitchFamily="18" charset="0"/>
              </a:rPr>
              <a:t>SE</a:t>
            </a:r>
            <a:r>
              <a:rPr kumimoji="0" lang="lv-LV" sz="16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 21%      SE 22%</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LT</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      LT 17%</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EE</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16%      PL </a:t>
            </a:r>
            <a:r>
              <a:rPr lang="lv-LV" sz="1600" dirty="0">
                <a:solidFill>
                  <a:prstClr val="black"/>
                </a:solidFill>
                <a:latin typeface="Times New Roman" panose="02020603050405020304" pitchFamily="18" charset="0"/>
                <a:cs typeface="Times New Roman" panose="02020603050405020304" pitchFamily="18" charset="0"/>
              </a:rPr>
              <a:t>14</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Rounded Rectangle 31"/>
          <p:cNvSpPr/>
          <p:nvPr/>
        </p:nvSpPr>
        <p:spPr>
          <a:xfrm>
            <a:off x="6159541" y="4871109"/>
            <a:ext cx="2751921" cy="1705961"/>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 eksporta valstis </a:t>
            </a:r>
            <a:r>
              <a:rPr lang="lv-LV" b="1" dirty="0" err="1">
                <a:solidFill>
                  <a:prstClr val="black"/>
                </a:solidFill>
                <a:latin typeface="Times New Roman" panose="02020603050405020304" pitchFamily="18" charset="0"/>
                <a:cs typeface="Times New Roman" panose="02020603050405020304" pitchFamily="18" charset="0"/>
              </a:rPr>
              <a:t>kartupeļ</a:t>
            </a:r>
            <a:r>
              <a:rPr kumimoji="0" lang="lv-LV"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iem</a:t>
            </a: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2019/2020: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a:t>
            </a:r>
            <a:r>
              <a:rPr kumimoji="0" lang="lv-LV"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lv-LV"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kumimoji="0" lang="lv-LV"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5%       </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LT</a:t>
            </a:r>
            <a:r>
              <a:rPr kumimoji="0" lang="lv-LV" sz="1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EE </a:t>
            </a:r>
            <a:r>
              <a:rPr lang="lv-LV" sz="1600" dirty="0">
                <a:solidFill>
                  <a:prstClr val="black"/>
                </a:solidFill>
                <a:latin typeface="Times New Roman" panose="02020603050405020304" pitchFamily="18" charset="0"/>
                <a:cs typeface="Times New Roman" panose="02020603050405020304" pitchFamily="18" charset="0"/>
              </a:rPr>
              <a:t>4</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        </a:t>
            </a:r>
            <a:r>
              <a:rPr lang="lv-LV" sz="1600" dirty="0">
                <a:solidFill>
                  <a:prstClr val="black"/>
                </a:solidFill>
                <a:latin typeface="Times New Roman" panose="02020603050405020304" pitchFamily="18" charset="0"/>
                <a:cs typeface="Times New Roman" panose="02020603050405020304" pitchFamily="18" charset="0"/>
              </a:rPr>
              <a:t>EE 29</a:t>
            </a:r>
            <a:r>
              <a:rPr kumimoji="0" lang="lv-LV" sz="16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 PL</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lv-LV" sz="1600" dirty="0">
                <a:solidFill>
                  <a:prstClr val="black"/>
                </a:solidFill>
                <a:latin typeface="Times New Roman" panose="02020603050405020304" pitchFamily="18" charset="0"/>
                <a:cs typeface="Times New Roman" panose="02020603050405020304" pitchFamily="18" charset="0"/>
              </a:rPr>
              <a:t>12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PL</a:t>
            </a:r>
            <a:r>
              <a:rPr kumimoji="0" lang="lv-LV" sz="1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38</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Rounded Rectangle 32"/>
          <p:cNvSpPr/>
          <p:nvPr/>
        </p:nvSpPr>
        <p:spPr>
          <a:xfrm>
            <a:off x="3213114" y="4871109"/>
            <a:ext cx="2767962" cy="1705961"/>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 importa valstis produktiem 2019/2020: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LT 30%       BE</a:t>
            </a:r>
            <a:r>
              <a:rPr kumimoji="0" lang="lv-LV" sz="1600" b="0" i="0" u="none" strike="noStrike" kern="1200" cap="none" spc="0" normalizeH="0" noProof="0" dirty="0">
                <a:ln>
                  <a:noFill/>
                </a:ln>
                <a:solidFill>
                  <a:prstClr val="black"/>
                </a:solidFill>
                <a:uLnTx/>
                <a:uFillTx/>
                <a:latin typeface="Times New Roman" panose="02020603050405020304" pitchFamily="18" charset="0"/>
                <a:ea typeface="+mn-ea"/>
                <a:cs typeface="Times New Roman" panose="02020603050405020304" pitchFamily="18" charset="0"/>
              </a:rPr>
              <a:t> 18</a:t>
            </a:r>
            <a:r>
              <a:rPr kumimoji="0" lang="lv-LV" sz="16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PL 22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LT</a:t>
            </a:r>
            <a:r>
              <a:rPr kumimoji="0" lang="lv-LV" sz="1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GB 15</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a:t>
            </a:r>
            <a:r>
              <a:rPr kumimoji="0" lang="lv-LV" sz="1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16</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                   GB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 15%</a:t>
            </a:r>
          </a:p>
        </p:txBody>
      </p:sp>
      <p:sp>
        <p:nvSpPr>
          <p:cNvPr id="34" name="Rounded Rectangle 33"/>
          <p:cNvSpPr/>
          <p:nvPr/>
        </p:nvSpPr>
        <p:spPr>
          <a:xfrm>
            <a:off x="9085058" y="4873040"/>
            <a:ext cx="2748465" cy="170403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 3 eksporta valstis produktiem 2019/2020: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LT 22%      LT 31%</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US</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22%      EE 14%</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E</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 18%       TW 11%</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Times New Roman" panose="02020603050405020304" pitchFamily="18" charset="0"/>
                <a:cs typeface="Times New Roman" panose="02020603050405020304" pitchFamily="18" charset="0"/>
              </a:rPr>
              <a:t>                    US 11%</a:t>
            </a:r>
            <a:endPar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5" name="Picture 34">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64928" y="267486"/>
            <a:ext cx="998501" cy="957311"/>
          </a:xfrm>
          <a:prstGeom prst="rect">
            <a:avLst/>
          </a:prstGeom>
        </p:spPr>
      </p:pic>
      <p:cxnSp>
        <p:nvCxnSpPr>
          <p:cNvPr id="15" name="Straight Connector 14"/>
          <p:cNvCxnSpPr/>
          <p:nvPr/>
        </p:nvCxnSpPr>
        <p:spPr>
          <a:xfrm>
            <a:off x="1625600" y="5529704"/>
            <a:ext cx="0" cy="642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38122" y="5570690"/>
            <a:ext cx="17749" cy="858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3" idx="2"/>
          </p:cNvCxnSpPr>
          <p:nvPr/>
        </p:nvCxnSpPr>
        <p:spPr>
          <a:xfrm>
            <a:off x="4593265" y="5411972"/>
            <a:ext cx="3830" cy="11650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4" idx="2"/>
          </p:cNvCxnSpPr>
          <p:nvPr/>
        </p:nvCxnSpPr>
        <p:spPr>
          <a:xfrm>
            <a:off x="10451805" y="5570690"/>
            <a:ext cx="7486" cy="1006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nvPr>
        </p:nvGraphicFramePr>
        <p:xfrm>
          <a:off x="342899" y="1224797"/>
          <a:ext cx="5225791" cy="3597760"/>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Arrow Connector 28"/>
          <p:cNvCxnSpPr/>
          <p:nvPr/>
        </p:nvCxnSpPr>
        <p:spPr>
          <a:xfrm>
            <a:off x="2316895" y="1886618"/>
            <a:ext cx="589534" cy="440603"/>
          </a:xfrm>
          <a:prstGeom prst="straightConnector1">
            <a:avLst/>
          </a:prstGeom>
          <a:noFill/>
          <a:ln w="25400" cap="flat" cmpd="sng" algn="ctr">
            <a:solidFill>
              <a:srgbClr val="C00000"/>
            </a:solidFill>
            <a:prstDash val="solid"/>
            <a:tailEnd type="triangle"/>
          </a:ln>
          <a:effectLst/>
        </p:spPr>
      </p:cxnSp>
      <p:sp>
        <p:nvSpPr>
          <p:cNvPr id="30" name="Rectangle 29"/>
          <p:cNvSpPr/>
          <p:nvPr/>
        </p:nvSpPr>
        <p:spPr>
          <a:xfrm>
            <a:off x="2524677" y="1763215"/>
            <a:ext cx="968612" cy="330453"/>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-36%</a:t>
            </a:r>
          </a:p>
        </p:txBody>
      </p:sp>
      <p:cxnSp>
        <p:nvCxnSpPr>
          <p:cNvPr id="41" name="Straight Arrow Connector 40"/>
          <p:cNvCxnSpPr/>
          <p:nvPr/>
        </p:nvCxnSpPr>
        <p:spPr>
          <a:xfrm>
            <a:off x="4092615" y="2803375"/>
            <a:ext cx="589534" cy="440603"/>
          </a:xfrm>
          <a:prstGeom prst="straightConnector1">
            <a:avLst/>
          </a:prstGeom>
          <a:noFill/>
          <a:ln w="25400" cap="flat" cmpd="sng" algn="ctr">
            <a:solidFill>
              <a:srgbClr val="C00000"/>
            </a:solidFill>
            <a:prstDash val="solid"/>
            <a:tailEnd type="triangle"/>
          </a:ln>
          <a:effectLst/>
        </p:spPr>
      </p:cxnSp>
      <p:sp>
        <p:nvSpPr>
          <p:cNvPr id="42" name="Rectangle 41"/>
          <p:cNvSpPr/>
          <p:nvPr/>
        </p:nvSpPr>
        <p:spPr>
          <a:xfrm>
            <a:off x="4383834" y="2731822"/>
            <a:ext cx="868649" cy="330453"/>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-16%</a:t>
            </a:r>
          </a:p>
        </p:txBody>
      </p:sp>
      <p:graphicFrame>
        <p:nvGraphicFramePr>
          <p:cNvPr id="43" name="Chart 42"/>
          <p:cNvGraphicFramePr>
            <a:graphicFrameLocks/>
          </p:cNvGraphicFramePr>
          <p:nvPr>
            <p:extLst/>
          </p:nvPr>
        </p:nvGraphicFramePr>
        <p:xfrm>
          <a:off x="6491630" y="1224797"/>
          <a:ext cx="4853310" cy="3597760"/>
        </p:xfrm>
        <a:graphic>
          <a:graphicData uri="http://schemas.openxmlformats.org/drawingml/2006/chart">
            <c:chart xmlns:c="http://schemas.openxmlformats.org/drawingml/2006/chart" xmlns:r="http://schemas.openxmlformats.org/officeDocument/2006/relationships" r:id="rId5"/>
          </a:graphicData>
        </a:graphic>
      </p:graphicFrame>
      <p:cxnSp>
        <p:nvCxnSpPr>
          <p:cNvPr id="44" name="Straight Arrow Connector 43"/>
          <p:cNvCxnSpPr/>
          <p:nvPr/>
        </p:nvCxnSpPr>
        <p:spPr>
          <a:xfrm flipV="1">
            <a:off x="7917839" y="1928441"/>
            <a:ext cx="700800" cy="277014"/>
          </a:xfrm>
          <a:prstGeom prst="straightConnector1">
            <a:avLst/>
          </a:prstGeom>
          <a:noFill/>
          <a:ln w="25400" cap="flat" cmpd="sng" algn="ctr">
            <a:solidFill>
              <a:srgbClr val="C00000"/>
            </a:solidFill>
            <a:prstDash val="solid"/>
            <a:tailEnd type="triangle"/>
          </a:ln>
          <a:effectLst/>
        </p:spPr>
      </p:cxnSp>
      <p:cxnSp>
        <p:nvCxnSpPr>
          <p:cNvPr id="45" name="Straight Arrow Connector 44"/>
          <p:cNvCxnSpPr/>
          <p:nvPr/>
        </p:nvCxnSpPr>
        <p:spPr>
          <a:xfrm flipV="1">
            <a:off x="9868823" y="2106919"/>
            <a:ext cx="671653" cy="381002"/>
          </a:xfrm>
          <a:prstGeom prst="straightConnector1">
            <a:avLst/>
          </a:prstGeom>
          <a:noFill/>
          <a:ln w="25400" cap="flat" cmpd="sng" algn="ctr">
            <a:solidFill>
              <a:srgbClr val="C00000"/>
            </a:solidFill>
            <a:prstDash val="solid"/>
            <a:tailEnd type="triangle"/>
          </a:ln>
          <a:effectLst/>
        </p:spPr>
      </p:cxnSp>
      <p:sp>
        <p:nvSpPr>
          <p:cNvPr id="54" name="Rectangle 53"/>
          <p:cNvSpPr/>
          <p:nvPr/>
        </p:nvSpPr>
        <p:spPr>
          <a:xfrm>
            <a:off x="9498368" y="1944283"/>
            <a:ext cx="804698" cy="32527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+31%</a:t>
            </a:r>
          </a:p>
        </p:txBody>
      </p:sp>
      <p:sp>
        <p:nvSpPr>
          <p:cNvPr id="55" name="Rectangle 54"/>
          <p:cNvSpPr/>
          <p:nvPr/>
        </p:nvSpPr>
        <p:spPr>
          <a:xfrm>
            <a:off x="7504263" y="1789064"/>
            <a:ext cx="981472" cy="425924"/>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+11%</a:t>
            </a:r>
          </a:p>
        </p:txBody>
      </p:sp>
    </p:spTree>
    <p:extLst>
      <p:ext uri="{BB962C8B-B14F-4D97-AF65-F5344CB8AC3E}">
        <p14:creationId xmlns:p14="http://schemas.microsoft.com/office/powerpoint/2010/main" val="17034226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35935" y="6166568"/>
            <a:ext cx="8022271"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veidots, izmantojot CSP datus</a:t>
            </a:r>
          </a:p>
        </p:txBody>
      </p:sp>
      <p:pic>
        <p:nvPicPr>
          <p:cNvPr id="22" name="Picture 21">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44832" y="362038"/>
            <a:ext cx="823880" cy="789893"/>
          </a:xfrm>
          <a:prstGeom prst="rect">
            <a:avLst/>
          </a:prstGeom>
        </p:spPr>
      </p:pic>
      <p:sp>
        <p:nvSpPr>
          <p:cNvPr id="2" name="Title 1"/>
          <p:cNvSpPr>
            <a:spLocks noGrp="1"/>
          </p:cNvSpPr>
          <p:nvPr>
            <p:ph type="title"/>
          </p:nvPr>
        </p:nvSpPr>
        <p:spPr>
          <a:xfrm>
            <a:off x="1031358" y="600525"/>
            <a:ext cx="10751067" cy="461665"/>
          </a:xfrm>
        </p:spPr>
        <p:txBody>
          <a:bodyPr>
            <a:normAutofit/>
          </a:bodyPr>
          <a:lstStyle/>
          <a:p>
            <a:pPr algn="ctr"/>
            <a:r>
              <a:rPr lang="lv-LV" sz="2400" dirty="0">
                <a:solidFill>
                  <a:srgbClr val="990000"/>
                </a:solidFill>
                <a:latin typeface="Times New Roman" panose="02020603050405020304" pitchFamily="18" charset="0"/>
                <a:cs typeface="Times New Roman" panose="02020603050405020304" pitchFamily="18" charset="0"/>
              </a:rPr>
              <a:t>Mājsaimniecību pārtikas izdevumu struktūra 2019.gadā, %</a:t>
            </a:r>
          </a:p>
        </p:txBody>
      </p:sp>
      <p:graphicFrame>
        <p:nvGraphicFramePr>
          <p:cNvPr id="23" name="Chart 22"/>
          <p:cNvGraphicFramePr>
            <a:graphicFrameLocks/>
          </p:cNvGraphicFramePr>
          <p:nvPr>
            <p:extLst/>
          </p:nvPr>
        </p:nvGraphicFramePr>
        <p:xfrm>
          <a:off x="4447069" y="1200150"/>
          <a:ext cx="6481663" cy="5304972"/>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687656" y="1916934"/>
            <a:ext cx="3168248" cy="3260993"/>
          </a:xfrm>
          <a:prstGeom prst="roundRect">
            <a:avLst/>
          </a:prstGeom>
          <a:solidFill>
            <a:schemeClr val="accent6">
              <a:lumMod val="40000"/>
              <a:lumOff val="6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2019.gadā viens mājsaimniecības loceklis patērēja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b="1"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63 kg graudaugu izstrādājumu un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48 kg kartupeļu</a:t>
            </a:r>
            <a:endParaRPr kumimoji="0" lang="lv-LV"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84818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043" y="2530930"/>
            <a:ext cx="7614557" cy="1551214"/>
          </a:xfrm>
        </p:spPr>
        <p:txBody>
          <a:bodyPr/>
          <a:lstStyle/>
          <a:p>
            <a:r>
              <a:rPr lang="lv-LV" sz="4000" dirty="0">
                <a:solidFill>
                  <a:srgbClr val="990000"/>
                </a:solidFill>
                <a:latin typeface="Times New Roman" panose="02020603050405020304" pitchFamily="18" charset="0"/>
                <a:cs typeface="Times New Roman" panose="02020603050405020304" pitchFamily="18" charset="0"/>
              </a:rPr>
              <a:t>Risku identifikācija un novērtēšana</a:t>
            </a:r>
          </a:p>
        </p:txBody>
      </p:sp>
      <p:pic>
        <p:nvPicPr>
          <p:cNvPr id="3" name="Picture 2">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6981028" y="315603"/>
            <a:ext cx="1202852" cy="1153232"/>
          </a:xfrm>
          <a:prstGeom prst="rect">
            <a:avLst/>
          </a:prstGeom>
        </p:spPr>
      </p:pic>
      <p:pic>
        <p:nvPicPr>
          <p:cNvPr id="4" name="Picture 3">
            <a:extLst>
              <a:ext uri="{FF2B5EF4-FFF2-40B4-BE49-F238E27FC236}">
                <a16:creationId xmlns:a16="http://schemas.microsoft.com/office/drawing/2014/main" id="{D18C0227-B629-4B02-BF96-CA0FC8255B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3343" y="447139"/>
            <a:ext cx="2219956" cy="1021696"/>
          </a:xfrm>
          <a:prstGeom prst="rect">
            <a:avLst/>
          </a:prstGeom>
          <a:noFill/>
          <a:ln>
            <a:noFill/>
          </a:ln>
        </p:spPr>
      </p:pic>
    </p:spTree>
    <p:extLst>
      <p:ext uri="{BB962C8B-B14F-4D97-AF65-F5344CB8AC3E}">
        <p14:creationId xmlns:p14="http://schemas.microsoft.com/office/powerpoint/2010/main" val="31846050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FA8B1-CD3D-429B-B4AC-C8B5386386DA}"/>
              </a:ext>
            </a:extLst>
          </p:cNvPr>
          <p:cNvSpPr>
            <a:spLocks noGrp="1"/>
          </p:cNvSpPr>
          <p:nvPr>
            <p:ph type="title"/>
          </p:nvPr>
        </p:nvSpPr>
        <p:spPr>
          <a:xfrm>
            <a:off x="2518566" y="626938"/>
            <a:ext cx="8696325" cy="461665"/>
          </a:xfrm>
        </p:spPr>
        <p:txBody>
          <a:bodyPr>
            <a:normAutofit fontScale="90000"/>
          </a:bodyPr>
          <a:lstStyle/>
          <a:p>
            <a:r>
              <a:rPr lang="lv-LV" dirty="0"/>
              <a:t/>
            </a:r>
            <a:br>
              <a:rPr lang="lv-LV" dirty="0"/>
            </a:br>
            <a:endParaRPr lang="lv-LV" dirty="0"/>
          </a:p>
        </p:txBody>
      </p:sp>
      <p:sp>
        <p:nvSpPr>
          <p:cNvPr id="5" name="Text Placeholder 4">
            <a:extLst>
              <a:ext uri="{FF2B5EF4-FFF2-40B4-BE49-F238E27FC236}">
                <a16:creationId xmlns:a16="http://schemas.microsoft.com/office/drawing/2014/main" id="{A56A1FB6-CF58-4D0F-A17C-38297B61A523}"/>
              </a:ext>
            </a:extLst>
          </p:cNvPr>
          <p:cNvSpPr>
            <a:spLocks noGrp="1"/>
          </p:cNvSpPr>
          <p:nvPr>
            <p:ph type="body" sz="quarter" idx="10"/>
          </p:nvPr>
        </p:nvSpPr>
        <p:spPr>
          <a:xfrm>
            <a:off x="715797" y="1380991"/>
            <a:ext cx="11162438" cy="4322762"/>
          </a:xfrm>
        </p:spPr>
        <p:txBody>
          <a:bodyPr>
            <a:normAutofit fontScale="92500" lnSpcReduction="10000"/>
          </a:bodyPr>
          <a:lstStyle/>
          <a:p>
            <a:pPr>
              <a:buFont typeface="Wingdings" panose="05000000000000000000" pitchFamily="2" charset="2"/>
              <a:buChar char="ü"/>
            </a:pPr>
            <a:r>
              <a:rPr lang="lv-LV" sz="2000" dirty="0">
                <a:solidFill>
                  <a:srgbClr val="008E4A"/>
                </a:solidFill>
              </a:rPr>
              <a:t>Projekta mērķis </a:t>
            </a:r>
            <a:r>
              <a:rPr lang="lv-LV" sz="2000" dirty="0"/>
              <a:t>- piedāvāt atbildes uz jautājumiem saistībā ar tautsaimniecības noturību pret satricinājumiem, vietējās pārtikas ražošanas veicināšanu un ekonomikas pašpietiekamību, valsts parāda risku mazināšanu, cilvēkresursu un zināšanu aizplūdes riska mazināšanu u.c.</a:t>
            </a:r>
          </a:p>
          <a:p>
            <a:pPr>
              <a:buFont typeface="Wingdings" panose="05000000000000000000" pitchFamily="2" charset="2"/>
              <a:buChar char="ü"/>
            </a:pPr>
            <a:r>
              <a:rPr lang="lv-LV" sz="2000" dirty="0">
                <a:solidFill>
                  <a:srgbClr val="008E4A"/>
                </a:solidFill>
              </a:rPr>
              <a:t>Projekta rezultātā </a:t>
            </a:r>
            <a:r>
              <a:rPr lang="lv-LV" sz="2000" dirty="0"/>
              <a:t>būs kritisks novērtējums par valdības politiku pandēmijas laikā, ekonomiskās attīstības scenāriji, kā arī zinātniski pamatoti rīcībpolitikas ieteikumi politikas veidotājiem</a:t>
            </a:r>
          </a:p>
          <a:p>
            <a:pPr>
              <a:buFont typeface="Wingdings" panose="05000000000000000000" pitchFamily="2" charset="2"/>
              <a:buChar char="ü"/>
            </a:pPr>
            <a:r>
              <a:rPr lang="lv-LV" sz="2000" dirty="0">
                <a:solidFill>
                  <a:srgbClr val="008E4A"/>
                </a:solidFill>
              </a:rPr>
              <a:t>Projektu vada  profesore </a:t>
            </a:r>
            <a:r>
              <a:rPr lang="lv-LV" sz="2000" dirty="0"/>
              <a:t>Inna Šteinbuka</a:t>
            </a:r>
          </a:p>
          <a:p>
            <a:pPr>
              <a:buFont typeface="Wingdings" panose="05000000000000000000" pitchFamily="2" charset="2"/>
              <a:buChar char="ü"/>
            </a:pPr>
            <a:r>
              <a:rPr lang="lv-LV" sz="2000" dirty="0">
                <a:solidFill>
                  <a:srgbClr val="008E4A"/>
                </a:solidFill>
              </a:rPr>
              <a:t>Projekta iesniedzējs </a:t>
            </a:r>
            <a:r>
              <a:rPr lang="lv-LV" sz="2000" dirty="0"/>
              <a:t>Latvijas Universitāte</a:t>
            </a:r>
          </a:p>
          <a:p>
            <a:pPr>
              <a:buFont typeface="Wingdings" panose="05000000000000000000" pitchFamily="2" charset="2"/>
              <a:buChar char="ü"/>
            </a:pPr>
            <a:r>
              <a:rPr lang="lv-LV" sz="2000" dirty="0">
                <a:solidFill>
                  <a:srgbClr val="008E4A"/>
                </a:solidFill>
              </a:rPr>
              <a:t>Iesaistītie partneri </a:t>
            </a:r>
            <a:r>
              <a:rPr lang="lv-LV" sz="2000" dirty="0"/>
              <a:t>– LU ekonomisti un juristi, LZA </a:t>
            </a:r>
            <a:r>
              <a:rPr lang="lv-LV" sz="2100" dirty="0"/>
              <a:t>Eiropas Politikas Pētījumu Institūts</a:t>
            </a:r>
            <a:r>
              <a:rPr lang="lv-LV" sz="2000" dirty="0"/>
              <a:t>, RTU, LLU (kopā ar DI), RSU</a:t>
            </a:r>
          </a:p>
          <a:p>
            <a:pPr>
              <a:buFont typeface="Wingdings" panose="05000000000000000000" pitchFamily="2" charset="2"/>
              <a:buChar char="ü"/>
            </a:pPr>
            <a:r>
              <a:rPr lang="lv-LV" sz="2000" dirty="0">
                <a:solidFill>
                  <a:srgbClr val="008E4A"/>
                </a:solidFill>
              </a:rPr>
              <a:t>LLU iesaiste ir 2 jomās:</a:t>
            </a:r>
          </a:p>
          <a:p>
            <a:pPr marL="806450" indent="-268288">
              <a:buFont typeface="Courier New" panose="02070309020205020404" pitchFamily="49" charset="0"/>
              <a:buChar char="o"/>
            </a:pPr>
            <a:r>
              <a:rPr lang="lv-LV" sz="2000" dirty="0"/>
              <a:t>Strukturālās izmaiņas valsts ekonomikā (</a:t>
            </a:r>
            <a:r>
              <a:rPr lang="lv-LV" sz="2000" dirty="0" err="1"/>
              <a:t>akad.Baiba</a:t>
            </a:r>
            <a:r>
              <a:rPr lang="lv-LV" sz="2000" dirty="0"/>
              <a:t> Rivža)</a:t>
            </a:r>
          </a:p>
          <a:p>
            <a:pPr marL="806450" indent="-268288">
              <a:buFont typeface="Courier New" panose="02070309020205020404" pitchFamily="49" charset="0"/>
              <a:buChar char="o"/>
            </a:pPr>
            <a:r>
              <a:rPr lang="lv-LV" sz="2000" dirty="0">
                <a:solidFill>
                  <a:srgbClr val="990000"/>
                </a:solidFill>
              </a:rPr>
              <a:t>Vietējo pārtikas ķēžu pārstrukturizēšana un noturības stiprināšana krīzes un pēckrīzes laikā Latvijā (</a:t>
            </a:r>
            <a:r>
              <a:rPr lang="lv-LV" sz="2000" dirty="0" err="1">
                <a:solidFill>
                  <a:srgbClr val="990000"/>
                </a:solidFill>
              </a:rPr>
              <a:t>akad.Irina</a:t>
            </a:r>
            <a:r>
              <a:rPr lang="lv-LV" sz="2000" dirty="0">
                <a:solidFill>
                  <a:srgbClr val="990000"/>
                </a:solidFill>
              </a:rPr>
              <a:t> Pilvere)</a:t>
            </a:r>
          </a:p>
        </p:txBody>
      </p:sp>
      <p:sp>
        <p:nvSpPr>
          <p:cNvPr id="2" name="Rectangle 1">
            <a:extLst>
              <a:ext uri="{FF2B5EF4-FFF2-40B4-BE49-F238E27FC236}">
                <a16:creationId xmlns:a16="http://schemas.microsoft.com/office/drawing/2014/main" id="{50C33A03-767D-4B95-9F36-792702550B4D}"/>
              </a:ext>
            </a:extLst>
          </p:cNvPr>
          <p:cNvSpPr/>
          <p:nvPr/>
        </p:nvSpPr>
        <p:spPr>
          <a:xfrm>
            <a:off x="2784933" y="334550"/>
            <a:ext cx="6250429" cy="523220"/>
          </a:xfrm>
          <a:prstGeom prst="rect">
            <a:avLst/>
          </a:prstGeom>
        </p:spPr>
        <p:txBody>
          <a:bodyPr wrap="none">
            <a:spAutoFit/>
          </a:bodyPr>
          <a:lstStyle/>
          <a:p>
            <a:r>
              <a:rPr lang="lv-LV" sz="2800" b="1" dirty="0" err="1">
                <a:latin typeface="Arial" charset="0"/>
                <a:cs typeface="Arial" charset="0"/>
              </a:rPr>
              <a:t>reCOVery-LV</a:t>
            </a:r>
            <a:r>
              <a:rPr lang="lv-LV" sz="2800" b="1" dirty="0">
                <a:latin typeface="Arial" charset="0"/>
                <a:cs typeface="Arial" charset="0"/>
              </a:rPr>
              <a:t> projekta raksturojums</a:t>
            </a:r>
          </a:p>
        </p:txBody>
      </p:sp>
      <p:pic>
        <p:nvPicPr>
          <p:cNvPr id="6" name="Picture 5">
            <a:extLst>
              <a:ext uri="{FF2B5EF4-FFF2-40B4-BE49-F238E27FC236}">
                <a16:creationId xmlns:a16="http://schemas.microsoft.com/office/drawing/2014/main" id="{067B484D-0F56-4F11-934A-B41454DD79B3}"/>
              </a:ext>
            </a:extLst>
          </p:cNvPr>
          <p:cNvPicPr>
            <a:picLocks noChangeAspect="1"/>
          </p:cNvPicPr>
          <p:nvPr/>
        </p:nvPicPr>
        <p:blipFill rotWithShape="1">
          <a:blip r:embed="rId2"/>
          <a:srcRect l="10569" t="2875" r="3626" b="2873"/>
          <a:stretch/>
        </p:blipFill>
        <p:spPr>
          <a:xfrm>
            <a:off x="10838053" y="10266"/>
            <a:ext cx="1286410" cy="1233343"/>
          </a:xfrm>
          <a:prstGeom prst="rect">
            <a:avLst/>
          </a:prstGeom>
        </p:spPr>
      </p:pic>
    </p:spTree>
    <p:extLst>
      <p:ext uri="{BB962C8B-B14F-4D97-AF65-F5344CB8AC3E}">
        <p14:creationId xmlns:p14="http://schemas.microsoft.com/office/powerpoint/2010/main" val="2275746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604158" y="841920"/>
          <a:ext cx="10956472" cy="556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457700" y="457200"/>
            <a:ext cx="4637314" cy="707886"/>
          </a:xfrm>
          <a:prstGeom prst="rect">
            <a:avLst/>
          </a:prstGeom>
          <a:noFill/>
        </p:spPr>
        <p:txBody>
          <a:bodyPr wrap="square" rtlCol="0">
            <a:spAutoFit/>
          </a:bodyPr>
          <a:lstStyle/>
          <a:p>
            <a:pPr algn="ctr"/>
            <a:r>
              <a:rPr lang="lv-LV" sz="4000" b="1" dirty="0">
                <a:solidFill>
                  <a:srgbClr val="990000"/>
                </a:solidFill>
                <a:latin typeface="Times New Roman" panose="02020603050405020304" pitchFamily="18" charset="0"/>
                <a:cs typeface="Times New Roman" panose="02020603050405020304" pitchFamily="18" charset="0"/>
              </a:rPr>
              <a:t>Metodoloģija</a:t>
            </a:r>
          </a:p>
        </p:txBody>
      </p:sp>
      <p:sp>
        <p:nvSpPr>
          <p:cNvPr id="4" name="TextBox 3"/>
          <p:cNvSpPr txBox="1"/>
          <p:nvPr/>
        </p:nvSpPr>
        <p:spPr>
          <a:xfrm>
            <a:off x="0" y="6264741"/>
            <a:ext cx="2457452" cy="369332"/>
          </a:xfrm>
          <a:prstGeom prst="rect">
            <a:avLst/>
          </a:prstGeom>
          <a:noFill/>
        </p:spPr>
        <p:txBody>
          <a:bodyPr wrap="square" rtlCol="0">
            <a:spAutoFit/>
          </a:bodyPr>
          <a:lstStyle/>
          <a:p>
            <a:r>
              <a:rPr lang="lv-LV" dirty="0">
                <a:latin typeface="Times New Roman" panose="02020603050405020304" pitchFamily="18" charset="0"/>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7"/>
          <a:srcRect l="10569" t="2875" r="3626" b="2873"/>
          <a:stretch/>
        </p:blipFill>
        <p:spPr>
          <a:xfrm>
            <a:off x="11050108" y="425405"/>
            <a:ext cx="998501" cy="957311"/>
          </a:xfrm>
          <a:prstGeom prst="rect">
            <a:avLst/>
          </a:prstGeom>
        </p:spPr>
      </p:pic>
    </p:spTree>
    <p:extLst>
      <p:ext uri="{BB962C8B-B14F-4D97-AF65-F5344CB8AC3E}">
        <p14:creationId xmlns:p14="http://schemas.microsoft.com/office/powerpoint/2010/main" val="636018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6100" y="567868"/>
            <a:ext cx="7567211" cy="624118"/>
          </a:xfrm>
        </p:spPr>
        <p:txBody>
          <a:bodyPr>
            <a:noAutofit/>
          </a:bodyPr>
          <a:lstStyle/>
          <a:p>
            <a:pPr algn="ctr"/>
            <a:r>
              <a:rPr lang="lv-LV" sz="3600" dirty="0">
                <a:solidFill>
                  <a:srgbClr val="990000"/>
                </a:solidFill>
                <a:latin typeface="Times New Roman" panose="02020603050405020304" pitchFamily="18" charset="0"/>
                <a:cs typeface="Times New Roman" panose="02020603050405020304" pitchFamily="18" charset="0"/>
              </a:rPr>
              <a:t>Risku matrica graudaugu ražošanai</a:t>
            </a:r>
          </a:p>
        </p:txBody>
      </p:sp>
      <p:sp>
        <p:nvSpPr>
          <p:cNvPr id="5" name="TextBox 4"/>
          <p:cNvSpPr txBox="1"/>
          <p:nvPr/>
        </p:nvSpPr>
        <p:spPr>
          <a:xfrm>
            <a:off x="0" y="6528234"/>
            <a:ext cx="2457452"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50108" y="135653"/>
            <a:ext cx="998501" cy="957311"/>
          </a:xfrm>
          <a:prstGeom prst="rect">
            <a:avLst/>
          </a:prstGeom>
        </p:spPr>
      </p:pic>
      <p:graphicFrame>
        <p:nvGraphicFramePr>
          <p:cNvPr id="2" name="Table 1"/>
          <p:cNvGraphicFramePr>
            <a:graphicFrameLocks noGrp="1"/>
          </p:cNvGraphicFramePr>
          <p:nvPr>
            <p:extLst/>
          </p:nvPr>
        </p:nvGraphicFramePr>
        <p:xfrm>
          <a:off x="495760" y="1399144"/>
          <a:ext cx="11093984" cy="5129087"/>
        </p:xfrm>
        <a:graphic>
          <a:graphicData uri="http://schemas.openxmlformats.org/drawingml/2006/table">
            <a:tbl>
              <a:tblPr firstRow="1" firstCol="1" bandRow="1"/>
              <a:tblGrid>
                <a:gridCol w="1673437">
                  <a:extLst>
                    <a:ext uri="{9D8B030D-6E8A-4147-A177-3AD203B41FA5}">
                      <a16:colId xmlns:a16="http://schemas.microsoft.com/office/drawing/2014/main" val="2159123923"/>
                    </a:ext>
                  </a:extLst>
                </a:gridCol>
                <a:gridCol w="1673437">
                  <a:extLst>
                    <a:ext uri="{9D8B030D-6E8A-4147-A177-3AD203B41FA5}">
                      <a16:colId xmlns:a16="http://schemas.microsoft.com/office/drawing/2014/main" val="1871393802"/>
                    </a:ext>
                  </a:extLst>
                </a:gridCol>
                <a:gridCol w="1549422">
                  <a:extLst>
                    <a:ext uri="{9D8B030D-6E8A-4147-A177-3AD203B41FA5}">
                      <a16:colId xmlns:a16="http://schemas.microsoft.com/office/drawing/2014/main" val="3832145800"/>
                    </a:ext>
                  </a:extLst>
                </a:gridCol>
                <a:gridCol w="1549422">
                  <a:extLst>
                    <a:ext uri="{9D8B030D-6E8A-4147-A177-3AD203B41FA5}">
                      <a16:colId xmlns:a16="http://schemas.microsoft.com/office/drawing/2014/main" val="3999312780"/>
                    </a:ext>
                  </a:extLst>
                </a:gridCol>
                <a:gridCol w="1549422">
                  <a:extLst>
                    <a:ext uri="{9D8B030D-6E8A-4147-A177-3AD203B41FA5}">
                      <a16:colId xmlns:a16="http://schemas.microsoft.com/office/drawing/2014/main" val="727655972"/>
                    </a:ext>
                  </a:extLst>
                </a:gridCol>
                <a:gridCol w="1549422">
                  <a:extLst>
                    <a:ext uri="{9D8B030D-6E8A-4147-A177-3AD203B41FA5}">
                      <a16:colId xmlns:a16="http://schemas.microsoft.com/office/drawing/2014/main" val="3126118720"/>
                    </a:ext>
                  </a:extLst>
                </a:gridCol>
                <a:gridCol w="1549422">
                  <a:extLst>
                    <a:ext uri="{9D8B030D-6E8A-4147-A177-3AD203B41FA5}">
                      <a16:colId xmlns:a16="http://schemas.microsoft.com/office/drawing/2014/main" val="1834554083"/>
                    </a:ext>
                  </a:extLst>
                </a:gridCol>
              </a:tblGrid>
              <a:tr h="233140">
                <a:tc gridSpan="2">
                  <a:txBody>
                    <a:bodyPr/>
                    <a:lstStyle/>
                    <a:p>
                      <a:pP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3020273039"/>
                  </a:ext>
                </a:extLst>
              </a:tr>
              <a:tr h="233140">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3286706768"/>
                  </a:ext>
                </a:extLst>
              </a:tr>
              <a:tr h="233140">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994330055"/>
                  </a:ext>
                </a:extLst>
              </a:tr>
              <a:tr h="233140">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047193"/>
                  </a:ext>
                </a:extLst>
              </a:tr>
              <a:tr h="233140">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754730925"/>
                  </a:ext>
                </a:extLst>
              </a:tr>
              <a:tr h="699421">
                <a:tc row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4., 22., 29.</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294095"/>
                  </a:ext>
                </a:extLst>
              </a:tr>
              <a:tr h="699421">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40.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20121560"/>
                  </a:ext>
                </a:extLst>
              </a:tr>
              <a:tr h="699421">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2., 9., 44.</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91934208"/>
                  </a:ext>
                </a:extLst>
              </a:tr>
              <a:tr h="699421">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35.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20., 24., 36.</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16., 21., 23., 25., 26., 28., 31., 39., 41., 42.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58025835"/>
                  </a:ext>
                </a:extLst>
              </a:tr>
              <a:tr h="1165703">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3., 5., 6., 7., 8., 10., 11., 13., 14., 15., 17., 18., 19., 27., 30., 32., 33., 34., 37., 38., 43.</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974587847"/>
                  </a:ext>
                </a:extLst>
              </a:tr>
            </a:tbl>
          </a:graphicData>
        </a:graphic>
      </p:graphicFrame>
    </p:spTree>
    <p:extLst>
      <p:ext uri="{BB962C8B-B14F-4D97-AF65-F5344CB8AC3E}">
        <p14:creationId xmlns:p14="http://schemas.microsoft.com/office/powerpoint/2010/main" val="2557789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7452" y="306611"/>
            <a:ext cx="8245525" cy="738418"/>
          </a:xfrm>
        </p:spPr>
        <p:txBody>
          <a:bodyPr>
            <a:noAutofit/>
          </a:bodyPr>
          <a:lstStyle/>
          <a:p>
            <a:pPr algn="ctr"/>
            <a:r>
              <a:rPr lang="lv-LV" sz="3200" dirty="0">
                <a:solidFill>
                  <a:srgbClr val="990000"/>
                </a:solidFill>
                <a:latin typeface="Times New Roman" panose="02020603050405020304" pitchFamily="18" charset="0"/>
                <a:cs typeface="Times New Roman" panose="02020603050405020304" pitchFamily="18" charset="0"/>
              </a:rPr>
              <a:t>Risku matrica graudaugu produktu ražošanai</a:t>
            </a:r>
          </a:p>
        </p:txBody>
      </p:sp>
      <p:sp>
        <p:nvSpPr>
          <p:cNvPr id="5" name="TextBox 4"/>
          <p:cNvSpPr txBox="1"/>
          <p:nvPr/>
        </p:nvSpPr>
        <p:spPr>
          <a:xfrm>
            <a:off x="0" y="6455019"/>
            <a:ext cx="2457452"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0937683" y="185691"/>
            <a:ext cx="998501" cy="957311"/>
          </a:xfrm>
          <a:prstGeom prst="rect">
            <a:avLst/>
          </a:prstGeom>
        </p:spPr>
      </p:pic>
      <p:graphicFrame>
        <p:nvGraphicFramePr>
          <p:cNvPr id="2" name="Table 1"/>
          <p:cNvGraphicFramePr>
            <a:graphicFrameLocks noGrp="1"/>
          </p:cNvGraphicFramePr>
          <p:nvPr>
            <p:extLst/>
          </p:nvPr>
        </p:nvGraphicFramePr>
        <p:xfrm>
          <a:off x="418641" y="1344059"/>
          <a:ext cx="11424494" cy="5218435"/>
        </p:xfrm>
        <a:graphic>
          <a:graphicData uri="http://schemas.openxmlformats.org/drawingml/2006/table">
            <a:tbl>
              <a:tblPr firstRow="1" firstCol="1" bandRow="1"/>
              <a:tblGrid>
                <a:gridCol w="1723292">
                  <a:extLst>
                    <a:ext uri="{9D8B030D-6E8A-4147-A177-3AD203B41FA5}">
                      <a16:colId xmlns:a16="http://schemas.microsoft.com/office/drawing/2014/main" val="1900736348"/>
                    </a:ext>
                  </a:extLst>
                </a:gridCol>
                <a:gridCol w="1723292">
                  <a:extLst>
                    <a:ext uri="{9D8B030D-6E8A-4147-A177-3AD203B41FA5}">
                      <a16:colId xmlns:a16="http://schemas.microsoft.com/office/drawing/2014/main" val="4092759022"/>
                    </a:ext>
                  </a:extLst>
                </a:gridCol>
                <a:gridCol w="1595582">
                  <a:extLst>
                    <a:ext uri="{9D8B030D-6E8A-4147-A177-3AD203B41FA5}">
                      <a16:colId xmlns:a16="http://schemas.microsoft.com/office/drawing/2014/main" val="1187803040"/>
                    </a:ext>
                  </a:extLst>
                </a:gridCol>
                <a:gridCol w="1595582">
                  <a:extLst>
                    <a:ext uri="{9D8B030D-6E8A-4147-A177-3AD203B41FA5}">
                      <a16:colId xmlns:a16="http://schemas.microsoft.com/office/drawing/2014/main" val="2648827973"/>
                    </a:ext>
                  </a:extLst>
                </a:gridCol>
                <a:gridCol w="1595582">
                  <a:extLst>
                    <a:ext uri="{9D8B030D-6E8A-4147-A177-3AD203B41FA5}">
                      <a16:colId xmlns:a16="http://schemas.microsoft.com/office/drawing/2014/main" val="506222118"/>
                    </a:ext>
                  </a:extLst>
                </a:gridCol>
                <a:gridCol w="1595582">
                  <a:extLst>
                    <a:ext uri="{9D8B030D-6E8A-4147-A177-3AD203B41FA5}">
                      <a16:colId xmlns:a16="http://schemas.microsoft.com/office/drawing/2014/main" val="555354456"/>
                    </a:ext>
                  </a:extLst>
                </a:gridCol>
                <a:gridCol w="1595582">
                  <a:extLst>
                    <a:ext uri="{9D8B030D-6E8A-4147-A177-3AD203B41FA5}">
                      <a16:colId xmlns:a16="http://schemas.microsoft.com/office/drawing/2014/main" val="1684535583"/>
                    </a:ext>
                  </a:extLst>
                </a:gridCol>
              </a:tblGrid>
              <a:tr h="255548">
                <a:tc gridSpan="2">
                  <a:txBody>
                    <a:bodyPr/>
                    <a:lstStyle/>
                    <a:p>
                      <a:pP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3776909030"/>
                  </a:ext>
                </a:extLst>
              </a:tr>
              <a:tr h="255548">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480609632"/>
                  </a:ext>
                </a:extLst>
              </a:tr>
              <a:tr h="255548">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3320271302"/>
                  </a:ext>
                </a:extLst>
              </a:tr>
              <a:tr h="255548">
                <a:tc gridSpan="2">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822094"/>
                  </a:ext>
                </a:extLst>
              </a:tr>
              <a:tr h="255548">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191466223"/>
                  </a:ext>
                </a:extLst>
              </a:tr>
              <a:tr h="766644">
                <a:tc rowSpan="5">
                  <a:txBody>
                    <a:bodyPr/>
                    <a:lstStyle/>
                    <a:p>
                      <a:pPr algn="ctr">
                        <a:lnSpc>
                          <a:spcPct val="107000"/>
                        </a:lnSpc>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1., 4., 7., 29., 31., 42.</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22., 41.</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8320143"/>
                  </a:ext>
                </a:extLst>
              </a:tr>
              <a:tr h="766644">
                <a:tc vMerge="1">
                  <a:txBody>
                    <a:bodyPr/>
                    <a:lstStyle/>
                    <a:p>
                      <a:endParaRPr lang="lv-LV"/>
                    </a:p>
                  </a:txBody>
                  <a:tcPr/>
                </a:tc>
                <a:tc>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9., 10., 12., 27., 35.</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6., 11., 13., 14., 23., 24., 25., 26., 28.</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40.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37969703"/>
                  </a:ext>
                </a:extLst>
              </a:tr>
              <a:tr h="766644">
                <a:tc vMerge="1">
                  <a:txBody>
                    <a:bodyPr/>
                    <a:lstStyle/>
                    <a:p>
                      <a:endParaRPr lang="lv-LV"/>
                    </a:p>
                  </a:txBody>
                  <a:tcPr/>
                </a:tc>
                <a:tc>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15., 16.</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5., 20., 44.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3., 17., 18., 30., 38., 39., 43.</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2.</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28383117"/>
                  </a:ext>
                </a:extLst>
              </a:tr>
              <a:tr h="766644">
                <a:tc vMerge="1">
                  <a:txBody>
                    <a:bodyPr/>
                    <a:lstStyle/>
                    <a:p>
                      <a:endParaRPr lang="lv-LV"/>
                    </a:p>
                  </a:txBody>
                  <a:tcPr/>
                </a:tc>
                <a:tc>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19., 21., 34., 36.</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17924462"/>
                  </a:ext>
                </a:extLst>
              </a:tr>
              <a:tr h="766644">
                <a:tc vMerge="1">
                  <a:txBody>
                    <a:bodyPr/>
                    <a:lstStyle/>
                    <a:p>
                      <a:endParaRPr lang="lv-LV"/>
                    </a:p>
                  </a:txBody>
                  <a:tcPr/>
                </a:tc>
                <a:tc>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8., 32., 33., 37.</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64072029"/>
                  </a:ext>
                </a:extLst>
              </a:tr>
            </a:tbl>
          </a:graphicData>
        </a:graphic>
      </p:graphicFrame>
    </p:spTree>
    <p:extLst>
      <p:ext uri="{BB962C8B-B14F-4D97-AF65-F5344CB8AC3E}">
        <p14:creationId xmlns:p14="http://schemas.microsoft.com/office/powerpoint/2010/main" val="300264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2184" y="567868"/>
            <a:ext cx="7921128" cy="624118"/>
          </a:xfrm>
        </p:spPr>
        <p:txBody>
          <a:bodyPr>
            <a:noAutofit/>
          </a:bodyPr>
          <a:lstStyle/>
          <a:p>
            <a:pPr algn="ctr"/>
            <a:r>
              <a:rPr lang="lv-LV" sz="3600" dirty="0">
                <a:solidFill>
                  <a:srgbClr val="990000"/>
                </a:solidFill>
                <a:latin typeface="Times New Roman" panose="02020603050405020304" pitchFamily="18" charset="0"/>
                <a:cs typeface="Times New Roman" panose="02020603050405020304" pitchFamily="18" charset="0"/>
              </a:rPr>
              <a:t>Risku matrica pākšaugu ražošanai</a:t>
            </a:r>
          </a:p>
        </p:txBody>
      </p:sp>
      <p:sp>
        <p:nvSpPr>
          <p:cNvPr id="5" name="TextBox 4"/>
          <p:cNvSpPr txBox="1"/>
          <p:nvPr/>
        </p:nvSpPr>
        <p:spPr>
          <a:xfrm>
            <a:off x="0" y="6528234"/>
            <a:ext cx="24574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50108" y="135653"/>
            <a:ext cx="998501" cy="957311"/>
          </a:xfrm>
          <a:prstGeom prst="rect">
            <a:avLst/>
          </a:prstGeom>
        </p:spPr>
      </p:pic>
      <p:graphicFrame>
        <p:nvGraphicFramePr>
          <p:cNvPr id="4" name="Table 3"/>
          <p:cNvGraphicFramePr>
            <a:graphicFrameLocks noGrp="1"/>
          </p:cNvGraphicFramePr>
          <p:nvPr>
            <p:extLst/>
          </p:nvPr>
        </p:nvGraphicFramePr>
        <p:xfrm>
          <a:off x="407626" y="1432194"/>
          <a:ext cx="11182121" cy="5096037"/>
        </p:xfrm>
        <a:graphic>
          <a:graphicData uri="http://schemas.openxmlformats.org/drawingml/2006/table">
            <a:tbl>
              <a:tblPr firstRow="1" firstCol="1" bandRow="1"/>
              <a:tblGrid>
                <a:gridCol w="1686733">
                  <a:extLst>
                    <a:ext uri="{9D8B030D-6E8A-4147-A177-3AD203B41FA5}">
                      <a16:colId xmlns:a16="http://schemas.microsoft.com/office/drawing/2014/main" val="1564208601"/>
                    </a:ext>
                  </a:extLst>
                </a:gridCol>
                <a:gridCol w="1686733">
                  <a:extLst>
                    <a:ext uri="{9D8B030D-6E8A-4147-A177-3AD203B41FA5}">
                      <a16:colId xmlns:a16="http://schemas.microsoft.com/office/drawing/2014/main" val="432662909"/>
                    </a:ext>
                  </a:extLst>
                </a:gridCol>
                <a:gridCol w="1561731">
                  <a:extLst>
                    <a:ext uri="{9D8B030D-6E8A-4147-A177-3AD203B41FA5}">
                      <a16:colId xmlns:a16="http://schemas.microsoft.com/office/drawing/2014/main" val="2823484434"/>
                    </a:ext>
                  </a:extLst>
                </a:gridCol>
                <a:gridCol w="1561731">
                  <a:extLst>
                    <a:ext uri="{9D8B030D-6E8A-4147-A177-3AD203B41FA5}">
                      <a16:colId xmlns:a16="http://schemas.microsoft.com/office/drawing/2014/main" val="1793406547"/>
                    </a:ext>
                  </a:extLst>
                </a:gridCol>
                <a:gridCol w="1561731">
                  <a:extLst>
                    <a:ext uri="{9D8B030D-6E8A-4147-A177-3AD203B41FA5}">
                      <a16:colId xmlns:a16="http://schemas.microsoft.com/office/drawing/2014/main" val="432568872"/>
                    </a:ext>
                  </a:extLst>
                </a:gridCol>
                <a:gridCol w="1561731">
                  <a:extLst>
                    <a:ext uri="{9D8B030D-6E8A-4147-A177-3AD203B41FA5}">
                      <a16:colId xmlns:a16="http://schemas.microsoft.com/office/drawing/2014/main" val="1978148719"/>
                    </a:ext>
                  </a:extLst>
                </a:gridCol>
                <a:gridCol w="1561731">
                  <a:extLst>
                    <a:ext uri="{9D8B030D-6E8A-4147-A177-3AD203B41FA5}">
                      <a16:colId xmlns:a16="http://schemas.microsoft.com/office/drawing/2014/main" val="219996194"/>
                    </a:ext>
                  </a:extLst>
                </a:gridCol>
              </a:tblGrid>
              <a:tr h="231638">
                <a:tc gridSpan="2">
                  <a:txBody>
                    <a:bodyPr/>
                    <a:lstStyle/>
                    <a:p>
                      <a:pP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1409642163"/>
                  </a:ext>
                </a:extLst>
              </a:tr>
              <a:tr h="231638">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1964447128"/>
                  </a:ext>
                </a:extLst>
              </a:tr>
              <a:tr h="231638">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1675169286"/>
                  </a:ext>
                </a:extLst>
              </a:tr>
              <a:tr h="231638">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22490"/>
                  </a:ext>
                </a:extLst>
              </a:tr>
              <a:tr h="231638">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183454848"/>
                  </a:ext>
                </a:extLst>
              </a:tr>
              <a:tr h="694914">
                <a:tc row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28.</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2344537"/>
                  </a:ext>
                </a:extLst>
              </a:tr>
              <a:tr h="694914">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4.</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7980173"/>
                  </a:ext>
                </a:extLst>
              </a:tr>
              <a:tr h="694914">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12., 21.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3.</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88718673"/>
                  </a:ext>
                </a:extLst>
              </a:tr>
              <a:tr h="694914">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34.</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9., 43.</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20., 22., 23., 24., 25., 27., 30., 35.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15., 19., 39., 40., 41.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15534958"/>
                  </a:ext>
                </a:extLst>
              </a:tr>
              <a:tr h="1158191">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5., 6., 7., 8., 10., 11., 13., 14., 16., 17., 18., 26., 29., 31., 32., 33., 36., 37., 38., 42.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58481819"/>
                  </a:ext>
                </a:extLst>
              </a:tr>
            </a:tbl>
          </a:graphicData>
        </a:graphic>
      </p:graphicFrame>
    </p:spTree>
    <p:extLst>
      <p:ext uri="{BB962C8B-B14F-4D97-AF65-F5344CB8AC3E}">
        <p14:creationId xmlns:p14="http://schemas.microsoft.com/office/powerpoint/2010/main" val="2884997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7452" y="306611"/>
            <a:ext cx="8245525" cy="738418"/>
          </a:xfrm>
        </p:spPr>
        <p:txBody>
          <a:bodyPr>
            <a:noAutofit/>
          </a:bodyPr>
          <a:lstStyle/>
          <a:p>
            <a:pPr algn="ctr"/>
            <a:r>
              <a:rPr lang="lv-LV" sz="3200" dirty="0">
                <a:solidFill>
                  <a:srgbClr val="990000"/>
                </a:solidFill>
                <a:latin typeface="Times New Roman" panose="02020603050405020304" pitchFamily="18" charset="0"/>
                <a:cs typeface="Times New Roman" panose="02020603050405020304" pitchFamily="18" charset="0"/>
              </a:rPr>
              <a:t>Risku matrica pākšaugu produktu ražošanai</a:t>
            </a:r>
          </a:p>
        </p:txBody>
      </p:sp>
      <p:sp>
        <p:nvSpPr>
          <p:cNvPr id="5" name="TextBox 4"/>
          <p:cNvSpPr txBox="1"/>
          <p:nvPr/>
        </p:nvSpPr>
        <p:spPr>
          <a:xfrm>
            <a:off x="0" y="6455019"/>
            <a:ext cx="24574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0937683" y="185691"/>
            <a:ext cx="998501" cy="957311"/>
          </a:xfrm>
          <a:prstGeom prst="rect">
            <a:avLst/>
          </a:prstGeom>
        </p:spPr>
      </p:pic>
      <p:graphicFrame>
        <p:nvGraphicFramePr>
          <p:cNvPr id="4" name="Table 3"/>
          <p:cNvGraphicFramePr>
            <a:graphicFrameLocks noGrp="1"/>
          </p:cNvGraphicFramePr>
          <p:nvPr>
            <p:extLst/>
          </p:nvPr>
        </p:nvGraphicFramePr>
        <p:xfrm>
          <a:off x="352538" y="1311003"/>
          <a:ext cx="11468558" cy="5218435"/>
        </p:xfrm>
        <a:graphic>
          <a:graphicData uri="http://schemas.openxmlformats.org/drawingml/2006/table">
            <a:tbl>
              <a:tblPr firstRow="1" firstCol="1" bandRow="1"/>
              <a:tblGrid>
                <a:gridCol w="1729939">
                  <a:extLst>
                    <a:ext uri="{9D8B030D-6E8A-4147-A177-3AD203B41FA5}">
                      <a16:colId xmlns:a16="http://schemas.microsoft.com/office/drawing/2014/main" val="2934018304"/>
                    </a:ext>
                  </a:extLst>
                </a:gridCol>
                <a:gridCol w="1729939">
                  <a:extLst>
                    <a:ext uri="{9D8B030D-6E8A-4147-A177-3AD203B41FA5}">
                      <a16:colId xmlns:a16="http://schemas.microsoft.com/office/drawing/2014/main" val="3102666797"/>
                    </a:ext>
                  </a:extLst>
                </a:gridCol>
                <a:gridCol w="1601736">
                  <a:extLst>
                    <a:ext uri="{9D8B030D-6E8A-4147-A177-3AD203B41FA5}">
                      <a16:colId xmlns:a16="http://schemas.microsoft.com/office/drawing/2014/main" val="4049230483"/>
                    </a:ext>
                  </a:extLst>
                </a:gridCol>
                <a:gridCol w="1601736">
                  <a:extLst>
                    <a:ext uri="{9D8B030D-6E8A-4147-A177-3AD203B41FA5}">
                      <a16:colId xmlns:a16="http://schemas.microsoft.com/office/drawing/2014/main" val="3663005805"/>
                    </a:ext>
                  </a:extLst>
                </a:gridCol>
                <a:gridCol w="1601736">
                  <a:extLst>
                    <a:ext uri="{9D8B030D-6E8A-4147-A177-3AD203B41FA5}">
                      <a16:colId xmlns:a16="http://schemas.microsoft.com/office/drawing/2014/main" val="1287645065"/>
                    </a:ext>
                  </a:extLst>
                </a:gridCol>
                <a:gridCol w="1601736">
                  <a:extLst>
                    <a:ext uri="{9D8B030D-6E8A-4147-A177-3AD203B41FA5}">
                      <a16:colId xmlns:a16="http://schemas.microsoft.com/office/drawing/2014/main" val="2232008802"/>
                    </a:ext>
                  </a:extLst>
                </a:gridCol>
                <a:gridCol w="1601736">
                  <a:extLst>
                    <a:ext uri="{9D8B030D-6E8A-4147-A177-3AD203B41FA5}">
                      <a16:colId xmlns:a16="http://schemas.microsoft.com/office/drawing/2014/main" val="2865375939"/>
                    </a:ext>
                  </a:extLst>
                </a:gridCol>
              </a:tblGrid>
              <a:tr h="257201">
                <a:tc gridSpan="2">
                  <a:txBody>
                    <a:bodyPr/>
                    <a:lstStyle/>
                    <a:p>
                      <a:pP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3607568620"/>
                  </a:ext>
                </a:extLst>
              </a:tr>
              <a:tr h="257201">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2838214307"/>
                  </a:ext>
                </a:extLst>
              </a:tr>
              <a:tr h="257201">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67394470"/>
                  </a:ext>
                </a:extLst>
              </a:tr>
              <a:tr h="257201">
                <a:tc gridSpan="2">
                  <a:txBody>
                    <a:bodyPr/>
                    <a:lstStyle/>
                    <a:p>
                      <a:pPr>
                        <a:lnSpc>
                          <a:spcPct val="107000"/>
                        </a:lnSpc>
                        <a:spcAft>
                          <a:spcPts val="0"/>
                        </a:spcAft>
                      </a:pPr>
                      <a:r>
                        <a:rPr lang="lv-LV" sz="16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8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299366"/>
                  </a:ext>
                </a:extLst>
              </a:tr>
              <a:tr h="257201">
                <a:tc gridSpan="2">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3369400488"/>
                  </a:ext>
                </a:extLst>
              </a:tr>
              <a:tr h="771602">
                <a:tc rowSpan="5">
                  <a:txBody>
                    <a:bodyPr/>
                    <a:lstStyle/>
                    <a:p>
                      <a:pPr algn="ctr">
                        <a:lnSpc>
                          <a:spcPct val="107000"/>
                        </a:lnSpc>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1., 4., 28.</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30., 41.</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3., 29.</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40.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67736254"/>
                  </a:ext>
                </a:extLst>
              </a:tr>
              <a:tr h="771602">
                <a:tc vMerge="1">
                  <a:txBody>
                    <a:bodyPr/>
                    <a:lstStyle/>
                    <a:p>
                      <a:endParaRPr lang="lv-LV"/>
                    </a:p>
                  </a:txBody>
                  <a:tcPr/>
                </a:tc>
                <a:tc>
                  <a:txBody>
                    <a:bodyPr/>
                    <a:lstStyle/>
                    <a:p>
                      <a:pP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9., 13., 14., 34.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54695526"/>
                  </a:ext>
                </a:extLst>
              </a:tr>
              <a:tr h="771602">
                <a:tc vMerge="1">
                  <a:txBody>
                    <a:bodyPr/>
                    <a:lstStyle/>
                    <a:p>
                      <a:endParaRPr lang="lv-LV"/>
                    </a:p>
                  </a:txBody>
                  <a:tcPr/>
                </a:tc>
                <a:tc>
                  <a:txBody>
                    <a:bodyPr/>
                    <a:lstStyle/>
                    <a:p>
                      <a:pP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15., 19., 20., 21., 22., 23., 24., 25., 26., 27., 33.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6., 11., 42.</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04711865"/>
                  </a:ext>
                </a:extLst>
              </a:tr>
              <a:tr h="771602">
                <a:tc vMerge="1">
                  <a:txBody>
                    <a:bodyPr/>
                    <a:lstStyle/>
                    <a:p>
                      <a:endParaRPr lang="lv-LV"/>
                    </a:p>
                  </a:txBody>
                  <a:tcPr/>
                </a:tc>
                <a:tc>
                  <a:txBody>
                    <a:bodyPr/>
                    <a:lstStyle/>
                    <a:p>
                      <a:pP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2., 5., 10., 12., 16., 17., 18., 37., 39.</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42957885"/>
                  </a:ext>
                </a:extLst>
              </a:tr>
              <a:tr h="771602">
                <a:tc vMerge="1">
                  <a:txBody>
                    <a:bodyPr/>
                    <a:lstStyle/>
                    <a:p>
                      <a:endParaRPr lang="lv-LV"/>
                    </a:p>
                  </a:txBody>
                  <a:tcPr/>
                </a:tc>
                <a:tc>
                  <a:txBody>
                    <a:bodyPr/>
                    <a:lstStyle/>
                    <a:p>
                      <a:pPr>
                        <a:lnSpc>
                          <a:spcPct val="107000"/>
                        </a:lnSpc>
                        <a:spcAft>
                          <a:spcPts val="0"/>
                        </a:spcAft>
                      </a:pPr>
                      <a:r>
                        <a:rPr lang="lv-LV"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8., 31., 32., 35., 36., 38., 43.</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19215134"/>
                  </a:ext>
                </a:extLst>
              </a:tr>
            </a:tbl>
          </a:graphicData>
        </a:graphic>
      </p:graphicFrame>
    </p:spTree>
    <p:extLst>
      <p:ext uri="{BB962C8B-B14F-4D97-AF65-F5344CB8AC3E}">
        <p14:creationId xmlns:p14="http://schemas.microsoft.com/office/powerpoint/2010/main" val="1336830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7452" y="306611"/>
            <a:ext cx="8245525" cy="738418"/>
          </a:xfrm>
        </p:spPr>
        <p:txBody>
          <a:bodyPr>
            <a:noAutofit/>
          </a:bodyPr>
          <a:lstStyle/>
          <a:p>
            <a:pPr algn="ctr"/>
            <a:r>
              <a:rPr lang="lv-LV" sz="3200" dirty="0">
                <a:solidFill>
                  <a:srgbClr val="990000"/>
                </a:solidFill>
                <a:latin typeface="Times New Roman" panose="02020603050405020304" pitchFamily="18" charset="0"/>
                <a:cs typeface="Times New Roman" panose="02020603050405020304" pitchFamily="18" charset="0"/>
              </a:rPr>
              <a:t>Risku matrica kartupeļu ražošanai</a:t>
            </a:r>
          </a:p>
        </p:txBody>
      </p:sp>
      <p:sp>
        <p:nvSpPr>
          <p:cNvPr id="5" name="TextBox 4"/>
          <p:cNvSpPr txBox="1"/>
          <p:nvPr/>
        </p:nvSpPr>
        <p:spPr>
          <a:xfrm>
            <a:off x="0" y="6455019"/>
            <a:ext cx="24574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0937683" y="185691"/>
            <a:ext cx="998501" cy="957311"/>
          </a:xfrm>
          <a:prstGeom prst="rect">
            <a:avLst/>
          </a:prstGeom>
        </p:spPr>
      </p:pic>
      <p:graphicFrame>
        <p:nvGraphicFramePr>
          <p:cNvPr id="2" name="Table 1"/>
          <p:cNvGraphicFramePr>
            <a:graphicFrameLocks noGrp="1"/>
          </p:cNvGraphicFramePr>
          <p:nvPr>
            <p:extLst/>
          </p:nvPr>
        </p:nvGraphicFramePr>
        <p:xfrm>
          <a:off x="330503" y="1311003"/>
          <a:ext cx="11358392" cy="5144015"/>
        </p:xfrm>
        <a:graphic>
          <a:graphicData uri="http://schemas.openxmlformats.org/drawingml/2006/table">
            <a:tbl>
              <a:tblPr firstRow="1" firstCol="1" bandRow="1"/>
              <a:tblGrid>
                <a:gridCol w="1713321">
                  <a:extLst>
                    <a:ext uri="{9D8B030D-6E8A-4147-A177-3AD203B41FA5}">
                      <a16:colId xmlns:a16="http://schemas.microsoft.com/office/drawing/2014/main" val="828993332"/>
                    </a:ext>
                  </a:extLst>
                </a:gridCol>
                <a:gridCol w="1713321">
                  <a:extLst>
                    <a:ext uri="{9D8B030D-6E8A-4147-A177-3AD203B41FA5}">
                      <a16:colId xmlns:a16="http://schemas.microsoft.com/office/drawing/2014/main" val="449248962"/>
                    </a:ext>
                  </a:extLst>
                </a:gridCol>
                <a:gridCol w="1586350">
                  <a:extLst>
                    <a:ext uri="{9D8B030D-6E8A-4147-A177-3AD203B41FA5}">
                      <a16:colId xmlns:a16="http://schemas.microsoft.com/office/drawing/2014/main" val="1505795655"/>
                    </a:ext>
                  </a:extLst>
                </a:gridCol>
                <a:gridCol w="1586350">
                  <a:extLst>
                    <a:ext uri="{9D8B030D-6E8A-4147-A177-3AD203B41FA5}">
                      <a16:colId xmlns:a16="http://schemas.microsoft.com/office/drawing/2014/main" val="3615852621"/>
                    </a:ext>
                  </a:extLst>
                </a:gridCol>
                <a:gridCol w="1586350">
                  <a:extLst>
                    <a:ext uri="{9D8B030D-6E8A-4147-A177-3AD203B41FA5}">
                      <a16:colId xmlns:a16="http://schemas.microsoft.com/office/drawing/2014/main" val="956590929"/>
                    </a:ext>
                  </a:extLst>
                </a:gridCol>
                <a:gridCol w="1586350">
                  <a:extLst>
                    <a:ext uri="{9D8B030D-6E8A-4147-A177-3AD203B41FA5}">
                      <a16:colId xmlns:a16="http://schemas.microsoft.com/office/drawing/2014/main" val="1956223940"/>
                    </a:ext>
                  </a:extLst>
                </a:gridCol>
                <a:gridCol w="1586350">
                  <a:extLst>
                    <a:ext uri="{9D8B030D-6E8A-4147-A177-3AD203B41FA5}">
                      <a16:colId xmlns:a16="http://schemas.microsoft.com/office/drawing/2014/main" val="632271457"/>
                    </a:ext>
                  </a:extLst>
                </a:gridCol>
              </a:tblGrid>
              <a:tr h="257201">
                <a:tc gridSpan="2">
                  <a:txBody>
                    <a:bodyPr/>
                    <a:lstStyle/>
                    <a:p>
                      <a:pP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46273565"/>
                  </a:ext>
                </a:extLst>
              </a:tr>
              <a:tr h="257201">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1526386691"/>
                  </a:ext>
                </a:extLst>
              </a:tr>
              <a:tr h="257201">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1996433927"/>
                  </a:ext>
                </a:extLst>
              </a:tr>
              <a:tr h="257201">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259615"/>
                  </a:ext>
                </a:extLst>
              </a:tr>
              <a:tr h="257201">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1933197693"/>
                  </a:ext>
                </a:extLst>
              </a:tr>
              <a:tr h="771602">
                <a:tc row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29., 31.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52389717"/>
                  </a:ext>
                </a:extLst>
              </a:tr>
              <a:tr h="771602">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18.</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34., 35.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1886557"/>
                  </a:ext>
                </a:extLst>
              </a:tr>
              <a:tr h="771602">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16., 23., 20.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3., 22.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6406136"/>
                  </a:ext>
                </a:extLst>
              </a:tr>
              <a:tr h="771602">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2., 8., 9., 14., 20., 24., 25., 26., 28., 36.</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4., 10., 11., 13., 21., 39., 40., 41.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68212991"/>
                  </a:ext>
                </a:extLst>
              </a:tr>
              <a:tr h="771602">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5., 6., 7., 15., 17., 19., 27., 30., 32., 33., 37., 38.</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78121782"/>
                  </a:ext>
                </a:extLst>
              </a:tr>
            </a:tbl>
          </a:graphicData>
        </a:graphic>
      </p:graphicFrame>
    </p:spTree>
    <p:extLst>
      <p:ext uri="{BB962C8B-B14F-4D97-AF65-F5344CB8AC3E}">
        <p14:creationId xmlns:p14="http://schemas.microsoft.com/office/powerpoint/2010/main" val="2309375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9306" y="567868"/>
            <a:ext cx="9022814" cy="624118"/>
          </a:xfrm>
        </p:spPr>
        <p:txBody>
          <a:bodyPr>
            <a:noAutofit/>
          </a:bodyPr>
          <a:lstStyle/>
          <a:p>
            <a:pPr algn="ctr"/>
            <a:r>
              <a:rPr lang="lv-LV" sz="3200" dirty="0">
                <a:solidFill>
                  <a:srgbClr val="990000"/>
                </a:solidFill>
                <a:latin typeface="Times New Roman" panose="02020603050405020304" pitchFamily="18" charset="0"/>
                <a:cs typeface="Times New Roman" panose="02020603050405020304" pitchFamily="18" charset="0"/>
              </a:rPr>
              <a:t>Risku matrica kartupeļu produktu ražošanai</a:t>
            </a:r>
          </a:p>
        </p:txBody>
      </p:sp>
      <p:sp>
        <p:nvSpPr>
          <p:cNvPr id="5" name="TextBox 4"/>
          <p:cNvSpPr txBox="1"/>
          <p:nvPr/>
        </p:nvSpPr>
        <p:spPr>
          <a:xfrm>
            <a:off x="0" y="6478105"/>
            <a:ext cx="24574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Avots: autoru pētījums</a:t>
            </a:r>
          </a:p>
        </p:txBody>
      </p:sp>
      <p:pic>
        <p:nvPicPr>
          <p:cNvPr id="6" name="Picture 5">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1050108" y="135653"/>
            <a:ext cx="998501" cy="957311"/>
          </a:xfrm>
          <a:prstGeom prst="rect">
            <a:avLst/>
          </a:prstGeom>
        </p:spPr>
      </p:pic>
      <p:graphicFrame>
        <p:nvGraphicFramePr>
          <p:cNvPr id="2" name="Table 1"/>
          <p:cNvGraphicFramePr>
            <a:graphicFrameLocks noGrp="1"/>
          </p:cNvGraphicFramePr>
          <p:nvPr>
            <p:extLst/>
          </p:nvPr>
        </p:nvGraphicFramePr>
        <p:xfrm>
          <a:off x="352538" y="1410159"/>
          <a:ext cx="11369411" cy="5019050"/>
        </p:xfrm>
        <a:graphic>
          <a:graphicData uri="http://schemas.openxmlformats.org/drawingml/2006/table">
            <a:tbl>
              <a:tblPr firstRow="1" firstCol="1" bandRow="1"/>
              <a:tblGrid>
                <a:gridCol w="1714983">
                  <a:extLst>
                    <a:ext uri="{9D8B030D-6E8A-4147-A177-3AD203B41FA5}">
                      <a16:colId xmlns:a16="http://schemas.microsoft.com/office/drawing/2014/main" val="2928957501"/>
                    </a:ext>
                  </a:extLst>
                </a:gridCol>
                <a:gridCol w="1714983">
                  <a:extLst>
                    <a:ext uri="{9D8B030D-6E8A-4147-A177-3AD203B41FA5}">
                      <a16:colId xmlns:a16="http://schemas.microsoft.com/office/drawing/2014/main" val="1005436650"/>
                    </a:ext>
                  </a:extLst>
                </a:gridCol>
                <a:gridCol w="1587889">
                  <a:extLst>
                    <a:ext uri="{9D8B030D-6E8A-4147-A177-3AD203B41FA5}">
                      <a16:colId xmlns:a16="http://schemas.microsoft.com/office/drawing/2014/main" val="1861564182"/>
                    </a:ext>
                  </a:extLst>
                </a:gridCol>
                <a:gridCol w="1587889">
                  <a:extLst>
                    <a:ext uri="{9D8B030D-6E8A-4147-A177-3AD203B41FA5}">
                      <a16:colId xmlns:a16="http://schemas.microsoft.com/office/drawing/2014/main" val="223617670"/>
                    </a:ext>
                  </a:extLst>
                </a:gridCol>
                <a:gridCol w="1587889">
                  <a:extLst>
                    <a:ext uri="{9D8B030D-6E8A-4147-A177-3AD203B41FA5}">
                      <a16:colId xmlns:a16="http://schemas.microsoft.com/office/drawing/2014/main" val="3037517793"/>
                    </a:ext>
                  </a:extLst>
                </a:gridCol>
                <a:gridCol w="1587889">
                  <a:extLst>
                    <a:ext uri="{9D8B030D-6E8A-4147-A177-3AD203B41FA5}">
                      <a16:colId xmlns:a16="http://schemas.microsoft.com/office/drawing/2014/main" val="1221731119"/>
                    </a:ext>
                  </a:extLst>
                </a:gridCol>
                <a:gridCol w="1587889">
                  <a:extLst>
                    <a:ext uri="{9D8B030D-6E8A-4147-A177-3AD203B41FA5}">
                      <a16:colId xmlns:a16="http://schemas.microsoft.com/office/drawing/2014/main" val="1993495641"/>
                    </a:ext>
                  </a:extLst>
                </a:gridCol>
              </a:tblGrid>
              <a:tr h="250952">
                <a:tc gridSpan="2">
                  <a:txBody>
                    <a:bodyPr/>
                    <a:lstStyle/>
                    <a:p>
                      <a:pP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Riska kvalitatīvais skaidrojums: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3" gridSpan="5">
                  <a:txBody>
                    <a:bodyPr/>
                    <a:lstStyle/>
                    <a:p>
                      <a:pPr algn="ctr">
                        <a:lnSpc>
                          <a:spcPct val="107000"/>
                        </a:lnSpc>
                        <a:spcAft>
                          <a:spcPts val="0"/>
                        </a:spcAft>
                      </a:pPr>
                      <a:r>
                        <a:rPr lang="lv-LV" sz="1600" b="1">
                          <a:effectLst/>
                          <a:latin typeface="Times New Roman" panose="02020603050405020304" pitchFamily="18" charset="0"/>
                          <a:ea typeface="Calibri" panose="020F0502020204030204" pitchFamily="34" charset="0"/>
                          <a:cs typeface="Times New Roman" panose="02020603050405020304" pitchFamily="18" charset="0"/>
                        </a:rPr>
                        <a:t>Riska ietekme (radītās sekas)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tc rowSpan="3" hMerge="1">
                  <a:txBody>
                    <a:bodyPr/>
                    <a:lstStyle/>
                    <a:p>
                      <a:endParaRPr lang="lv-LV"/>
                    </a:p>
                  </a:txBody>
                  <a:tcPr/>
                </a:tc>
                <a:extLst>
                  <a:ext uri="{0D108BD9-81ED-4DB2-BD59-A6C34878D82A}">
                    <a16:rowId xmlns:a16="http://schemas.microsoft.com/office/drawing/2014/main" val="901131606"/>
                  </a:ext>
                </a:extLst>
              </a:tr>
              <a:tr h="250952">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Ļoti augsts (katastrofāls)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4007631743"/>
                  </a:ext>
                </a:extLst>
              </a:tr>
              <a:tr h="250952">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Augsts (kritisks)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lv-LV"/>
                    </a:p>
                  </a:txBody>
                  <a:tcPr/>
                </a:tc>
                <a:tc gridSpan="5"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tc hMerge="1" vMerge="1">
                  <a:txBody>
                    <a:bodyPr/>
                    <a:lstStyle/>
                    <a:p>
                      <a:endParaRPr lang="lv-LV"/>
                    </a:p>
                  </a:txBody>
                  <a:tcPr/>
                </a:tc>
                <a:extLst>
                  <a:ext uri="{0D108BD9-81ED-4DB2-BD59-A6C34878D82A}">
                    <a16:rowId xmlns:a16="http://schemas.microsoft.com/office/drawing/2014/main" val="2191647107"/>
                  </a:ext>
                </a:extLst>
              </a:tr>
              <a:tr h="250952">
                <a:tc gridSpan="2">
                  <a:txBody>
                    <a:bodyPr/>
                    <a:lstStyle/>
                    <a:p>
                      <a:pPr>
                        <a:lnSpc>
                          <a:spcPct val="107000"/>
                        </a:lnSpc>
                        <a:spcAft>
                          <a:spcPts val="0"/>
                        </a:spcAft>
                      </a:pPr>
                      <a:r>
                        <a:rPr lang="lv-LV" sz="14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Vidējs (paaugstināts) risks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(ļoti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(vidēja)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(neliela)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(nenozīmīga)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097799"/>
                  </a:ext>
                </a:extLst>
              </a:tr>
              <a:tr h="250952">
                <a:tc gridSpan="2">
                  <a:txBody>
                    <a:bodyPr/>
                    <a:lstStyle/>
                    <a:p>
                      <a:pPr>
                        <a:lnSpc>
                          <a:spcPct val="107000"/>
                        </a:lnSpc>
                        <a:spcAft>
                          <a:spcPts val="0"/>
                        </a:spcAft>
                      </a:pPr>
                      <a:r>
                        <a:rPr lang="lv-LV"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Zems risks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3160273171"/>
                  </a:ext>
                </a:extLst>
              </a:tr>
              <a:tr h="752858">
                <a:tc rowSpan="5">
                  <a:txBody>
                    <a:bodyPr/>
                    <a:lstStyle/>
                    <a:p>
                      <a:pPr algn="ctr">
                        <a:lnSpc>
                          <a:spcPct val="107000"/>
                        </a:lnSpc>
                        <a:spcAft>
                          <a:spcPts val="0"/>
                        </a:spcAft>
                      </a:pPr>
                      <a:r>
                        <a:rPr lang="lv-LV" sz="1600" b="1" dirty="0">
                          <a:effectLst/>
                          <a:latin typeface="Times New Roman" panose="02020603050405020304" pitchFamily="18" charset="0"/>
                          <a:ea typeface="Calibri" panose="020F0502020204030204" pitchFamily="34" charset="0"/>
                          <a:cs typeface="Times New Roman" panose="02020603050405020304" pitchFamily="18" charset="0"/>
                        </a:rPr>
                        <a:t>Riska iestāšanās varbūtība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(gandrīz noteikti)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1., 4., 13., 16., 23., 30., 31.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7., 29.</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361586"/>
                  </a:ext>
                </a:extLst>
              </a:tr>
              <a:tr h="752858">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(ļoti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9., 14., 24., 25., 26., 35.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15., 28., 34.</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91421188"/>
                  </a:ext>
                </a:extLst>
              </a:tr>
              <a:tr h="752858">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3., 18., 38., 41.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6., 12., 21., 22., 27., 40.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78696488"/>
                  </a:ext>
                </a:extLst>
              </a:tr>
              <a:tr h="752858">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(maz iespējams)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11., 19., 32., 39.</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8., 10.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80513557"/>
                  </a:ext>
                </a:extLst>
              </a:tr>
              <a:tr h="752858">
                <a:tc vMerge="1">
                  <a:txBody>
                    <a:bodyPr/>
                    <a:lstStyle/>
                    <a:p>
                      <a:endParaRPr lang="lv-LV"/>
                    </a:p>
                  </a:txBody>
                  <a:tcPr/>
                </a:tc>
                <a:tc>
                  <a:txBody>
                    <a:bodyPr/>
                    <a:lstStyle/>
                    <a:p>
                      <a:pPr>
                        <a:lnSpc>
                          <a:spcPct val="107000"/>
                        </a:lnSpc>
                        <a:spcAft>
                          <a:spcPts val="0"/>
                        </a:spcAft>
                      </a:pPr>
                      <a:r>
                        <a:rPr lang="lv-LV"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(ļoti reti)</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5., 17., 33., 36., 37.</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28088450"/>
                  </a:ext>
                </a:extLst>
              </a:tr>
            </a:tbl>
          </a:graphicData>
        </a:graphic>
      </p:graphicFrame>
    </p:spTree>
    <p:extLst>
      <p:ext uri="{BB962C8B-B14F-4D97-AF65-F5344CB8AC3E}">
        <p14:creationId xmlns:p14="http://schemas.microsoft.com/office/powerpoint/2010/main" val="2326228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386863"/>
            <a:ext cx="7449823" cy="808892"/>
          </a:xfrm>
        </p:spPr>
        <p:txBody>
          <a:bodyPr>
            <a:noAutofit/>
          </a:bodyPr>
          <a:lstStyle/>
          <a:p>
            <a:pPr algn="ctr"/>
            <a:r>
              <a:rPr lang="lv-LV" sz="2800" dirty="0">
                <a:solidFill>
                  <a:srgbClr val="990000"/>
                </a:solidFill>
                <a:latin typeface="Times New Roman" panose="02020603050405020304" pitchFamily="18" charset="0"/>
                <a:cs typeface="Times New Roman" panose="02020603050405020304" pitchFamily="18" charset="0"/>
              </a:rPr>
              <a:t>Ražošanas un pārstrādes riski, kurus nepieciešams vadīt</a:t>
            </a:r>
            <a:endParaRPr lang="lv-LV" sz="2400" dirty="0">
              <a:solidFill>
                <a:srgbClr val="990000"/>
              </a:solidFill>
            </a:endParaRPr>
          </a:p>
        </p:txBody>
      </p:sp>
      <p:sp>
        <p:nvSpPr>
          <p:cNvPr id="4" name="TextBox 3"/>
          <p:cNvSpPr txBox="1"/>
          <p:nvPr/>
        </p:nvSpPr>
        <p:spPr>
          <a:xfrm>
            <a:off x="147484" y="6297588"/>
            <a:ext cx="2457452" cy="338554"/>
          </a:xfrm>
          <a:prstGeom prst="rect">
            <a:avLst/>
          </a:prstGeom>
          <a:noFill/>
        </p:spPr>
        <p:txBody>
          <a:bodyPr wrap="square" rtlCol="0">
            <a:spAutoFit/>
          </a:bodyPr>
          <a:lstStyle/>
          <a:p>
            <a:r>
              <a:rPr lang="lv-LV" sz="1600" i="1" dirty="0">
                <a:latin typeface="Times New Roman" panose="02020603050405020304" pitchFamily="18" charset="0"/>
                <a:cs typeface="Times New Roman" panose="02020603050405020304" pitchFamily="18" charset="0"/>
              </a:rPr>
              <a:t>Avots: autoru pētījums</a:t>
            </a:r>
          </a:p>
        </p:txBody>
      </p:sp>
      <p:pic>
        <p:nvPicPr>
          <p:cNvPr id="7" name="Picture 6">
            <a:extLst>
              <a:ext uri="{FF2B5EF4-FFF2-40B4-BE49-F238E27FC236}">
                <a16:creationId xmlns:a16="http://schemas.microsoft.com/office/drawing/2014/main" id="{B01A44F7-C0DA-4BA0-8FF1-0855BDD5695A}"/>
              </a:ext>
            </a:extLst>
          </p:cNvPr>
          <p:cNvPicPr>
            <a:picLocks noChangeAspect="1"/>
          </p:cNvPicPr>
          <p:nvPr/>
        </p:nvPicPr>
        <p:blipFill rotWithShape="1">
          <a:blip r:embed="rId3"/>
          <a:srcRect l="10569" t="2875" r="3626" b="2873"/>
          <a:stretch/>
        </p:blipFill>
        <p:spPr>
          <a:xfrm>
            <a:off x="10888499" y="243640"/>
            <a:ext cx="1142467" cy="1095338"/>
          </a:xfrm>
          <a:prstGeom prst="rect">
            <a:avLst/>
          </a:prstGeom>
        </p:spPr>
      </p:pic>
      <p:graphicFrame>
        <p:nvGraphicFramePr>
          <p:cNvPr id="3" name="Table 2"/>
          <p:cNvGraphicFramePr>
            <a:graphicFrameLocks noGrp="1"/>
          </p:cNvGraphicFramePr>
          <p:nvPr>
            <p:extLst/>
          </p:nvPr>
        </p:nvGraphicFramePr>
        <p:xfrm>
          <a:off x="1421176" y="1338980"/>
          <a:ext cx="9265185" cy="4911415"/>
        </p:xfrm>
        <a:graphic>
          <a:graphicData uri="http://schemas.openxmlformats.org/drawingml/2006/table">
            <a:tbl>
              <a:tblPr firstRow="1" firstCol="1" bandRow="1"/>
              <a:tblGrid>
                <a:gridCol w="1333041">
                  <a:extLst>
                    <a:ext uri="{9D8B030D-6E8A-4147-A177-3AD203B41FA5}">
                      <a16:colId xmlns:a16="http://schemas.microsoft.com/office/drawing/2014/main" val="1847175683"/>
                    </a:ext>
                  </a:extLst>
                </a:gridCol>
                <a:gridCol w="3767769">
                  <a:extLst>
                    <a:ext uri="{9D8B030D-6E8A-4147-A177-3AD203B41FA5}">
                      <a16:colId xmlns:a16="http://schemas.microsoft.com/office/drawing/2014/main" val="1269768173"/>
                    </a:ext>
                  </a:extLst>
                </a:gridCol>
                <a:gridCol w="4164375">
                  <a:extLst>
                    <a:ext uri="{9D8B030D-6E8A-4147-A177-3AD203B41FA5}">
                      <a16:colId xmlns:a16="http://schemas.microsoft.com/office/drawing/2014/main" val="1237923402"/>
                    </a:ext>
                  </a:extLst>
                </a:gridCol>
              </a:tblGrid>
              <a:tr h="655073">
                <a:tc>
                  <a:txBody>
                    <a:bodyPr/>
                    <a:lstStyle/>
                    <a:p>
                      <a:pPr algn="ctr">
                        <a:lnSpc>
                          <a:spcPct val="107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a:effectLst/>
                          <a:latin typeface="Times New Roman" panose="02020603050405020304" pitchFamily="18" charset="0"/>
                          <a:ea typeface="Calibri" panose="020F0502020204030204" pitchFamily="34" charset="0"/>
                          <a:cs typeface="Times New Roman" panose="02020603050405020304" pitchFamily="18" charset="0"/>
                        </a:rPr>
                        <a:t>Audzēšana</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a:effectLst/>
                          <a:latin typeface="Times New Roman" panose="02020603050405020304" pitchFamily="18" charset="0"/>
                          <a:ea typeface="Calibri" panose="020F0502020204030204" pitchFamily="34" charset="0"/>
                          <a:cs typeface="Times New Roman" panose="02020603050405020304" pitchFamily="18" charset="0"/>
                        </a:rPr>
                        <a:t>Pārstrāde</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88953"/>
                  </a:ext>
                </a:extLst>
              </a:tr>
              <a:tr h="1077958">
                <a:tc rowSpan="2">
                  <a:txBody>
                    <a:bodyPr/>
                    <a:lstStyle/>
                    <a:p>
                      <a:pPr algn="ctr">
                        <a:lnSpc>
                          <a:spcPct val="107000"/>
                        </a:lnSpc>
                        <a:spcAft>
                          <a:spcPts val="0"/>
                        </a:spcAft>
                      </a:pPr>
                      <a:r>
                        <a:rPr lang="lv-LV" sz="2000" b="1" dirty="0">
                          <a:effectLst/>
                          <a:latin typeface="Times New Roman" panose="02020603050405020304" pitchFamily="18" charset="0"/>
                          <a:ea typeface="Calibri" panose="020F0502020204030204" pitchFamily="34" charset="0"/>
                          <a:cs typeface="Times New Roman" panose="02020603050405020304" pitchFamily="18" charset="0"/>
                        </a:rPr>
                        <a:t>Graudi un pākšaugi</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Vadības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Vadības, personāla, sagādes, ražošanas, norēķinu, tirgus, nozares un politiskie/tiesiskie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879171995"/>
                  </a:ext>
                </a:extLst>
              </a:tr>
              <a:tr h="1219935">
                <a:tc vMerge="1">
                  <a:txBody>
                    <a:bodyPr/>
                    <a:lstStyle/>
                    <a:p>
                      <a:endParaRPr lang="lv-LV"/>
                    </a:p>
                  </a:txBody>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Vadības, personāla, sagādes, norēķinu, tirgus, nozares un politiskie/tiesiskie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Personāla, sagādes, glabāšanas, ražošanas, realizācijas, norēķinu, tirgus un politiskie/tiesiskie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724347818"/>
                  </a:ext>
                </a:extLst>
              </a:tr>
              <a:tr h="836040">
                <a:tc rowSpan="2">
                  <a:txBody>
                    <a:bodyPr/>
                    <a:lstStyle/>
                    <a:p>
                      <a:pPr algn="ctr">
                        <a:lnSpc>
                          <a:spcPct val="107000"/>
                        </a:lnSpc>
                        <a:spcAft>
                          <a:spcPts val="0"/>
                        </a:spcAft>
                      </a:pPr>
                      <a:r>
                        <a:rPr lang="lv-LV" sz="2000" b="1" dirty="0">
                          <a:effectLst/>
                          <a:latin typeface="Times New Roman" panose="02020603050405020304" pitchFamily="18" charset="0"/>
                          <a:ea typeface="Calibri" panose="020F0502020204030204" pitchFamily="34" charset="0"/>
                          <a:cs typeface="Times New Roman" panose="02020603050405020304" pitchFamily="18" charset="0"/>
                        </a:rPr>
                        <a:t>Kartupeļi</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Vadības, glabāšanas un tirgus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Vadības, personāla, sagādes, ražošanas, glabāšanas, norēķinu, tirgus un nozares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771548752"/>
                  </a:ext>
                </a:extLst>
              </a:tr>
              <a:tr h="1077958">
                <a:tc vMerge="1">
                  <a:txBody>
                    <a:bodyPr/>
                    <a:lstStyle/>
                    <a:p>
                      <a:endParaRPr lang="lv-LV"/>
                    </a:p>
                  </a:txBody>
                  <a:tcPr/>
                </a:tc>
                <a:tc>
                  <a:txBody>
                    <a:bodyPr/>
                    <a:lstStyle/>
                    <a:p>
                      <a:pPr>
                        <a:lnSpc>
                          <a:spcPct val="107000"/>
                        </a:lnSpc>
                        <a:spcAft>
                          <a:spcPts val="0"/>
                        </a:spcAft>
                      </a:pPr>
                      <a:r>
                        <a:rPr lang="lv-LV" sz="1800">
                          <a:effectLst/>
                          <a:latin typeface="Times New Roman" panose="02020603050405020304" pitchFamily="18" charset="0"/>
                          <a:ea typeface="Calibri" panose="020F0502020204030204" pitchFamily="34" charset="0"/>
                          <a:cs typeface="Times New Roman" panose="02020603050405020304" pitchFamily="18" charset="0"/>
                        </a:rPr>
                        <a:t>Glabāšanas, realizācijas, norēķinu, tirgus un nozares riski</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07000"/>
                        </a:lnSpc>
                        <a:spcAft>
                          <a:spcPts val="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Vadības, personāla, ražošanas, glabāšanas, norēķinu, tirgus, nozares un politiskie/tiesiskie riski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293955434"/>
                  </a:ext>
                </a:extLst>
              </a:tr>
            </a:tbl>
          </a:graphicData>
        </a:graphic>
      </p:graphicFrame>
    </p:spTree>
    <p:extLst>
      <p:ext uri="{BB962C8B-B14F-4D97-AF65-F5344CB8AC3E}">
        <p14:creationId xmlns:p14="http://schemas.microsoft.com/office/powerpoint/2010/main" val="450194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C92B-1712-4046-9B92-C614E26D1E64}"/>
              </a:ext>
            </a:extLst>
          </p:cNvPr>
          <p:cNvSpPr>
            <a:spLocks noGrp="1"/>
          </p:cNvSpPr>
          <p:nvPr>
            <p:ph type="title"/>
          </p:nvPr>
        </p:nvSpPr>
        <p:spPr>
          <a:xfrm>
            <a:off x="2507628" y="719343"/>
            <a:ext cx="9460253" cy="669475"/>
          </a:xfrm>
        </p:spPr>
        <p:txBody>
          <a:bodyPr>
            <a:noAutofit/>
          </a:bodyPr>
          <a:lstStyle/>
          <a:p>
            <a:r>
              <a:rPr lang="lv-LV" sz="2800" dirty="0">
                <a:solidFill>
                  <a:srgbClr val="C00000"/>
                </a:solidFill>
              </a:rPr>
              <a:t>Iespējamie </a:t>
            </a:r>
            <a:r>
              <a:rPr lang="lv-LV" sz="2800">
                <a:solidFill>
                  <a:srgbClr val="C00000"/>
                </a:solidFill>
              </a:rPr>
              <a:t>priekšlikumi </a:t>
            </a:r>
            <a:r>
              <a:rPr lang="lv-LV" sz="2800" smtClean="0">
                <a:solidFill>
                  <a:srgbClr val="C00000"/>
                </a:solidFill>
              </a:rPr>
              <a:t>laukaugu ražošanas </a:t>
            </a:r>
            <a:r>
              <a:rPr lang="lv-LV" sz="2800" dirty="0">
                <a:solidFill>
                  <a:srgbClr val="C00000"/>
                </a:solidFill>
              </a:rPr>
              <a:t/>
            </a:r>
            <a:br>
              <a:rPr lang="lv-LV" sz="2800" dirty="0">
                <a:solidFill>
                  <a:srgbClr val="C00000"/>
                </a:solidFill>
              </a:rPr>
            </a:br>
            <a:r>
              <a:rPr lang="lv-LV" sz="2800" dirty="0">
                <a:solidFill>
                  <a:srgbClr val="C00000"/>
                </a:solidFill>
              </a:rPr>
              <a:t>un pārstrādes sektorā </a:t>
            </a:r>
            <a:r>
              <a:rPr lang="lv-LV" sz="2800" dirty="0"/>
              <a:t/>
            </a:r>
            <a:br>
              <a:rPr lang="lv-LV" sz="2800" dirty="0"/>
            </a:br>
            <a:endParaRPr lang="lv-LV" sz="3200" dirty="0"/>
          </a:p>
        </p:txBody>
      </p:sp>
      <p:pic>
        <p:nvPicPr>
          <p:cNvPr id="4" name="Picture 3">
            <a:extLst>
              <a:ext uri="{FF2B5EF4-FFF2-40B4-BE49-F238E27FC236}">
                <a16:creationId xmlns:a16="http://schemas.microsoft.com/office/drawing/2014/main" id="{D63804F6-3F86-4107-8EBE-C5C97A54990C}"/>
              </a:ext>
            </a:extLst>
          </p:cNvPr>
          <p:cNvPicPr>
            <a:picLocks noChangeAspect="1"/>
          </p:cNvPicPr>
          <p:nvPr/>
        </p:nvPicPr>
        <p:blipFill rotWithShape="1">
          <a:blip r:embed="rId3"/>
          <a:srcRect l="10569" t="2875" r="3626" b="2873"/>
          <a:stretch/>
        </p:blipFill>
        <p:spPr>
          <a:xfrm>
            <a:off x="10905590" y="102672"/>
            <a:ext cx="1286410" cy="1233343"/>
          </a:xfrm>
          <a:prstGeom prst="rect">
            <a:avLst/>
          </a:prstGeom>
        </p:spPr>
      </p:pic>
      <p:sp>
        <p:nvSpPr>
          <p:cNvPr id="2" name="Rectangle 1">
            <a:extLst>
              <a:ext uri="{FF2B5EF4-FFF2-40B4-BE49-F238E27FC236}">
                <a16:creationId xmlns:a16="http://schemas.microsoft.com/office/drawing/2014/main" id="{723F9D23-B973-4029-A5C7-63AAA52D5826}"/>
              </a:ext>
            </a:extLst>
          </p:cNvPr>
          <p:cNvSpPr/>
          <p:nvPr/>
        </p:nvSpPr>
        <p:spPr>
          <a:xfrm>
            <a:off x="1372026" y="2005489"/>
            <a:ext cx="6445197" cy="2246769"/>
          </a:xfrm>
          <a:prstGeom prst="rect">
            <a:avLst/>
          </a:prstGeom>
        </p:spPr>
        <p:txBody>
          <a:bodyPr wrap="square">
            <a:spAutoFit/>
          </a:bodyPr>
          <a:lstStyle/>
          <a:p>
            <a:pPr marL="285750" indent="-285750">
              <a:buFont typeface="Wingdings" panose="05000000000000000000" pitchFamily="2" charset="2"/>
              <a:buChar char="ü"/>
            </a:pPr>
            <a:r>
              <a:rPr lang="lv-LV" sz="2800" dirty="0"/>
              <a:t>ražotājiem </a:t>
            </a:r>
          </a:p>
          <a:p>
            <a:pPr marL="285750" indent="-285750">
              <a:buFont typeface="Wingdings" panose="05000000000000000000" pitchFamily="2" charset="2"/>
              <a:buChar char="ü"/>
            </a:pPr>
            <a:r>
              <a:rPr lang="lv-LV" sz="2800" dirty="0"/>
              <a:t>pārstrādātājiem</a:t>
            </a:r>
          </a:p>
          <a:p>
            <a:pPr marL="285750" indent="-285750">
              <a:buFont typeface="Wingdings" panose="05000000000000000000" pitchFamily="2" charset="2"/>
              <a:buChar char="ü"/>
            </a:pPr>
            <a:r>
              <a:rPr lang="lv-LV" sz="2800" dirty="0"/>
              <a:t>politikas veidotājiem</a:t>
            </a:r>
          </a:p>
          <a:p>
            <a:pPr marL="285750" indent="-285750">
              <a:buFont typeface="Wingdings" panose="05000000000000000000" pitchFamily="2" charset="2"/>
              <a:buChar char="ü"/>
            </a:pPr>
            <a:r>
              <a:rPr lang="lv-LV" sz="2800" dirty="0"/>
              <a:t>pašvaldībām </a:t>
            </a:r>
          </a:p>
          <a:p>
            <a:pPr marL="285750" indent="-285750">
              <a:buFont typeface="Wingdings" panose="05000000000000000000" pitchFamily="2" charset="2"/>
              <a:buChar char="ü"/>
            </a:pPr>
            <a:r>
              <a:rPr lang="lv-LV" sz="2800" dirty="0"/>
              <a:t>patērētājiem</a:t>
            </a:r>
            <a:endParaRPr lang="lv-LV" dirty="0"/>
          </a:p>
        </p:txBody>
      </p:sp>
      <p:pic>
        <p:nvPicPr>
          <p:cNvPr id="10244" name="Picture 4" descr="Classroom, Cooperative Learning, Discussion, Group Work">
            <a:extLst>
              <a:ext uri="{FF2B5EF4-FFF2-40B4-BE49-F238E27FC236}">
                <a16:creationId xmlns:a16="http://schemas.microsoft.com/office/drawing/2014/main" id="{675F1F6D-4365-456D-A015-773AC5421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742" y="3285240"/>
            <a:ext cx="4652632" cy="347008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Group, Team, Feedback, Confirming, Balloons, Clouds">
            <a:extLst>
              <a:ext uri="{FF2B5EF4-FFF2-40B4-BE49-F238E27FC236}">
                <a16:creationId xmlns:a16="http://schemas.microsoft.com/office/drawing/2014/main" id="{B986B9C7-9FBD-4E8E-8B52-8B50A1E6A1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0187" y="4252258"/>
            <a:ext cx="3379695" cy="225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2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68E24-3EA4-48F3-9FC0-388BD2C4F11D}"/>
              </a:ext>
            </a:extLst>
          </p:cNvPr>
          <p:cNvSpPr>
            <a:spLocks noGrp="1"/>
          </p:cNvSpPr>
          <p:nvPr>
            <p:ph type="body" sz="quarter" idx="10"/>
          </p:nvPr>
        </p:nvSpPr>
        <p:spPr>
          <a:xfrm>
            <a:off x="256429" y="1788804"/>
            <a:ext cx="2506868" cy="4322762"/>
          </a:xfrm>
        </p:spPr>
        <p:txBody>
          <a:bodyPr>
            <a:normAutofit/>
          </a:bodyPr>
          <a:lstStyle/>
          <a:p>
            <a:pPr marL="0" indent="0">
              <a:buNone/>
            </a:pPr>
            <a:r>
              <a:rPr lang="lv-LV" sz="2800" dirty="0"/>
              <a:t>Paldies!</a:t>
            </a:r>
          </a:p>
          <a:p>
            <a:pPr>
              <a:buFont typeface="Arial" panose="020B0604020202020204" pitchFamily="34" charset="0"/>
              <a:buChar char="•"/>
            </a:pPr>
            <a:endParaRPr lang="lv-LV" sz="1800" dirty="0"/>
          </a:p>
          <a:p>
            <a:pPr marL="0" indent="0">
              <a:buNone/>
            </a:pPr>
            <a:r>
              <a:rPr lang="lv-LV" sz="2400" dirty="0"/>
              <a:t>Informācija:</a:t>
            </a:r>
          </a:p>
          <a:p>
            <a:pPr marL="0" indent="0">
              <a:buNone/>
            </a:pPr>
            <a:r>
              <a:rPr lang="lv-LV" u="sng" dirty="0">
                <a:hlinkClick r:id="rId2"/>
              </a:rPr>
              <a:t>https://www.llu.lv/lv/projekti/apstiprinatie-projekti/2020/ekonomiskais-politiskais-un-juridiskais-ietvars-latvijas</a:t>
            </a:r>
            <a:endParaRPr lang="lv-LV" sz="1800" dirty="0"/>
          </a:p>
        </p:txBody>
      </p:sp>
      <p:pic>
        <p:nvPicPr>
          <p:cNvPr id="11" name="Picture 10">
            <a:extLst>
              <a:ext uri="{FF2B5EF4-FFF2-40B4-BE49-F238E27FC236}">
                <a16:creationId xmlns:a16="http://schemas.microsoft.com/office/drawing/2014/main" id="{6F10BBC5-2978-453D-89BE-931443FD5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617" y="423705"/>
            <a:ext cx="9049702" cy="6010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Connector 5">
            <a:extLst>
              <a:ext uri="{FF2B5EF4-FFF2-40B4-BE49-F238E27FC236}">
                <a16:creationId xmlns:a16="http://schemas.microsoft.com/office/drawing/2014/main" id="{BF20C7FA-722A-4057-8BF6-543052E9410A}"/>
              </a:ext>
            </a:extLst>
          </p:cNvPr>
          <p:cNvCxnSpPr>
            <a:cxnSpLocks/>
          </p:cNvCxnSpPr>
          <p:nvPr/>
        </p:nvCxnSpPr>
        <p:spPr>
          <a:xfrm>
            <a:off x="355041" y="5019572"/>
            <a:ext cx="2408256" cy="0"/>
          </a:xfrm>
          <a:prstGeom prst="line">
            <a:avLst/>
          </a:prstGeom>
          <a:ln w="127000">
            <a:solidFill>
              <a:srgbClr val="008E4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F1ED698-B6D0-4D56-8B06-AB0635DA86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041" y="5273554"/>
            <a:ext cx="2219956" cy="1021696"/>
          </a:xfrm>
          <a:prstGeom prst="rect">
            <a:avLst/>
          </a:prstGeom>
          <a:noFill/>
          <a:ln>
            <a:noFill/>
          </a:ln>
        </p:spPr>
      </p:pic>
      <p:pic>
        <p:nvPicPr>
          <p:cNvPr id="7" name="Picture 6">
            <a:extLst>
              <a:ext uri="{FF2B5EF4-FFF2-40B4-BE49-F238E27FC236}">
                <a16:creationId xmlns:a16="http://schemas.microsoft.com/office/drawing/2014/main" id="{4CCA7AB3-15AD-4745-9D8A-F503DD93ADEA}"/>
              </a:ext>
            </a:extLst>
          </p:cNvPr>
          <p:cNvPicPr>
            <a:picLocks noChangeAspect="1"/>
          </p:cNvPicPr>
          <p:nvPr/>
        </p:nvPicPr>
        <p:blipFill rotWithShape="1">
          <a:blip r:embed="rId5"/>
          <a:srcRect l="10569" t="2875" r="3626" b="2873"/>
          <a:stretch/>
        </p:blipFill>
        <p:spPr>
          <a:xfrm>
            <a:off x="10905590" y="102672"/>
            <a:ext cx="1286410" cy="1233343"/>
          </a:xfrm>
          <a:prstGeom prst="rect">
            <a:avLst/>
          </a:prstGeom>
        </p:spPr>
      </p:pic>
    </p:spTree>
    <p:extLst>
      <p:ext uri="{BB962C8B-B14F-4D97-AF65-F5344CB8AC3E}">
        <p14:creationId xmlns:p14="http://schemas.microsoft.com/office/powerpoint/2010/main" val="3955065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050" y="1468437"/>
            <a:ext cx="11137900" cy="4322762"/>
          </a:xfrm>
        </p:spPr>
        <p:txBody>
          <a:bodyPr>
            <a:normAutofit fontScale="92500" lnSpcReduction="10000"/>
          </a:bodyPr>
          <a:lstStyle/>
          <a:p>
            <a:pPr marL="0" lvl="0" indent="0">
              <a:buNone/>
            </a:pPr>
            <a:r>
              <a:rPr lang="lv-LV" sz="2800" dirty="0">
                <a:solidFill>
                  <a:srgbClr val="008E4A"/>
                </a:solidFill>
              </a:rPr>
              <a:t>Pētījumam ir 3 sadaļas:</a:t>
            </a:r>
          </a:p>
          <a:p>
            <a:pPr lvl="0">
              <a:buFont typeface="Wingdings" panose="05000000000000000000" pitchFamily="2" charset="2"/>
              <a:buChar char="ü"/>
            </a:pPr>
            <a:r>
              <a:rPr lang="lv-LV" sz="2400" dirty="0">
                <a:solidFill>
                  <a:srgbClr val="008A3E"/>
                </a:solidFill>
              </a:rPr>
              <a:t>Vietējo un globālo pārtikas piegādes ķēžu noturības novērtēšana </a:t>
            </a:r>
            <a:r>
              <a:rPr lang="lv-LV" sz="2400" dirty="0"/>
              <a:t>COVID-19 krīzes laikā un pēc tās </a:t>
            </a:r>
            <a:r>
              <a:rPr lang="lv-LV" sz="2000" dirty="0"/>
              <a:t>(vadītāja </a:t>
            </a:r>
            <a:r>
              <a:rPr lang="lv-LV" sz="2000" dirty="0" err="1"/>
              <a:t>vad.pētniece</a:t>
            </a:r>
            <a:r>
              <a:rPr lang="lv-LV" sz="2000" dirty="0"/>
              <a:t> Gunta Grīnberga-Zālīte), iesaistīti LLU ESAF pētnieki – ekonomisti un sociologi</a:t>
            </a:r>
          </a:p>
          <a:p>
            <a:pPr>
              <a:buFont typeface="Wingdings" panose="05000000000000000000" pitchFamily="2" charset="2"/>
              <a:buChar char="ü"/>
            </a:pPr>
            <a:r>
              <a:rPr lang="lv-LV" sz="2400" dirty="0"/>
              <a:t>Vietējo lauksaimniecības izejvielu un pārtikas produktu piegādes iespēju novērtēšana un novatorisku risinājumu izstrāde, lai uzlabotu ķēžu noturību krīzes un pēckrīzes apstākļos </a:t>
            </a:r>
            <a:r>
              <a:rPr lang="lv-LV" sz="2100" dirty="0"/>
              <a:t>(vadītāja </a:t>
            </a:r>
            <a:r>
              <a:rPr lang="lv-LV" sz="2100" dirty="0" err="1"/>
              <a:t>vad.pētniece</a:t>
            </a:r>
            <a:r>
              <a:rPr lang="lv-LV" sz="2100" dirty="0"/>
              <a:t> Inga </a:t>
            </a:r>
            <a:r>
              <a:rPr lang="lv-LV" sz="2100" dirty="0" err="1"/>
              <a:t>Ciproviča</a:t>
            </a:r>
            <a:r>
              <a:rPr lang="lv-LV" sz="2100" dirty="0"/>
              <a:t>) iesaistīti LLU PTF un APP Dārzkopības institūta pētnieki – inženieri, lauksaimnieki un biologi</a:t>
            </a:r>
          </a:p>
          <a:p>
            <a:pPr lvl="0">
              <a:buFont typeface="Wingdings" panose="05000000000000000000" pitchFamily="2" charset="2"/>
              <a:buChar char="ü"/>
            </a:pPr>
            <a:r>
              <a:rPr lang="lv-LV" sz="2400" dirty="0">
                <a:solidFill>
                  <a:srgbClr val="008A3E"/>
                </a:solidFill>
              </a:rPr>
              <a:t>Risinājumu un ieteikumu sniegšana </a:t>
            </a:r>
            <a:r>
              <a:rPr lang="lv-LV" sz="2400" dirty="0"/>
              <a:t>lauksaimniecības izejvielu, pārtikas produktu un uztura sistēmu noturības stiprināšanai krīzes un pēckrīzes attīstības iespēju laikā, kā arī zināšanu nodošanas veicināšana ieinteresētajām personām - politikas veidotājiem, pašvaldībām, ražotājiem un patērētājiem (iesaistīti visi pētnieki)</a:t>
            </a:r>
            <a:br>
              <a:rPr lang="lv-LV" sz="2400" dirty="0"/>
            </a:br>
            <a:endParaRPr lang="lv-LV" sz="2400" dirty="0"/>
          </a:p>
        </p:txBody>
      </p:sp>
      <p:sp>
        <p:nvSpPr>
          <p:cNvPr id="3" name="Title 2"/>
          <p:cNvSpPr>
            <a:spLocks noGrp="1"/>
          </p:cNvSpPr>
          <p:nvPr>
            <p:ph type="title"/>
          </p:nvPr>
        </p:nvSpPr>
        <p:spPr>
          <a:xfrm>
            <a:off x="2707715" y="908161"/>
            <a:ext cx="8696325" cy="461665"/>
          </a:xfrm>
        </p:spPr>
        <p:txBody>
          <a:bodyPr>
            <a:normAutofit fontScale="90000"/>
          </a:bodyPr>
          <a:lstStyle/>
          <a:p>
            <a:r>
              <a:rPr lang="lv-LV" sz="2700" dirty="0">
                <a:solidFill>
                  <a:srgbClr val="990000"/>
                </a:solidFill>
              </a:rPr>
              <a:t>Vietējo pārtikas ķēžu pārstrukturizēšana un noturības stiprināšana krīzes un pēckrīzes laikā Latvijā</a:t>
            </a:r>
            <a:r>
              <a:rPr lang="lv-LV" sz="2700" dirty="0"/>
              <a:t/>
            </a:r>
            <a:br>
              <a:rPr lang="lv-LV" sz="2700" dirty="0"/>
            </a:br>
            <a:r>
              <a:rPr lang="lv-LV" sz="2000" dirty="0">
                <a:solidFill>
                  <a:prstClr val="black"/>
                </a:solidFill>
              </a:rPr>
              <a:t> </a:t>
            </a:r>
            <a:r>
              <a:rPr lang="lv-LV" sz="2000" i="1" dirty="0">
                <a:solidFill>
                  <a:prstClr val="black"/>
                </a:solidFill>
              </a:rPr>
              <a:t/>
            </a:r>
            <a:br>
              <a:rPr lang="lv-LV" sz="2000" i="1" dirty="0">
                <a:solidFill>
                  <a:prstClr val="black"/>
                </a:solidFill>
              </a:rPr>
            </a:br>
            <a:r>
              <a:rPr lang="lv-LV" sz="2000" i="1" dirty="0">
                <a:solidFill>
                  <a:prstClr val="black"/>
                </a:solidFill>
              </a:rPr>
              <a:t/>
            </a:r>
            <a:br>
              <a:rPr lang="lv-LV" sz="2000" i="1" dirty="0">
                <a:solidFill>
                  <a:prstClr val="black"/>
                </a:solidFill>
              </a:rPr>
            </a:br>
            <a:endParaRPr lang="lv-LV" sz="2400" dirty="0">
              <a:solidFill>
                <a:prstClr val="black"/>
              </a:solidFill>
            </a:endParaRPr>
          </a:p>
        </p:txBody>
      </p:sp>
      <p:pic>
        <p:nvPicPr>
          <p:cNvPr id="4" name="Picture 3">
            <a:extLst>
              <a:ext uri="{FF2B5EF4-FFF2-40B4-BE49-F238E27FC236}">
                <a16:creationId xmlns:a16="http://schemas.microsoft.com/office/drawing/2014/main" id="{F2E078A6-D74D-4707-8BC2-C7CCA980062A}"/>
              </a:ext>
            </a:extLst>
          </p:cNvPr>
          <p:cNvPicPr>
            <a:picLocks noChangeAspect="1"/>
          </p:cNvPicPr>
          <p:nvPr/>
        </p:nvPicPr>
        <p:blipFill rotWithShape="1">
          <a:blip r:embed="rId2"/>
          <a:srcRect l="10569" t="2875" r="3626" b="2873"/>
          <a:stretch/>
        </p:blipFill>
        <p:spPr>
          <a:xfrm>
            <a:off x="10905590" y="136483"/>
            <a:ext cx="1286410" cy="1233343"/>
          </a:xfrm>
          <a:prstGeom prst="rect">
            <a:avLst/>
          </a:prstGeom>
        </p:spPr>
      </p:pic>
    </p:spTree>
    <p:extLst>
      <p:ext uri="{BB962C8B-B14F-4D97-AF65-F5344CB8AC3E}">
        <p14:creationId xmlns:p14="http://schemas.microsoft.com/office/powerpoint/2010/main" val="949511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C92B-1712-4046-9B92-C614E26D1E64}"/>
              </a:ext>
            </a:extLst>
          </p:cNvPr>
          <p:cNvSpPr>
            <a:spLocks noGrp="1"/>
          </p:cNvSpPr>
          <p:nvPr>
            <p:ph type="title"/>
          </p:nvPr>
        </p:nvSpPr>
        <p:spPr>
          <a:xfrm>
            <a:off x="2433744" y="211507"/>
            <a:ext cx="7975914" cy="944545"/>
          </a:xfrm>
        </p:spPr>
        <p:txBody>
          <a:bodyPr>
            <a:noAutofit/>
          </a:bodyPr>
          <a:lstStyle/>
          <a:p>
            <a:r>
              <a:rPr lang="lv-LV" sz="2000" dirty="0"/>
              <a:t/>
            </a:r>
            <a:br>
              <a:rPr lang="lv-LV" sz="2000" dirty="0"/>
            </a:br>
            <a:r>
              <a:rPr lang="lv-LV" sz="2800" dirty="0">
                <a:solidFill>
                  <a:srgbClr val="990000"/>
                </a:solidFill>
              </a:rPr>
              <a:t>Starptautiskā pieredze COVID-19 krīzes laikā un pēc tās</a:t>
            </a:r>
          </a:p>
        </p:txBody>
      </p:sp>
      <p:sp>
        <p:nvSpPr>
          <p:cNvPr id="2" name="Rectangle 1">
            <a:extLst>
              <a:ext uri="{FF2B5EF4-FFF2-40B4-BE49-F238E27FC236}">
                <a16:creationId xmlns:a16="http://schemas.microsoft.com/office/drawing/2014/main" id="{8EAA2042-BC81-43F8-BD51-98D614EC2CAA}"/>
              </a:ext>
            </a:extLst>
          </p:cNvPr>
          <p:cNvSpPr/>
          <p:nvPr/>
        </p:nvSpPr>
        <p:spPr>
          <a:xfrm>
            <a:off x="270766" y="1316922"/>
            <a:ext cx="7231467" cy="461665"/>
          </a:xfrm>
          <a:prstGeom prst="rect">
            <a:avLst/>
          </a:prstGeom>
        </p:spPr>
        <p:txBody>
          <a:bodyPr wrap="none">
            <a:spAutoFit/>
          </a:bodyPr>
          <a:lstStyle/>
          <a:p>
            <a:r>
              <a:rPr lang="lv-LV" sz="2400" b="1" dirty="0">
                <a:solidFill>
                  <a:srgbClr val="008E4A"/>
                </a:solidFill>
                <a:latin typeface="Arial" panose="020B0604020202020204" pitchFamily="34" charset="0"/>
                <a:cs typeface="Arial" panose="020B0604020202020204" pitchFamily="34" charset="0"/>
              </a:rPr>
              <a:t>Pārrāvumi nacionālā pārtikas ķēdē makro līmenī</a:t>
            </a:r>
          </a:p>
        </p:txBody>
      </p:sp>
      <p:sp>
        <p:nvSpPr>
          <p:cNvPr id="4" name="Rectangle 3">
            <a:extLst>
              <a:ext uri="{FF2B5EF4-FFF2-40B4-BE49-F238E27FC236}">
                <a16:creationId xmlns:a16="http://schemas.microsoft.com/office/drawing/2014/main" id="{0CDB49D3-699A-4842-92CF-016D93B6A9B4}"/>
              </a:ext>
            </a:extLst>
          </p:cNvPr>
          <p:cNvSpPr/>
          <p:nvPr/>
        </p:nvSpPr>
        <p:spPr>
          <a:xfrm>
            <a:off x="790300" y="1797220"/>
            <a:ext cx="11061039" cy="4062651"/>
          </a:xfrm>
          <a:prstGeom prst="rect">
            <a:avLst/>
          </a:prstGeom>
        </p:spPr>
        <p:txBody>
          <a:bodyPr wrap="square">
            <a:spAutoFit/>
          </a:bodyPr>
          <a:lstStyle/>
          <a:p>
            <a:pPr marL="285750" indent="-285750">
              <a:buFont typeface="Wingdings" panose="05000000000000000000" pitchFamily="2" charset="2"/>
              <a:buChar char="ü"/>
            </a:pPr>
            <a:r>
              <a:rPr lang="lv-LV" sz="2000" dirty="0"/>
              <a:t>lauksaimniecības produktu </a:t>
            </a:r>
            <a:r>
              <a:rPr lang="lv-LV" sz="2000" dirty="0">
                <a:solidFill>
                  <a:srgbClr val="008E4A"/>
                </a:solidFill>
              </a:rPr>
              <a:t>piedāvājuma samazināšanās</a:t>
            </a:r>
          </a:p>
          <a:p>
            <a:pPr marL="285750" indent="-285750">
              <a:buFont typeface="Wingdings" panose="05000000000000000000" pitchFamily="2" charset="2"/>
              <a:buChar char="ü"/>
            </a:pPr>
            <a:r>
              <a:rPr lang="lv-LV" sz="2000" dirty="0">
                <a:solidFill>
                  <a:srgbClr val="008E4A"/>
                </a:solidFill>
              </a:rPr>
              <a:t>pieprasījuma samazināšanās</a:t>
            </a:r>
            <a:r>
              <a:rPr lang="lv-LV" sz="2000" dirty="0"/>
              <a:t>/</a:t>
            </a:r>
            <a:r>
              <a:rPr lang="lv-LV" sz="2000" dirty="0">
                <a:solidFill>
                  <a:srgbClr val="008E4A"/>
                </a:solidFill>
              </a:rPr>
              <a:t>atsevišķiem produktiem palielināšanās</a:t>
            </a:r>
          </a:p>
          <a:p>
            <a:pPr marL="285750" indent="-285750">
              <a:buFont typeface="Wingdings" panose="05000000000000000000" pitchFamily="2" charset="2"/>
              <a:buChar char="ü"/>
            </a:pPr>
            <a:r>
              <a:rPr lang="lv-LV" sz="2000" dirty="0">
                <a:solidFill>
                  <a:srgbClr val="008E4A"/>
                </a:solidFill>
              </a:rPr>
              <a:t>tirdzniecības un loģistikas traucējumi</a:t>
            </a:r>
            <a:r>
              <a:rPr lang="lv-LV" sz="2000" dirty="0"/>
              <a:t>, jo starptautiskā pārtikas tirdzniecība ir ietekmēta</a:t>
            </a:r>
          </a:p>
          <a:p>
            <a:pPr marL="285750" indent="-285750">
              <a:buFont typeface="Wingdings" panose="05000000000000000000" pitchFamily="2" charset="2"/>
              <a:buChar char="ü"/>
            </a:pPr>
            <a:r>
              <a:rPr lang="lv-LV" sz="2000" dirty="0"/>
              <a:t>COVID-19 sekas ietekmēs visus pārtikas sistēmas elementus, sākot no primārās piegādes, pārstrādes, tirdzniecības un nacionālajām un starptautiskajām loģistikas sistēmām, līdz starpposma un gala pieprasījumam </a:t>
            </a:r>
          </a:p>
          <a:p>
            <a:pPr marL="285750" indent="-285750">
              <a:buFont typeface="Wingdings" panose="05000000000000000000" pitchFamily="2" charset="2"/>
              <a:buChar char="ü"/>
            </a:pPr>
            <a:r>
              <a:rPr lang="lv-LV" sz="2000" dirty="0"/>
              <a:t>Tas </a:t>
            </a:r>
            <a:r>
              <a:rPr lang="lv-LV" sz="2000" dirty="0">
                <a:solidFill>
                  <a:srgbClr val="008E4A"/>
                </a:solidFill>
              </a:rPr>
              <a:t>ietekmētu arī faktoru tirgus</a:t>
            </a:r>
            <a:r>
              <a:rPr lang="lv-LV" sz="2000" dirty="0"/>
              <a:t>, proti, darbaspēku un kapitālu, kā arī ražošanas starpproduktus (piemēram, pesticīdus, sēklas)</a:t>
            </a:r>
          </a:p>
          <a:p>
            <a:pPr marL="285750" indent="-285750">
              <a:buFont typeface="Wingdings" panose="05000000000000000000" pitchFamily="2" charset="2"/>
              <a:buChar char="ü"/>
            </a:pPr>
            <a:r>
              <a:rPr lang="lv-LV" sz="2000" dirty="0"/>
              <a:t>Pandēmijas  </a:t>
            </a:r>
            <a:r>
              <a:rPr lang="lv-LV" sz="2000" dirty="0">
                <a:solidFill>
                  <a:srgbClr val="008E4A"/>
                </a:solidFill>
              </a:rPr>
              <a:t>seku apmērs </a:t>
            </a:r>
            <a:r>
              <a:rPr lang="lv-LV" sz="2000" dirty="0"/>
              <a:t>būs atkarīgs no pašas </a:t>
            </a:r>
            <a:r>
              <a:rPr lang="lv-LV" sz="2000" dirty="0">
                <a:solidFill>
                  <a:srgbClr val="008E4A"/>
                </a:solidFill>
              </a:rPr>
              <a:t>pandēmijas noturības un izplatības</a:t>
            </a:r>
            <a:r>
              <a:rPr lang="lv-LV" sz="2000" dirty="0"/>
              <a:t>, kā arī </a:t>
            </a:r>
            <a:r>
              <a:rPr lang="lv-LV" sz="2000" dirty="0">
                <a:solidFill>
                  <a:srgbClr val="008E4A"/>
                </a:solidFill>
              </a:rPr>
              <a:t>ekonomisko pielāgojumu un atveseļošanās dinamikas</a:t>
            </a:r>
          </a:p>
          <a:p>
            <a:pPr marL="285750" indent="-285750">
              <a:buFont typeface="Wingdings" panose="05000000000000000000" pitchFamily="2" charset="2"/>
              <a:buChar char="ü"/>
            </a:pPr>
            <a:r>
              <a:rPr lang="lv-LV" sz="2000" dirty="0">
                <a:solidFill>
                  <a:srgbClr val="008E4A"/>
                </a:solidFill>
              </a:rPr>
              <a:t>Valūtas kursu svārstības </a:t>
            </a:r>
            <a:r>
              <a:rPr lang="lv-LV" sz="2000" dirty="0"/>
              <a:t>enerģijas un kredītu tirgos</a:t>
            </a:r>
          </a:p>
          <a:p>
            <a:pPr marL="285750" indent="-285750">
              <a:buFont typeface="Wingdings" panose="05000000000000000000" pitchFamily="2" charset="2"/>
              <a:buChar char="ü"/>
            </a:pPr>
            <a:r>
              <a:rPr lang="lv-LV" sz="2000" dirty="0"/>
              <a:t>Gaidāms </a:t>
            </a:r>
            <a:r>
              <a:rPr lang="lv-LV" sz="2000" dirty="0">
                <a:solidFill>
                  <a:srgbClr val="008E4A"/>
                </a:solidFill>
              </a:rPr>
              <a:t>bezdarba pieaugums</a:t>
            </a:r>
          </a:p>
          <a:p>
            <a:pPr marL="285750" indent="-285750">
              <a:buFont typeface="Wingdings" panose="05000000000000000000" pitchFamily="2" charset="2"/>
              <a:buChar char="ü"/>
            </a:pPr>
            <a:r>
              <a:rPr lang="lv-LV" sz="2000" dirty="0"/>
              <a:t>Vispārējās </a:t>
            </a:r>
            <a:r>
              <a:rPr lang="lv-LV" sz="2000" dirty="0">
                <a:solidFill>
                  <a:srgbClr val="008E4A"/>
                </a:solidFill>
              </a:rPr>
              <a:t>ekonomiskās aktivitātes sarukums</a:t>
            </a:r>
            <a:r>
              <a:rPr lang="lv-LV" sz="2000" dirty="0"/>
              <a:t> </a:t>
            </a:r>
            <a:endParaRPr lang="lv-LV" dirty="0"/>
          </a:p>
        </p:txBody>
      </p:sp>
      <p:pic>
        <p:nvPicPr>
          <p:cNvPr id="5" name="Picture 4">
            <a:extLst>
              <a:ext uri="{FF2B5EF4-FFF2-40B4-BE49-F238E27FC236}">
                <a16:creationId xmlns:a16="http://schemas.microsoft.com/office/drawing/2014/main" id="{46B7DE1F-06FF-4637-B847-985D39AA0577}"/>
              </a:ext>
            </a:extLst>
          </p:cNvPr>
          <p:cNvPicPr>
            <a:picLocks noChangeAspect="1"/>
          </p:cNvPicPr>
          <p:nvPr/>
        </p:nvPicPr>
        <p:blipFill rotWithShape="1">
          <a:blip r:embed="rId3"/>
          <a:srcRect l="10569" t="2875" r="3626" b="2873"/>
          <a:stretch/>
        </p:blipFill>
        <p:spPr>
          <a:xfrm>
            <a:off x="10795141" y="67107"/>
            <a:ext cx="1286410" cy="1233343"/>
          </a:xfrm>
          <a:prstGeom prst="rect">
            <a:avLst/>
          </a:prstGeom>
        </p:spPr>
      </p:pic>
    </p:spTree>
    <p:extLst>
      <p:ext uri="{BB962C8B-B14F-4D97-AF65-F5344CB8AC3E}">
        <p14:creationId xmlns:p14="http://schemas.microsoft.com/office/powerpoint/2010/main" val="18771512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A2042-BC81-43F8-BD51-98D614EC2CAA}"/>
              </a:ext>
            </a:extLst>
          </p:cNvPr>
          <p:cNvSpPr/>
          <p:nvPr/>
        </p:nvSpPr>
        <p:spPr>
          <a:xfrm>
            <a:off x="279313" y="1154337"/>
            <a:ext cx="1606530" cy="461665"/>
          </a:xfrm>
          <a:prstGeom prst="rect">
            <a:avLst/>
          </a:prstGeom>
        </p:spPr>
        <p:txBody>
          <a:bodyPr wrap="none">
            <a:spAutoFit/>
          </a:bodyPr>
          <a:lstStyle/>
          <a:p>
            <a:r>
              <a:rPr lang="lv-LV" sz="2400" b="1" dirty="0">
                <a:solidFill>
                  <a:srgbClr val="008E4A"/>
                </a:solidFill>
                <a:latin typeface="Arial" panose="020B0604020202020204" pitchFamily="34" charset="0"/>
                <a:cs typeface="Arial" panose="020B0604020202020204" pitchFamily="34" charset="0"/>
              </a:rPr>
              <a:t>Pārstrāde</a:t>
            </a:r>
          </a:p>
        </p:txBody>
      </p:sp>
      <p:sp>
        <p:nvSpPr>
          <p:cNvPr id="4" name="Rectangle 3">
            <a:extLst>
              <a:ext uri="{FF2B5EF4-FFF2-40B4-BE49-F238E27FC236}">
                <a16:creationId xmlns:a16="http://schemas.microsoft.com/office/drawing/2014/main" id="{0CDB49D3-699A-4842-92CF-016D93B6A9B4}"/>
              </a:ext>
            </a:extLst>
          </p:cNvPr>
          <p:cNvSpPr/>
          <p:nvPr/>
        </p:nvSpPr>
        <p:spPr>
          <a:xfrm>
            <a:off x="790301" y="1950713"/>
            <a:ext cx="11061039" cy="369332"/>
          </a:xfrm>
          <a:prstGeom prst="rect">
            <a:avLst/>
          </a:prstGeom>
        </p:spPr>
        <p:txBody>
          <a:bodyPr wrap="square">
            <a:spAutoFit/>
          </a:bodyPr>
          <a:lstStyle/>
          <a:p>
            <a:pPr marL="285750" indent="-285750">
              <a:buFont typeface="Wingdings" panose="05000000000000000000" pitchFamily="2" charset="2"/>
              <a:buChar char="ü"/>
            </a:pPr>
            <a:endParaRPr lang="lv-LV" dirty="0"/>
          </a:p>
        </p:txBody>
      </p:sp>
      <p:sp>
        <p:nvSpPr>
          <p:cNvPr id="5" name="Rectangle 4">
            <a:extLst>
              <a:ext uri="{FF2B5EF4-FFF2-40B4-BE49-F238E27FC236}">
                <a16:creationId xmlns:a16="http://schemas.microsoft.com/office/drawing/2014/main" id="{D3FD45DA-272D-46AE-A386-9CBBDB4925F0}"/>
              </a:ext>
            </a:extLst>
          </p:cNvPr>
          <p:cNvSpPr/>
          <p:nvPr/>
        </p:nvSpPr>
        <p:spPr>
          <a:xfrm>
            <a:off x="790301" y="1616002"/>
            <a:ext cx="10710669" cy="4708981"/>
          </a:xfrm>
          <a:prstGeom prst="rect">
            <a:avLst/>
          </a:prstGeom>
        </p:spPr>
        <p:txBody>
          <a:bodyPr wrap="square">
            <a:spAutoFit/>
          </a:bodyPr>
          <a:lstStyle/>
          <a:p>
            <a:pPr marL="342900" indent="-342900" fontAlgn="t">
              <a:buAutoNum type="arabicPeriod"/>
            </a:pPr>
            <a:r>
              <a:rPr lang="lv-LV" sz="2000" dirty="0">
                <a:solidFill>
                  <a:srgbClr val="008E4A"/>
                </a:solidFill>
              </a:rPr>
              <a:t>Palielināts darbinieku kavējumu skaits </a:t>
            </a:r>
            <a:r>
              <a:rPr lang="lv-LV" sz="2000" dirty="0"/>
              <a:t>- vai uzņēmumam ir pieeja pagaidu darbiniekiem un vai ir iespējams pārkvalificēt darbiniekus </a:t>
            </a:r>
          </a:p>
          <a:p>
            <a:pPr marL="342900" indent="-342900" fontAlgn="t">
              <a:buAutoNum type="arabicPeriod"/>
            </a:pPr>
            <a:r>
              <a:rPr lang="lv-LV" sz="2000" dirty="0">
                <a:solidFill>
                  <a:srgbClr val="008E4A"/>
                </a:solidFill>
              </a:rPr>
              <a:t>Pārtikas drošības apmācība </a:t>
            </a:r>
            <a:r>
              <a:rPr lang="lv-LV" sz="2000" dirty="0"/>
              <a:t>- darbinieki pilnībā izprot uzņēmuma pārtikas nekaitīguma prasības un ir vērsti uz to piemērošanu</a:t>
            </a:r>
          </a:p>
          <a:p>
            <a:pPr marL="342900" indent="-342900" fontAlgn="t">
              <a:buAutoNum type="arabicPeriod"/>
            </a:pPr>
            <a:r>
              <a:rPr lang="lv-LV" sz="2000" dirty="0">
                <a:solidFill>
                  <a:srgbClr val="008E4A"/>
                </a:solidFill>
              </a:rPr>
              <a:t>Regulāri jāinformē, </a:t>
            </a:r>
            <a:r>
              <a:rPr lang="lv-LV" sz="2000" dirty="0"/>
              <a:t>kā COVID-19 ietekmē pārtikas nozari</a:t>
            </a:r>
          </a:p>
          <a:p>
            <a:pPr marL="342900" indent="-342900" fontAlgn="t">
              <a:buAutoNum type="arabicPeriod"/>
            </a:pPr>
            <a:r>
              <a:rPr lang="lv-LV" sz="2000" dirty="0">
                <a:solidFill>
                  <a:srgbClr val="008E4A"/>
                </a:solidFill>
              </a:rPr>
              <a:t>Darba ņēmēju drošība </a:t>
            </a:r>
            <a:r>
              <a:rPr lang="lv-LV" sz="2000" dirty="0"/>
              <a:t>- ir grūtības ieviest “sociālo distancēšanos”</a:t>
            </a:r>
          </a:p>
          <a:p>
            <a:pPr marL="342900" indent="-342900" fontAlgn="t">
              <a:buAutoNum type="arabicPeriod"/>
            </a:pPr>
            <a:r>
              <a:rPr lang="lv-LV" sz="2000" dirty="0">
                <a:solidFill>
                  <a:srgbClr val="008E4A"/>
                </a:solidFill>
              </a:rPr>
              <a:t>Tīrīšana un sanitārija </a:t>
            </a:r>
            <a:r>
              <a:rPr lang="lv-LV" sz="2000" dirty="0"/>
              <a:t>– nepieciešama biežāka tīrīšana un dezinfekcija</a:t>
            </a:r>
          </a:p>
          <a:p>
            <a:pPr marL="342900" indent="-342900" fontAlgn="t">
              <a:buAutoNum type="arabicPeriod"/>
            </a:pPr>
            <a:r>
              <a:rPr lang="lv-LV" sz="2000" dirty="0">
                <a:solidFill>
                  <a:srgbClr val="008E4A"/>
                </a:solidFill>
              </a:rPr>
              <a:t>Piegādes ķēde  - </a:t>
            </a:r>
            <a:r>
              <a:rPr lang="lv-LV" sz="2000" dirty="0"/>
              <a:t>kļūst arvien izstieptāka un jāpārliecinās, vai uzņēmumam ir piekļuve piegādātājiem, jo ​​īpaši attiecībā uz būtiskām sastāvdaļām, iepakojuma materiāliem un citiem svarīgiem piederumiem</a:t>
            </a:r>
          </a:p>
          <a:p>
            <a:pPr marL="342900" indent="-342900" fontAlgn="t">
              <a:buAutoNum type="arabicPeriod"/>
            </a:pPr>
            <a:r>
              <a:rPr lang="lv-LV" sz="2000" dirty="0">
                <a:solidFill>
                  <a:srgbClr val="008E4A"/>
                </a:solidFill>
              </a:rPr>
              <a:t>Tehnoloģijas </a:t>
            </a:r>
            <a:r>
              <a:rPr lang="lv-LV" sz="2000" dirty="0"/>
              <a:t>- ar lielākiem riskiem un, iespējams, mazāk cilvēku, pandēmijas krīzes ir laiks domāt par to, kā labāk izmantot tehnoloģijas, lai palīdzētu uzņēmumiem analizēt visus iegūtos datus. Kaut arī naudas plūsma krīzes situācijās var būt sarežģīta, uzņēmumiem nevajadzētu atteikties no domāšanas par to, kā vairāk izmantot datu analīzes rīkus, lai ietaupītu uzņēmuma laiku, cilvēkus un samazinātu riskus</a:t>
            </a:r>
          </a:p>
        </p:txBody>
      </p:sp>
      <p:sp>
        <p:nvSpPr>
          <p:cNvPr id="7" name="Title 2">
            <a:extLst>
              <a:ext uri="{FF2B5EF4-FFF2-40B4-BE49-F238E27FC236}">
                <a16:creationId xmlns:a16="http://schemas.microsoft.com/office/drawing/2014/main" id="{4C034B2A-5C73-4D76-B253-F7DF0DD875CB}"/>
              </a:ext>
            </a:extLst>
          </p:cNvPr>
          <p:cNvSpPr txBox="1">
            <a:spLocks/>
          </p:cNvSpPr>
          <p:nvPr/>
        </p:nvSpPr>
        <p:spPr>
          <a:xfrm>
            <a:off x="2505462" y="157612"/>
            <a:ext cx="9686538" cy="944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b="1" kern="1200">
                <a:solidFill>
                  <a:schemeClr val="tx1"/>
                </a:solidFill>
                <a:latin typeface="Arial" charset="0"/>
                <a:ea typeface="Arial" charset="0"/>
                <a:cs typeface="Arial" charset="0"/>
              </a:defRPr>
            </a:lvl1pPr>
          </a:lstStyle>
          <a:p>
            <a:r>
              <a:rPr lang="lv-LV" sz="2000" dirty="0"/>
              <a:t/>
            </a:r>
            <a:br>
              <a:rPr lang="lv-LV" sz="2000" dirty="0"/>
            </a:br>
            <a:r>
              <a:rPr lang="lv-LV" sz="2800" dirty="0">
                <a:solidFill>
                  <a:srgbClr val="990000"/>
                </a:solidFill>
              </a:rPr>
              <a:t>Starptautiskā pieredze COVID-19 krīzes laikā un pēc tās</a:t>
            </a:r>
          </a:p>
        </p:txBody>
      </p:sp>
    </p:spTree>
    <p:extLst>
      <p:ext uri="{BB962C8B-B14F-4D97-AF65-F5344CB8AC3E}">
        <p14:creationId xmlns:p14="http://schemas.microsoft.com/office/powerpoint/2010/main" val="3054458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A2042-BC81-43F8-BD51-98D614EC2CAA}"/>
              </a:ext>
            </a:extLst>
          </p:cNvPr>
          <p:cNvSpPr/>
          <p:nvPr/>
        </p:nvSpPr>
        <p:spPr>
          <a:xfrm>
            <a:off x="377925" y="1219820"/>
            <a:ext cx="3074881" cy="461665"/>
          </a:xfrm>
          <a:prstGeom prst="rect">
            <a:avLst/>
          </a:prstGeom>
        </p:spPr>
        <p:txBody>
          <a:bodyPr wrap="none">
            <a:spAutoFit/>
          </a:bodyPr>
          <a:lstStyle/>
          <a:p>
            <a:r>
              <a:rPr lang="lv-LV" sz="2400" b="1" dirty="0">
                <a:solidFill>
                  <a:srgbClr val="008E4A"/>
                </a:solidFill>
                <a:latin typeface="Arial" panose="020B0604020202020204" pitchFamily="34" charset="0"/>
                <a:cs typeface="Arial" panose="020B0604020202020204" pitchFamily="34" charset="0"/>
              </a:rPr>
              <a:t>Patērētāju uzvedība</a:t>
            </a:r>
          </a:p>
        </p:txBody>
      </p:sp>
      <p:sp>
        <p:nvSpPr>
          <p:cNvPr id="4" name="Rectangle 3">
            <a:extLst>
              <a:ext uri="{FF2B5EF4-FFF2-40B4-BE49-F238E27FC236}">
                <a16:creationId xmlns:a16="http://schemas.microsoft.com/office/drawing/2014/main" id="{0CDB49D3-699A-4842-92CF-016D93B6A9B4}"/>
              </a:ext>
            </a:extLst>
          </p:cNvPr>
          <p:cNvSpPr/>
          <p:nvPr/>
        </p:nvSpPr>
        <p:spPr>
          <a:xfrm>
            <a:off x="799266" y="1799149"/>
            <a:ext cx="11061039" cy="4093428"/>
          </a:xfrm>
          <a:prstGeom prst="rect">
            <a:avLst/>
          </a:prstGeom>
        </p:spPr>
        <p:txBody>
          <a:bodyPr wrap="square">
            <a:spAutoFit/>
          </a:bodyPr>
          <a:lstStyle/>
          <a:p>
            <a:pPr marL="285750" indent="-285750">
              <a:buFont typeface="Wingdings" panose="05000000000000000000" pitchFamily="2" charset="2"/>
              <a:buChar char="ü"/>
            </a:pPr>
            <a:r>
              <a:rPr lang="lv-LV" sz="2000" dirty="0"/>
              <a:t>daudziem patērētājiem viņu </a:t>
            </a:r>
            <a:r>
              <a:rPr lang="lv-LV" sz="2000" dirty="0">
                <a:solidFill>
                  <a:srgbClr val="008E4A"/>
                </a:solidFill>
              </a:rPr>
              <a:t>ienākumi turpina samazināties</a:t>
            </a:r>
            <a:r>
              <a:rPr lang="lv-LV" sz="2000" dirty="0"/>
              <a:t>. Un viņi nejūtas pārāk optimistiski par savu valstu ekonomikas perspektīvām</a:t>
            </a:r>
          </a:p>
          <a:p>
            <a:pPr marL="285750" indent="-285750">
              <a:buFont typeface="Wingdings" panose="05000000000000000000" pitchFamily="2" charset="2"/>
              <a:buChar char="ü"/>
            </a:pPr>
            <a:r>
              <a:rPr lang="lv-LV" sz="2000" dirty="0"/>
              <a:t>lielākajā daļā produktu kategoriju, ieskaitot pārtiku, pandēmijas laikā </a:t>
            </a:r>
            <a:r>
              <a:rPr lang="lv-LV" sz="2000" dirty="0">
                <a:solidFill>
                  <a:srgbClr val="008E4A"/>
                </a:solidFill>
              </a:rPr>
              <a:t>iepirkšanās tiešsaistē- </a:t>
            </a:r>
            <a:r>
              <a:rPr lang="lv-LV" sz="2000" dirty="0"/>
              <a:t>s klientu skaits ir pieaudzis par vairāk nekā 10 procentiem; un daudzi patērētāji saka, ka viņi plāno turpināt iepirkšanos tiešsaistē</a:t>
            </a:r>
          </a:p>
          <a:p>
            <a:pPr marL="285750" indent="-285750">
              <a:buFont typeface="Wingdings" panose="05000000000000000000" pitchFamily="2" charset="2"/>
              <a:buChar char="ü"/>
            </a:pPr>
            <a:r>
              <a:rPr lang="lv-LV" sz="2000" dirty="0"/>
              <a:t>Dažiem produktiem un zīmoliem COVID-19 izraisīja </a:t>
            </a:r>
            <a:r>
              <a:rPr lang="lv-LV" sz="2000" dirty="0">
                <a:solidFill>
                  <a:srgbClr val="008E4A"/>
                </a:solidFill>
              </a:rPr>
              <a:t>piegādes ķēdes traucējumus</a:t>
            </a:r>
            <a:r>
              <a:rPr lang="lv-LV" sz="2000" dirty="0"/>
              <a:t>, jo tad kad patērētāji nevarēja atrast sev vēlamo produktu pie izvēlētā mazumtirgotāja, viņi </a:t>
            </a:r>
            <a:r>
              <a:rPr lang="lv-LV" sz="2000" dirty="0">
                <a:solidFill>
                  <a:srgbClr val="008E4A"/>
                </a:solidFill>
              </a:rPr>
              <a:t>mainīja iepirkšanās paradumus</a:t>
            </a:r>
            <a:r>
              <a:rPr lang="lv-LV" sz="2000" dirty="0"/>
              <a:t>: krīzes laikā daudzi patērētāji ir izmēģinājuši citu zīmolu vai iepirkušies pie cita mazumtirgotāja </a:t>
            </a:r>
          </a:p>
          <a:p>
            <a:pPr marL="285750" indent="-285750">
              <a:buFont typeface="Wingdings" panose="05000000000000000000" pitchFamily="2" charset="2"/>
              <a:buChar char="ü"/>
            </a:pPr>
            <a:r>
              <a:rPr lang="lv-LV" sz="2000" dirty="0"/>
              <a:t>izlemjot, kur iepirkties, viņi </a:t>
            </a:r>
            <a:r>
              <a:rPr lang="lv-LV" sz="2000" dirty="0">
                <a:solidFill>
                  <a:srgbClr val="008E4A"/>
                </a:solidFill>
              </a:rPr>
              <a:t>meklē mazumtirgotājus ar redzamiem drošības pasākumiem</a:t>
            </a:r>
            <a:r>
              <a:rPr lang="lv-LV" sz="2000" dirty="0"/>
              <a:t>, piemēram, uzlabotu tīrīšanu un fiziskām barjerām. Turklāt viņi pērk vairāk no uzņēmumiem un zīmoliem, kuriem ir veselīgs un higiēnisks iepakojums un kuri izrāda rūpību un rūpes par darbiniekiem</a:t>
            </a:r>
          </a:p>
          <a:p>
            <a:pPr marL="285750" indent="-285750">
              <a:buFont typeface="Wingdings" panose="05000000000000000000" pitchFamily="2" charset="2"/>
              <a:buChar char="ü"/>
            </a:pPr>
            <a:r>
              <a:rPr lang="lv-LV" sz="2000" dirty="0"/>
              <a:t>vairāk nekā 70 procenti aptaujāto respondentu vēl </a:t>
            </a:r>
            <a:r>
              <a:rPr lang="lv-LV" sz="2000" dirty="0">
                <a:solidFill>
                  <a:srgbClr val="008E4A"/>
                </a:solidFill>
              </a:rPr>
              <a:t>nejūtas ērti, atsākot savas “parastās” aktivitātes </a:t>
            </a:r>
            <a:r>
              <a:rPr lang="lv-LV" sz="2000" dirty="0"/>
              <a:t>ārpus mājas</a:t>
            </a:r>
            <a:endParaRPr lang="lv-LV" dirty="0"/>
          </a:p>
        </p:txBody>
      </p:sp>
      <p:sp>
        <p:nvSpPr>
          <p:cNvPr id="6" name="Title 2">
            <a:extLst>
              <a:ext uri="{FF2B5EF4-FFF2-40B4-BE49-F238E27FC236}">
                <a16:creationId xmlns:a16="http://schemas.microsoft.com/office/drawing/2014/main" id="{97307F51-7D14-4A67-9ED6-F09900F5B6A4}"/>
              </a:ext>
            </a:extLst>
          </p:cNvPr>
          <p:cNvSpPr txBox="1">
            <a:spLocks/>
          </p:cNvSpPr>
          <p:nvPr/>
        </p:nvSpPr>
        <p:spPr>
          <a:xfrm>
            <a:off x="2505462" y="157612"/>
            <a:ext cx="8054962" cy="944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b="1" kern="1200">
                <a:solidFill>
                  <a:schemeClr val="tx1"/>
                </a:solidFill>
                <a:latin typeface="Arial" charset="0"/>
                <a:ea typeface="Arial" charset="0"/>
                <a:cs typeface="Arial" charset="0"/>
              </a:defRPr>
            </a:lvl1pPr>
          </a:lstStyle>
          <a:p>
            <a:r>
              <a:rPr lang="lv-LV" sz="2000" dirty="0"/>
              <a:t/>
            </a:r>
            <a:br>
              <a:rPr lang="lv-LV" sz="2000" dirty="0"/>
            </a:br>
            <a:r>
              <a:rPr lang="lv-LV" sz="2800" dirty="0">
                <a:solidFill>
                  <a:srgbClr val="990000"/>
                </a:solidFill>
              </a:rPr>
              <a:t>Starptautiskā pieredze COVID-19 krīzes laikā un pēc tās</a:t>
            </a:r>
          </a:p>
        </p:txBody>
      </p:sp>
      <p:pic>
        <p:nvPicPr>
          <p:cNvPr id="5" name="Picture 4">
            <a:extLst>
              <a:ext uri="{FF2B5EF4-FFF2-40B4-BE49-F238E27FC236}">
                <a16:creationId xmlns:a16="http://schemas.microsoft.com/office/drawing/2014/main" id="{A93A395C-CCA3-4B0D-9C88-F52A914F2181}"/>
              </a:ext>
            </a:extLst>
          </p:cNvPr>
          <p:cNvPicPr>
            <a:picLocks noChangeAspect="1"/>
          </p:cNvPicPr>
          <p:nvPr/>
        </p:nvPicPr>
        <p:blipFill rotWithShape="1">
          <a:blip r:embed="rId3"/>
          <a:srcRect l="10569" t="2875" r="3626" b="2873"/>
          <a:stretch/>
        </p:blipFill>
        <p:spPr>
          <a:xfrm>
            <a:off x="10905590" y="13212"/>
            <a:ext cx="1286410" cy="1233343"/>
          </a:xfrm>
          <a:prstGeom prst="rect">
            <a:avLst/>
          </a:prstGeom>
        </p:spPr>
      </p:pic>
    </p:spTree>
    <p:extLst>
      <p:ext uri="{BB962C8B-B14F-4D97-AF65-F5344CB8AC3E}">
        <p14:creationId xmlns:p14="http://schemas.microsoft.com/office/powerpoint/2010/main" val="1311539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C92B-1712-4046-9B92-C614E26D1E64}"/>
              </a:ext>
            </a:extLst>
          </p:cNvPr>
          <p:cNvSpPr>
            <a:spLocks noGrp="1"/>
          </p:cNvSpPr>
          <p:nvPr>
            <p:ph type="title"/>
          </p:nvPr>
        </p:nvSpPr>
        <p:spPr>
          <a:xfrm>
            <a:off x="2299276" y="288799"/>
            <a:ext cx="8718348" cy="831790"/>
          </a:xfrm>
        </p:spPr>
        <p:txBody>
          <a:bodyPr>
            <a:noAutofit/>
          </a:bodyPr>
          <a:lstStyle/>
          <a:p>
            <a:r>
              <a:rPr lang="lv-LV" sz="2000" dirty="0"/>
              <a:t/>
            </a:r>
            <a:br>
              <a:rPr lang="lv-LV" sz="2000" dirty="0"/>
            </a:br>
            <a:r>
              <a:rPr lang="lv-LV" sz="2800" dirty="0">
                <a:solidFill>
                  <a:srgbClr val="990000"/>
                </a:solidFill>
              </a:rPr>
              <a:t>Situācija Latvijā COVID-19 krīzes laikā un pēc tās</a:t>
            </a:r>
          </a:p>
        </p:txBody>
      </p:sp>
      <p:sp>
        <p:nvSpPr>
          <p:cNvPr id="4" name="Rectangle 3">
            <a:extLst>
              <a:ext uri="{FF2B5EF4-FFF2-40B4-BE49-F238E27FC236}">
                <a16:creationId xmlns:a16="http://schemas.microsoft.com/office/drawing/2014/main" id="{0CDB49D3-699A-4842-92CF-016D93B6A9B4}"/>
              </a:ext>
            </a:extLst>
          </p:cNvPr>
          <p:cNvSpPr/>
          <p:nvPr/>
        </p:nvSpPr>
        <p:spPr>
          <a:xfrm>
            <a:off x="700654" y="1359043"/>
            <a:ext cx="11061039" cy="5078313"/>
          </a:xfrm>
          <a:prstGeom prst="rect">
            <a:avLst/>
          </a:prstGeom>
        </p:spPr>
        <p:txBody>
          <a:bodyPr wrap="square">
            <a:spAutoFit/>
          </a:bodyPr>
          <a:lstStyle/>
          <a:p>
            <a:pPr marL="285750" indent="-285750">
              <a:buFont typeface="Wingdings" panose="05000000000000000000" pitchFamily="2" charset="2"/>
              <a:buChar char="ü"/>
            </a:pPr>
            <a:r>
              <a:rPr lang="lv-LV" b="1" dirty="0">
                <a:solidFill>
                  <a:srgbClr val="008E4A"/>
                </a:solidFill>
              </a:rPr>
              <a:t>Pieprasījuma izmaiņas vietējā un eksporta tirgos </a:t>
            </a:r>
            <a:r>
              <a:rPr lang="lv-LV" dirty="0"/>
              <a:t>(eksporta tirgus dramatiski saruka, līdz ar to arī ievērojami saruka pieprasījums pēc Latvijā ražotās produkcijas; sabiedrisko ēdināšanas uzņēmumu darba pilnīga apturēšana; atsevišķos nozares sektoros pastiprināja arī pārtikas produktu imports no trešajām valstīm; pieprasījuma dramatisku kritumu piedzīvoja galvenokārt ražotāji, kas ražo produkciju sabiedriskajai ēdināšanai, turpretim jaunus ražošanas rekordus sasniedza ražotāji, kas darbojas ilglietojamas pārtikas sektoros)</a:t>
            </a:r>
          </a:p>
          <a:p>
            <a:pPr marL="285750" indent="-285750">
              <a:buFont typeface="Wingdings" panose="05000000000000000000" pitchFamily="2" charset="2"/>
              <a:buChar char="ü"/>
            </a:pPr>
            <a:r>
              <a:rPr lang="lv-LV" b="1" dirty="0">
                <a:solidFill>
                  <a:srgbClr val="008E4A"/>
                </a:solidFill>
              </a:rPr>
              <a:t>Pircēju ažiotāža un paradumu maiņa </a:t>
            </a:r>
            <a:r>
              <a:rPr lang="lv-LV" dirty="0"/>
              <a:t>(cilvēku vēlme mājās veidot pārtikas un citu pirmās nepieciešamības preču uzkrājumus, iespējama papildu importa izejvielu cenu līmeņa pieaugums </a:t>
            </a:r>
          </a:p>
          <a:p>
            <a:pPr marL="285750" indent="-285750">
              <a:buFont typeface="Wingdings" panose="05000000000000000000" pitchFamily="2" charset="2"/>
              <a:buChar char="ü"/>
            </a:pPr>
            <a:r>
              <a:rPr lang="lv-LV" b="1" dirty="0">
                <a:solidFill>
                  <a:srgbClr val="008E4A"/>
                </a:solidFill>
              </a:rPr>
              <a:t>Preču krājumu palielināšanās un uzglabāšanas problēmas produktiem ar īsu derīguma termiņu </a:t>
            </a:r>
            <a:r>
              <a:rPr lang="lv-LV" b="1" dirty="0"/>
              <a:t>(</a:t>
            </a:r>
            <a:r>
              <a:rPr lang="lv-LV" dirty="0"/>
              <a:t>pieprasījuma mazināšanās arī pēc lauksaimniecības primārajiem produktiem (piena, gaļas, graudiem) un, līdz ar to, šo produktu iepirkuma cenu un apjoma samazināšanos no ražotājiem (lauksaimniekiem)</a:t>
            </a:r>
          </a:p>
          <a:p>
            <a:pPr marL="285750" indent="-285750">
              <a:buFont typeface="Wingdings" panose="05000000000000000000" pitchFamily="2" charset="2"/>
              <a:buChar char="ü"/>
            </a:pPr>
            <a:r>
              <a:rPr lang="lv-LV" dirty="0"/>
              <a:t>Papildus resursu nepieciešamība, pielāgojoties ārkārtējai situācijai </a:t>
            </a:r>
          </a:p>
          <a:p>
            <a:pPr marL="285750" indent="-285750">
              <a:buFont typeface="Wingdings" panose="05000000000000000000" pitchFamily="2" charset="2"/>
              <a:buChar char="ü"/>
            </a:pPr>
            <a:r>
              <a:rPr lang="lv-LV" dirty="0"/>
              <a:t>Nozares atkarība no </a:t>
            </a:r>
            <a:r>
              <a:rPr lang="lv-LV" b="1" dirty="0">
                <a:solidFill>
                  <a:srgbClr val="008E4A"/>
                </a:solidFill>
              </a:rPr>
              <a:t>darbaspēka fiziskās klātbūtnes, darbaspēka trūkums</a:t>
            </a:r>
            <a:endParaRPr lang="lv-LV" dirty="0">
              <a:solidFill>
                <a:srgbClr val="008E4A"/>
              </a:solidFill>
            </a:endParaRPr>
          </a:p>
          <a:p>
            <a:pPr marL="285750" indent="-285750">
              <a:buFont typeface="Wingdings" panose="05000000000000000000" pitchFamily="2" charset="2"/>
              <a:buChar char="ü"/>
            </a:pPr>
            <a:r>
              <a:rPr lang="lv-LV" b="1" dirty="0">
                <a:solidFill>
                  <a:srgbClr val="008E4A"/>
                </a:solidFill>
              </a:rPr>
              <a:t>Naudas plūsmas grūtības</a:t>
            </a:r>
            <a:endParaRPr lang="lv-LV" dirty="0">
              <a:solidFill>
                <a:srgbClr val="008E4A"/>
              </a:solidFill>
            </a:endParaRPr>
          </a:p>
          <a:p>
            <a:pPr marL="285750" indent="-285750">
              <a:buFont typeface="Wingdings" panose="05000000000000000000" pitchFamily="2" charset="2"/>
              <a:buChar char="ü"/>
            </a:pPr>
            <a:r>
              <a:rPr lang="lv-LV" b="1" dirty="0">
                <a:solidFill>
                  <a:srgbClr val="008E4A"/>
                </a:solidFill>
              </a:rPr>
              <a:t>Loģistikas problēmas</a:t>
            </a:r>
            <a:endParaRPr lang="lv-LV" dirty="0">
              <a:solidFill>
                <a:srgbClr val="008E4A"/>
              </a:solidFill>
            </a:endParaRPr>
          </a:p>
          <a:p>
            <a:pPr marL="285750" indent="-285750">
              <a:buFont typeface="Wingdings" panose="05000000000000000000" pitchFamily="2" charset="2"/>
              <a:buChar char="ü"/>
            </a:pPr>
            <a:r>
              <a:rPr lang="lv-LV" b="1" dirty="0">
                <a:solidFill>
                  <a:srgbClr val="008E4A"/>
                </a:solidFill>
              </a:rPr>
              <a:t>Citi izaicinājumi </a:t>
            </a:r>
            <a:r>
              <a:rPr lang="lv-LV" dirty="0"/>
              <a:t>(Sadarbības partneru došanās dīkstāvēs; grūtības atrast jaunus noieta tirgus slēgto aizstāšanai; darbinieku atlaišanas risks, slēdzot vai sašaurinot ražošanu; neskaidrība par nākotni radīto ekonomisko seku dēļ; grūtības plānot saimniecisko darbību uz priekšu).</a:t>
            </a:r>
          </a:p>
          <a:p>
            <a:pPr marL="285750" indent="-285750">
              <a:buFont typeface="Wingdings" panose="05000000000000000000" pitchFamily="2" charset="2"/>
              <a:buChar char="ü"/>
            </a:pPr>
            <a:endParaRPr lang="lv-LV" dirty="0"/>
          </a:p>
        </p:txBody>
      </p:sp>
      <p:pic>
        <p:nvPicPr>
          <p:cNvPr id="5" name="Picture 4">
            <a:extLst>
              <a:ext uri="{FF2B5EF4-FFF2-40B4-BE49-F238E27FC236}">
                <a16:creationId xmlns:a16="http://schemas.microsoft.com/office/drawing/2014/main" id="{533A7B71-0E9B-46C3-ADC2-13D5C763991F}"/>
              </a:ext>
            </a:extLst>
          </p:cNvPr>
          <p:cNvPicPr>
            <a:picLocks noChangeAspect="1"/>
          </p:cNvPicPr>
          <p:nvPr/>
        </p:nvPicPr>
        <p:blipFill rotWithShape="1">
          <a:blip r:embed="rId3"/>
          <a:srcRect l="10569" t="2875" r="3626" b="2873"/>
          <a:stretch/>
        </p:blipFill>
        <p:spPr>
          <a:xfrm>
            <a:off x="10905590" y="0"/>
            <a:ext cx="1286410" cy="1233343"/>
          </a:xfrm>
          <a:prstGeom prst="rect">
            <a:avLst/>
          </a:prstGeom>
        </p:spPr>
      </p:pic>
    </p:spTree>
    <p:extLst>
      <p:ext uri="{BB962C8B-B14F-4D97-AF65-F5344CB8AC3E}">
        <p14:creationId xmlns:p14="http://schemas.microsoft.com/office/powerpoint/2010/main" val="1805536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DB49D3-699A-4842-92CF-016D93B6A9B4}"/>
              </a:ext>
            </a:extLst>
          </p:cNvPr>
          <p:cNvSpPr/>
          <p:nvPr/>
        </p:nvSpPr>
        <p:spPr>
          <a:xfrm>
            <a:off x="565480" y="1385937"/>
            <a:ext cx="11061039" cy="4247317"/>
          </a:xfrm>
          <a:prstGeom prst="rect">
            <a:avLst/>
          </a:prstGeom>
        </p:spPr>
        <p:txBody>
          <a:bodyPr wrap="square">
            <a:spAutoFit/>
          </a:bodyPr>
          <a:lstStyle/>
          <a:p>
            <a:pPr marL="285750" indent="-285750">
              <a:buFont typeface="Wingdings" panose="05000000000000000000" pitchFamily="2" charset="2"/>
              <a:buChar char="ü"/>
            </a:pPr>
            <a:r>
              <a:rPr lang="lv-LV" dirty="0"/>
              <a:t>Aktīva </a:t>
            </a:r>
            <a:r>
              <a:rPr lang="lv-LV" b="1" dirty="0">
                <a:solidFill>
                  <a:srgbClr val="008E4A"/>
                </a:solidFill>
              </a:rPr>
              <a:t>informācijas plūsma </a:t>
            </a:r>
            <a:r>
              <a:rPr lang="lv-LV" dirty="0"/>
              <a:t>par situāciju pasaulē un valstī, papildus tehnoloģiskie risinājumi – virtuālais asistents, lai nodrošinātu uzticamas uzziņas un sniegtu atbildes uz iedzīvotāju jautājumiem saistībā ar </a:t>
            </a:r>
            <a:r>
              <a:rPr lang="lv-LV" dirty="0" err="1"/>
              <a:t>Covid-19</a:t>
            </a:r>
            <a:r>
              <a:rPr lang="lv-LV" dirty="0"/>
              <a:t> Latvijā</a:t>
            </a:r>
          </a:p>
          <a:p>
            <a:pPr marL="285750" indent="-285750">
              <a:buFont typeface="Wingdings" panose="05000000000000000000" pitchFamily="2" charset="2"/>
              <a:buChar char="ü"/>
            </a:pPr>
            <a:r>
              <a:rPr lang="lv-LV" b="1" dirty="0">
                <a:solidFill>
                  <a:srgbClr val="008E4A"/>
                </a:solidFill>
              </a:rPr>
              <a:t>Finansiālais atbalsts </a:t>
            </a:r>
            <a:r>
              <a:rPr lang="lv-LV" dirty="0"/>
              <a:t>(45,5 miljoni EUR) piešķiršanu primārajiem lauksaimniecības ražotājiem</a:t>
            </a:r>
          </a:p>
          <a:p>
            <a:pPr marL="285750" indent="-285750">
              <a:buFont typeface="Wingdings" panose="05000000000000000000" pitchFamily="2" charset="2"/>
              <a:buChar char="ü"/>
            </a:pPr>
            <a:r>
              <a:rPr lang="lv-LV" b="1" dirty="0">
                <a:solidFill>
                  <a:srgbClr val="008E4A"/>
                </a:solidFill>
              </a:rPr>
              <a:t>Pārtikas e-komercija </a:t>
            </a:r>
            <a:r>
              <a:rPr lang="lv-LV" dirty="0"/>
              <a:t>(kā viena no post-pandēmijas sekām var saglabāties pārtikas iegāde internetā) </a:t>
            </a:r>
          </a:p>
          <a:p>
            <a:pPr marL="285750" indent="-285750">
              <a:buFont typeface="Wingdings" panose="05000000000000000000" pitchFamily="2" charset="2"/>
              <a:buChar char="ü"/>
            </a:pPr>
            <a:r>
              <a:rPr lang="lv-LV" b="1" dirty="0">
                <a:solidFill>
                  <a:srgbClr val="008E4A"/>
                </a:solidFill>
              </a:rPr>
              <a:t>Ēdināšanas pakalpojumi </a:t>
            </a:r>
            <a:r>
              <a:rPr lang="lv-LV" b="1" dirty="0"/>
              <a:t>– </a:t>
            </a:r>
            <a:r>
              <a:rPr lang="lv-LV" dirty="0"/>
              <a:t>pārorientēšanas, jaunu formu apgūšana, ēdināšanas tīkli kooperējas ar tirdzniecības tīkliem</a:t>
            </a:r>
          </a:p>
          <a:p>
            <a:pPr marL="285750" indent="-285750">
              <a:buFont typeface="Wingdings" panose="05000000000000000000" pitchFamily="2" charset="2"/>
              <a:buChar char="ü"/>
            </a:pPr>
            <a:r>
              <a:rPr lang="lv-LV" b="1" dirty="0">
                <a:solidFill>
                  <a:srgbClr val="008E4A"/>
                </a:solidFill>
              </a:rPr>
              <a:t>Sociālā palīdzība</a:t>
            </a:r>
            <a:r>
              <a:rPr lang="lv-LV" b="1" dirty="0"/>
              <a:t>, </a:t>
            </a:r>
            <a:r>
              <a:rPr lang="lv-LV" b="1" dirty="0">
                <a:solidFill>
                  <a:srgbClr val="008A3E"/>
                </a:solidFill>
              </a:rPr>
              <a:t>brīvprātīgo darbs, sociālā kustība</a:t>
            </a:r>
            <a:r>
              <a:rPr lang="lv-LV" b="1" dirty="0"/>
              <a:t>  </a:t>
            </a:r>
            <a:r>
              <a:rPr lang="lv-LV" dirty="0"/>
              <a:t>(pieauga pieprasījums pēc brīvprātīgo darba, radās jauna sociāla kustība)</a:t>
            </a:r>
          </a:p>
          <a:p>
            <a:pPr marL="285750" indent="-285750">
              <a:buFont typeface="Wingdings" panose="05000000000000000000" pitchFamily="2" charset="2"/>
              <a:buChar char="ü"/>
            </a:pPr>
            <a:r>
              <a:rPr lang="lv-LV" b="1" dirty="0">
                <a:solidFill>
                  <a:srgbClr val="008E4A"/>
                </a:solidFill>
              </a:rPr>
              <a:t>Pašvaldību iniciatīvas reģionos</a:t>
            </a:r>
          </a:p>
          <a:p>
            <a:pPr marL="285750" indent="-285750">
              <a:buFont typeface="Wingdings" panose="05000000000000000000" pitchFamily="2" charset="2"/>
              <a:buChar char="ü"/>
            </a:pPr>
            <a:r>
              <a:rPr lang="lv-LV" dirty="0"/>
              <a:t>Latvijā </a:t>
            </a:r>
            <a:r>
              <a:rPr lang="lv-LV" dirty="0">
                <a:solidFill>
                  <a:srgbClr val="008E4A"/>
                </a:solidFill>
              </a:rPr>
              <a:t>pārtikas sagādes sistēma </a:t>
            </a:r>
            <a:r>
              <a:rPr lang="lv-LV" b="1" dirty="0">
                <a:solidFill>
                  <a:srgbClr val="008E4A"/>
                </a:solidFill>
              </a:rPr>
              <a:t>paplašinājās ar jauniem dalībniekiem </a:t>
            </a:r>
            <a:r>
              <a:rPr lang="lv-LV" dirty="0"/>
              <a:t>(jo īpaši vietējā mērogā), zināmā mērā kļuva elastīgāka un efektīvāka, pateicoties iesaistīto aģentu ātrai reakcijai uz notiekošo</a:t>
            </a:r>
          </a:p>
          <a:p>
            <a:pPr marL="285750" indent="-285750">
              <a:buFont typeface="Wingdings" panose="05000000000000000000" pitchFamily="2" charset="2"/>
              <a:buChar char="ü"/>
            </a:pPr>
            <a:r>
              <a:rPr lang="lv-LV" b="1" dirty="0">
                <a:solidFill>
                  <a:srgbClr val="008E4A"/>
                </a:solidFill>
              </a:rPr>
              <a:t>Pārtikas ķēžu saīsināšanās un orientācija uz vietēja </a:t>
            </a:r>
            <a:r>
              <a:rPr lang="lv-LV" dirty="0"/>
              <a:t>(reģionāla, nacionāla) mēroga sadarbības tīkliem tiek saredzēts kā viens no turpmākās stabilitātes nodrošināšanas scenārijiem. Sociālā ietekme visvairāk vērojama tajā, kādas bija iedzīvotāju kolektīvās uzvedības formas krīzes laikā – no sākuma bija vērojama vāji regulējama pūļa ietekme, kas vēlāk stabilizējās adaptīvās un funkcionālās sociālās praksēs. </a:t>
            </a:r>
          </a:p>
        </p:txBody>
      </p:sp>
      <p:sp>
        <p:nvSpPr>
          <p:cNvPr id="5" name="Title 2">
            <a:extLst>
              <a:ext uri="{FF2B5EF4-FFF2-40B4-BE49-F238E27FC236}">
                <a16:creationId xmlns:a16="http://schemas.microsoft.com/office/drawing/2014/main" id="{13D33789-5FD3-4792-A895-FC79F5C1900B}"/>
              </a:ext>
            </a:extLst>
          </p:cNvPr>
          <p:cNvSpPr>
            <a:spLocks noGrp="1"/>
          </p:cNvSpPr>
          <p:nvPr>
            <p:ph type="title"/>
          </p:nvPr>
        </p:nvSpPr>
        <p:spPr>
          <a:xfrm>
            <a:off x="2352358" y="177567"/>
            <a:ext cx="9103832" cy="944545"/>
          </a:xfrm>
        </p:spPr>
        <p:txBody>
          <a:bodyPr>
            <a:noAutofit/>
          </a:bodyPr>
          <a:lstStyle/>
          <a:p>
            <a:r>
              <a:rPr lang="lv-LV" sz="2000" dirty="0"/>
              <a:t/>
            </a:r>
            <a:br>
              <a:rPr lang="lv-LV" sz="2000" dirty="0"/>
            </a:br>
            <a:r>
              <a:rPr lang="lv-LV" sz="2800" dirty="0">
                <a:solidFill>
                  <a:srgbClr val="990000"/>
                </a:solidFill>
              </a:rPr>
              <a:t>Situācija Latvijā COVID-19 krīzes laikā un pēc tās</a:t>
            </a:r>
          </a:p>
        </p:txBody>
      </p:sp>
      <p:pic>
        <p:nvPicPr>
          <p:cNvPr id="6" name="Picture 5">
            <a:extLst>
              <a:ext uri="{FF2B5EF4-FFF2-40B4-BE49-F238E27FC236}">
                <a16:creationId xmlns:a16="http://schemas.microsoft.com/office/drawing/2014/main" id="{FB345DC9-A8F5-49B7-A986-DCCCE70CF81E}"/>
              </a:ext>
            </a:extLst>
          </p:cNvPr>
          <p:cNvPicPr>
            <a:picLocks noChangeAspect="1"/>
          </p:cNvPicPr>
          <p:nvPr/>
        </p:nvPicPr>
        <p:blipFill rotWithShape="1">
          <a:blip r:embed="rId3"/>
          <a:srcRect l="10569" t="2875" r="3626" b="2873"/>
          <a:stretch/>
        </p:blipFill>
        <p:spPr>
          <a:xfrm>
            <a:off x="10905590" y="33169"/>
            <a:ext cx="1286410" cy="1233343"/>
          </a:xfrm>
          <a:prstGeom prst="rect">
            <a:avLst/>
          </a:prstGeom>
        </p:spPr>
      </p:pic>
    </p:spTree>
    <p:extLst>
      <p:ext uri="{BB962C8B-B14F-4D97-AF65-F5344CB8AC3E}">
        <p14:creationId xmlns:p14="http://schemas.microsoft.com/office/powerpoint/2010/main" val="2769654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7778</TotalTime>
  <Words>3569</Words>
  <Application>Microsoft Office PowerPoint</Application>
  <PresentationFormat>Widescreen</PresentationFormat>
  <Paragraphs>718</Paragraphs>
  <Slides>39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Agency FB</vt:lpstr>
      <vt:lpstr>Arial</vt:lpstr>
      <vt:lpstr>Calibri</vt:lpstr>
      <vt:lpstr>Calibri Light</vt:lpstr>
      <vt:lpstr>Courier New</vt:lpstr>
      <vt:lpstr>Lato</vt:lpstr>
      <vt:lpstr>Times New Roman</vt:lpstr>
      <vt:lpstr>Wingdings</vt:lpstr>
      <vt:lpstr>Office Theme</vt:lpstr>
      <vt:lpstr>Ekonomiskais, politiskais un juridiskais ietvars Latvijas tautsaimniecības potenciāla saglabāšanai un konkurētspējas pieauguma veicināšanai pēc pandēmijas izraisītas krīzes (reCOVery-LV) apakšprojekts  Vietējo pārtikas ķēžu pārstrukturizēšana un noturības stiprināšana krīzes un pēckrīzes laikā Latvijā </vt:lpstr>
      <vt:lpstr>Saturs</vt:lpstr>
      <vt:lpstr> </vt:lpstr>
      <vt:lpstr>Vietējo pārtikas ķēžu pārstrukturizēšana un noturības stiprināšana krīzes un pēckrīzes laikā Latvijā    </vt:lpstr>
      <vt:lpstr> Starptautiskā pieredze COVID-19 krīzes laikā un pēc tās</vt:lpstr>
      <vt:lpstr>PowerPoint Presentation</vt:lpstr>
      <vt:lpstr>PowerPoint Presentation</vt:lpstr>
      <vt:lpstr> Situācija Latvijā COVID-19 krīzes laikā un pēc tās</vt:lpstr>
      <vt:lpstr> Situācija Latvijā COVID-19 krīzes laikā un pēc tās</vt:lpstr>
      <vt:lpstr>Pārtikas ķēdes Latvijā</vt:lpstr>
      <vt:lpstr>Laukaugu un to pārstrādes produktu ķēde un riski</vt:lpstr>
      <vt:lpstr>PowerPoint Presentation</vt:lpstr>
      <vt:lpstr>PowerPoint Presentation</vt:lpstr>
      <vt:lpstr>Laukaugu pārstrādes uzņēmumi Latvijā</vt:lpstr>
      <vt:lpstr>PowerPoint Presentation</vt:lpstr>
      <vt:lpstr>Graudu un pākšaugu pārtikas ķēde</vt:lpstr>
      <vt:lpstr>Graudu un pākšaugu produktu pārtikas ķēde</vt:lpstr>
      <vt:lpstr>Kartupeļu pārtikas ķēde</vt:lpstr>
      <vt:lpstr>Kartupeļu produktu pārtikas ķēde</vt:lpstr>
      <vt:lpstr>Graudu, griķu un pākšaugu vidējās iepirkuma cenas 2015.-2020.gada ceturkšņos Latvijā</vt:lpstr>
      <vt:lpstr>PowerPoint Presentation</vt:lpstr>
      <vt:lpstr>PowerPoint Presentation</vt:lpstr>
      <vt:lpstr>PowerPoint Presentation</vt:lpstr>
      <vt:lpstr>PowerPoint Presentation</vt:lpstr>
      <vt:lpstr>Graudu un to produktu importa un eksporta vērtību izmaiņas Latvijā 2019.-2020.gada M01-07</vt:lpstr>
      <vt:lpstr>Pākšaugu importa un eksporta vērtību izmaiņas Latvijā        2019.-2020.gada M01-07</vt:lpstr>
      <vt:lpstr>Kartupeļu un to produktu importa un eksporta vērtību izmaiņas Latvijā 2019.-2020.gada M01-07</vt:lpstr>
      <vt:lpstr>Mājsaimniecību pārtikas izdevumu struktūra 2019.gadā, %</vt:lpstr>
      <vt:lpstr>Risku identifikācija un novērtēšana</vt:lpstr>
      <vt:lpstr>PowerPoint Presentation</vt:lpstr>
      <vt:lpstr>Risku matrica graudaugu ražošanai</vt:lpstr>
      <vt:lpstr>Risku matrica graudaugu produktu ražošanai</vt:lpstr>
      <vt:lpstr>Risku matrica pākšaugu ražošanai</vt:lpstr>
      <vt:lpstr>Risku matrica pākšaugu produktu ražošanai</vt:lpstr>
      <vt:lpstr>Risku matrica kartupeļu ražošanai</vt:lpstr>
      <vt:lpstr>Risku matrica kartupeļu produktu ražošanai</vt:lpstr>
      <vt:lpstr>Ražošanas un pārstrādes riski, kurus nepieciešams vadīt</vt:lpstr>
      <vt:lpstr>Iespējamie priekšlikumi laukaugu ražošanas  un pārstrādes sektorā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Hewlett-Packard Company</cp:lastModifiedBy>
  <cp:revision>401</cp:revision>
  <cp:lastPrinted>2020-08-25T10:19:24Z</cp:lastPrinted>
  <dcterms:created xsi:type="dcterms:W3CDTF">2018-10-08T15:32:50Z</dcterms:created>
  <dcterms:modified xsi:type="dcterms:W3CDTF">2020-10-14T06:22:27Z</dcterms:modified>
</cp:coreProperties>
</file>