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56" r:id="rId3"/>
  </p:sldMasterIdLst>
  <p:notesMasterIdLst>
    <p:notesMasterId r:id="rId21"/>
  </p:notesMasterIdLst>
  <p:sldIdLst>
    <p:sldId id="260" r:id="rId4"/>
    <p:sldId id="267" r:id="rId5"/>
    <p:sldId id="270" r:id="rId6"/>
    <p:sldId id="261" r:id="rId7"/>
    <p:sldId id="258" r:id="rId8"/>
    <p:sldId id="283" r:id="rId9"/>
    <p:sldId id="271" r:id="rId10"/>
    <p:sldId id="272" r:id="rId11"/>
    <p:sldId id="274" r:id="rId12"/>
    <p:sldId id="275" r:id="rId13"/>
    <p:sldId id="277" r:id="rId14"/>
    <p:sldId id="273" r:id="rId15"/>
    <p:sldId id="284" r:id="rId16"/>
    <p:sldId id="281" r:id="rId17"/>
    <p:sldId id="285" r:id="rId18"/>
    <p:sldId id="286" r:id="rId19"/>
    <p:sldId id="269" r:id="rId20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F8CBAD"/>
    <a:srgbClr val="6E6D6D"/>
    <a:srgbClr val="4472C4"/>
    <a:srgbClr val="7A81FF"/>
    <a:srgbClr val="0096FF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95" autoAdjust="0"/>
    <p:restoredTop sz="94513"/>
  </p:normalViewPr>
  <p:slideViewPr>
    <p:cSldViewPr snapToGrid="0">
      <p:cViewPr varScale="1">
        <p:scale>
          <a:sx n="105" d="100"/>
          <a:sy n="105" d="100"/>
        </p:scale>
        <p:origin x="10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AA325-FD59-2144-8D56-B4D63F22E6E1}" type="datetimeFigureOut">
              <a:rPr lang="en-US" smtClean="0"/>
              <a:t>12/14/22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0F2A7-173D-1B47-905C-3C37953B5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85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auglkopibasinstituts" TargetMode="External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1FCC84F0-D203-4488-9F28-1BA0926D3A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6800" y="2235200"/>
            <a:ext cx="9144000" cy="2387600"/>
          </a:xfrm>
        </p:spPr>
        <p:txBody>
          <a:bodyPr anchor="ctr">
            <a:normAutofit/>
          </a:bodyPr>
          <a:lstStyle>
            <a:lvl1pPr algn="l">
              <a:defRPr sz="4000" b="1"/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="" xmlns:a16="http://schemas.microsoft.com/office/drawing/2014/main" id="{4E67BA0A-5C2A-483C-A11E-7B50CBD37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4837264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dirty="0"/>
              <a:t>Noklikšķiniet, lai rediģētu šablona apakšvirsraksta stilu</a:t>
            </a:r>
          </a:p>
        </p:txBody>
      </p:sp>
      <p:pic>
        <p:nvPicPr>
          <p:cNvPr id="8" name="Attēls 7" descr="Attēls, kurā ir teksts, zīme&#10;&#10;Apraksts ģenerēts automātiski">
            <a:extLst>
              <a:ext uri="{FF2B5EF4-FFF2-40B4-BE49-F238E27FC236}">
                <a16:creationId xmlns="" xmlns:a16="http://schemas.microsoft.com/office/drawing/2014/main" id="{CA25BED1-1BD8-4B0F-82B2-26F0233CB3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1641"/>
            <a:ext cx="2066723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66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A3C0B279-9F6A-4809-AA47-C1F57EAE9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="" xmlns:a16="http://schemas.microsoft.com/office/drawing/2014/main" id="{E6D627B9-C33B-4616-96FD-3892DFA68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dirty="0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="" xmlns:a16="http://schemas.microsoft.com/office/drawing/2014/main" id="{2C2017ED-14C0-42EC-BBF5-7529567B6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DE1AEE0-1EA0-44F9-AF30-5404D6D03D8C}" type="datetimeFigureOut">
              <a:rPr lang="lv-LV" smtClean="0"/>
              <a:pPr/>
              <a:t>14.12.22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="" xmlns:a16="http://schemas.microsoft.com/office/drawing/2014/main" id="{DC2CA9EE-C7B8-4A92-8A9B-75FD55086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="" xmlns:a16="http://schemas.microsoft.com/office/drawing/2014/main" id="{343171BB-3B78-4857-AB4E-17C44C7B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7ED3B03-1CBD-4330-92E1-042978919CA9}" type="slidenum">
              <a:rPr lang="lv-LV" smtClean="0"/>
              <a:pPr/>
              <a:t>‹#›</a:t>
            </a:fld>
            <a:endParaRPr lang="lv-LV"/>
          </a:p>
        </p:txBody>
      </p:sp>
      <p:pic>
        <p:nvPicPr>
          <p:cNvPr id="8" name="Attēls 7">
            <a:extLst>
              <a:ext uri="{FF2B5EF4-FFF2-40B4-BE49-F238E27FC236}">
                <a16:creationId xmlns="" xmlns:a16="http://schemas.microsoft.com/office/drawing/2014/main" id="{4BA75B09-2D72-4A8C-B218-DDFF4C82CE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7" y="550595"/>
            <a:ext cx="711314" cy="70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11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DE3FF6CE-CB36-4061-B587-AA01B2353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="" xmlns:a16="http://schemas.microsoft.com/office/drawing/2014/main" id="{3CF22CDD-3215-4128-8DF1-48903C4FC4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  <a:p>
            <a:pPr lvl="2"/>
            <a:r>
              <a:rPr lang="lv-LV" dirty="0"/>
              <a:t>Trešais līmenis</a:t>
            </a:r>
          </a:p>
          <a:p>
            <a:pPr lvl="3"/>
            <a:r>
              <a:rPr lang="lv-LV" dirty="0"/>
              <a:t>Ceturtais līmenis</a:t>
            </a:r>
          </a:p>
          <a:p>
            <a:pPr lvl="4"/>
            <a:r>
              <a:rPr lang="lv-LV" dirty="0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="" xmlns:a16="http://schemas.microsoft.com/office/drawing/2014/main" id="{F84FA808-BFFF-4A96-8F13-51B177378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  <a:p>
            <a:pPr lvl="2"/>
            <a:r>
              <a:rPr lang="lv-LV" dirty="0"/>
              <a:t>Trešais līmenis</a:t>
            </a:r>
          </a:p>
          <a:p>
            <a:pPr lvl="3"/>
            <a:r>
              <a:rPr lang="lv-LV" dirty="0"/>
              <a:t>Ceturtais līmenis</a:t>
            </a:r>
          </a:p>
          <a:p>
            <a:pPr lvl="4"/>
            <a:r>
              <a:rPr lang="lv-LV" dirty="0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="" xmlns:a16="http://schemas.microsoft.com/office/drawing/2014/main" id="{A6B60930-EA77-4D32-B58D-4C2BE9CF6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DE1AEE0-1EA0-44F9-AF30-5404D6D03D8C}" type="datetimeFigureOut">
              <a:rPr lang="lv-LV" smtClean="0"/>
              <a:pPr/>
              <a:t>14.12.22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="" xmlns:a16="http://schemas.microsoft.com/office/drawing/2014/main" id="{4319C77B-3236-4BD9-851E-0AE0FBC43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="" xmlns:a16="http://schemas.microsoft.com/office/drawing/2014/main" id="{A845600E-9A32-4F82-AFA9-721271D1C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7ED3B03-1CBD-4330-92E1-042978919CA9}" type="slidenum">
              <a:rPr lang="lv-LV" smtClean="0"/>
              <a:pPr/>
              <a:t>‹#›</a:t>
            </a:fld>
            <a:endParaRPr lang="lv-LV"/>
          </a:p>
        </p:txBody>
      </p:sp>
      <p:pic>
        <p:nvPicPr>
          <p:cNvPr id="9" name="Attēls 8">
            <a:extLst>
              <a:ext uri="{FF2B5EF4-FFF2-40B4-BE49-F238E27FC236}">
                <a16:creationId xmlns="" xmlns:a16="http://schemas.microsoft.com/office/drawing/2014/main" id="{D7E28066-763D-45E9-B789-C6A4493498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7" y="550595"/>
            <a:ext cx="711314" cy="70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41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AF11CC66-1D7C-441C-AEB3-3384EF7321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="" xmlns:a16="http://schemas.microsoft.com/office/drawing/2014/main" id="{B85A3477-EEF1-4585-981B-3E342D5C09E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dirty="0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="" xmlns:a16="http://schemas.microsoft.com/office/drawing/2014/main" id="{C5F789B6-D642-4CB9-AE27-24A0387F8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  <a:p>
            <a:pPr lvl="2"/>
            <a:r>
              <a:rPr lang="lv-LV" dirty="0"/>
              <a:t>Trešais līmenis</a:t>
            </a:r>
          </a:p>
          <a:p>
            <a:pPr lvl="3"/>
            <a:r>
              <a:rPr lang="lv-LV" dirty="0"/>
              <a:t>Ceturtais līmenis</a:t>
            </a:r>
          </a:p>
          <a:p>
            <a:pPr lvl="4"/>
            <a:r>
              <a:rPr lang="lv-LV" dirty="0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="" xmlns:a16="http://schemas.microsoft.com/office/drawing/2014/main" id="{95036F55-A344-41A9-9559-D5BA14C00B1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dirty="0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="" xmlns:a16="http://schemas.microsoft.com/office/drawing/2014/main" id="{82AF4AB8-BE3F-4402-BD8E-03A7AE3E7A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  <a:p>
            <a:pPr lvl="2"/>
            <a:r>
              <a:rPr lang="lv-LV" dirty="0"/>
              <a:t>Trešais līmenis</a:t>
            </a:r>
          </a:p>
          <a:p>
            <a:pPr lvl="3"/>
            <a:r>
              <a:rPr lang="lv-LV" dirty="0"/>
              <a:t>Ceturtais līmenis</a:t>
            </a:r>
          </a:p>
          <a:p>
            <a:pPr lvl="4"/>
            <a:r>
              <a:rPr lang="lv-LV" dirty="0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="" xmlns:a16="http://schemas.microsoft.com/office/drawing/2014/main" id="{2EA7B543-134C-40F5-9C6B-698C95FAC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DE1AEE0-1EA0-44F9-AF30-5404D6D03D8C}" type="datetimeFigureOut">
              <a:rPr lang="lv-LV" smtClean="0"/>
              <a:pPr/>
              <a:t>14.12.22</a:t>
            </a:fld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="" xmlns:a16="http://schemas.microsoft.com/office/drawing/2014/main" id="{0C952ED6-7C83-4260-A6CD-0F59EC384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lv-LV"/>
          </a:p>
        </p:txBody>
      </p:sp>
      <p:sp>
        <p:nvSpPr>
          <p:cNvPr id="9" name="Slaida numura vietturis 8">
            <a:extLst>
              <a:ext uri="{FF2B5EF4-FFF2-40B4-BE49-F238E27FC236}">
                <a16:creationId xmlns="" xmlns:a16="http://schemas.microsoft.com/office/drawing/2014/main" id="{75B43C00-6628-46B9-B41D-6C275CDC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7ED3B03-1CBD-4330-92E1-042978919CA9}" type="slidenum">
              <a:rPr lang="lv-LV" smtClean="0"/>
              <a:pPr/>
              <a:t>‹#›</a:t>
            </a:fld>
            <a:endParaRPr lang="lv-LV"/>
          </a:p>
        </p:txBody>
      </p:sp>
      <p:pic>
        <p:nvPicPr>
          <p:cNvPr id="11" name="Attēls 10">
            <a:extLst>
              <a:ext uri="{FF2B5EF4-FFF2-40B4-BE49-F238E27FC236}">
                <a16:creationId xmlns="" xmlns:a16="http://schemas.microsoft.com/office/drawing/2014/main" id="{88115103-99A5-4614-BF2A-1404F8320B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7" y="550595"/>
            <a:ext cx="711314" cy="70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55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79EFC120-9A29-463A-A08B-19EF88E427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="" xmlns:a16="http://schemas.microsoft.com/office/drawing/2014/main" id="{D847AD8A-CA31-4116-8CA8-873E2CE12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DE1AEE0-1EA0-44F9-AF30-5404D6D03D8C}" type="datetimeFigureOut">
              <a:rPr lang="lv-LV" smtClean="0"/>
              <a:pPr/>
              <a:t>14.12.22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="" xmlns:a16="http://schemas.microsoft.com/office/drawing/2014/main" id="{652D0EFD-CEDC-452D-8800-27BE707C3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="" xmlns:a16="http://schemas.microsoft.com/office/drawing/2014/main" id="{533D4A8B-BD3F-44ED-BACA-11EBD066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7ED3B03-1CBD-4330-92E1-042978919CA9}" type="slidenum">
              <a:rPr lang="lv-LV" smtClean="0"/>
              <a:pPr/>
              <a:t>‹#›</a:t>
            </a:fld>
            <a:endParaRPr lang="lv-LV"/>
          </a:p>
        </p:txBody>
      </p:sp>
      <p:pic>
        <p:nvPicPr>
          <p:cNvPr id="7" name="Attēls 6">
            <a:extLst>
              <a:ext uri="{FF2B5EF4-FFF2-40B4-BE49-F238E27FC236}">
                <a16:creationId xmlns="" xmlns:a16="http://schemas.microsoft.com/office/drawing/2014/main" id="{B26E9978-5980-4466-BD3F-92D30E4637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7" y="550595"/>
            <a:ext cx="711314" cy="70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67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="" xmlns:a16="http://schemas.microsoft.com/office/drawing/2014/main" id="{A35DF648-06AE-41AE-8EDE-6FA54847F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DE1AEE0-1EA0-44F9-AF30-5404D6D03D8C}" type="datetimeFigureOut">
              <a:rPr lang="lv-LV" smtClean="0"/>
              <a:pPr/>
              <a:t>14.12.22</a:t>
            </a:fld>
            <a:endParaRPr lang="lv-LV"/>
          </a:p>
        </p:txBody>
      </p:sp>
      <p:sp>
        <p:nvSpPr>
          <p:cNvPr id="3" name="Kājenes vietturis 2">
            <a:extLst>
              <a:ext uri="{FF2B5EF4-FFF2-40B4-BE49-F238E27FC236}">
                <a16:creationId xmlns="" xmlns:a16="http://schemas.microsoft.com/office/drawing/2014/main" id="{4231F524-495C-42A0-9C54-1CFCC54E6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="" xmlns:a16="http://schemas.microsoft.com/office/drawing/2014/main" id="{3275C204-8119-4AD8-9E23-89427D43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7ED3B03-1CBD-4330-92E1-042978919CA9}" type="slidenum">
              <a:rPr lang="lv-LV" smtClean="0"/>
              <a:pPr/>
              <a:t>‹#›</a:t>
            </a:fld>
            <a:endParaRPr lang="lv-LV"/>
          </a:p>
        </p:txBody>
      </p:sp>
      <p:pic>
        <p:nvPicPr>
          <p:cNvPr id="6" name="Attēls 5">
            <a:extLst>
              <a:ext uri="{FF2B5EF4-FFF2-40B4-BE49-F238E27FC236}">
                <a16:creationId xmlns="" xmlns:a16="http://schemas.microsoft.com/office/drawing/2014/main" id="{244564B5-33B3-428B-9CA2-3EE4F18D1D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7" y="550595"/>
            <a:ext cx="711314" cy="70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41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bg>
      <p:bgPr>
        <a:solidFill>
          <a:srgbClr val="6E6D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8DF3BB99-D0E4-48C9-8D5B-0C6AE20B53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="" xmlns:a16="http://schemas.microsoft.com/office/drawing/2014/main" id="{A7B2F0E4-F132-4DCC-81CE-5AA242ACC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  <a:p>
            <a:pPr lvl="2"/>
            <a:r>
              <a:rPr lang="lv-LV" dirty="0"/>
              <a:t>Trešais līmenis</a:t>
            </a:r>
          </a:p>
          <a:p>
            <a:pPr lvl="3"/>
            <a:r>
              <a:rPr lang="lv-LV" dirty="0"/>
              <a:t>Ceturtais līmenis</a:t>
            </a:r>
          </a:p>
          <a:p>
            <a:pPr lvl="4"/>
            <a:r>
              <a:rPr lang="lv-LV" dirty="0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="" xmlns:a16="http://schemas.microsoft.com/office/drawing/2014/main" id="{4B82D3EF-4506-4A10-803E-9F80A88C9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E1AEE0-1EA0-44F9-AF30-5404D6D03D8C}" type="datetimeFigureOut">
              <a:rPr lang="lv-LV" smtClean="0"/>
              <a:pPr/>
              <a:t>14.12.22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="" xmlns:a16="http://schemas.microsoft.com/office/drawing/2014/main" id="{97AF8009-37FB-4BCC-85F0-2D915EBC4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="" xmlns:a16="http://schemas.microsoft.com/office/drawing/2014/main" id="{B73B25AB-3FD1-48A5-B97C-70A5064A2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ED3B03-1CBD-4330-92E1-042978919CA9}" type="slidenum">
              <a:rPr lang="lv-LV" smtClean="0"/>
              <a:pPr/>
              <a:t>‹#›</a:t>
            </a:fld>
            <a:endParaRPr lang="lv-LV"/>
          </a:p>
        </p:txBody>
      </p:sp>
      <p:pic>
        <p:nvPicPr>
          <p:cNvPr id="8" name="Attēls 7" descr="Attēls, kurā ir teksts, šķēres&#10;&#10;Apraksts ģenerēts automātiski">
            <a:extLst>
              <a:ext uri="{FF2B5EF4-FFF2-40B4-BE49-F238E27FC236}">
                <a16:creationId xmlns="" xmlns:a16="http://schemas.microsoft.com/office/drawing/2014/main" id="{240F12D3-3709-43E6-8147-C3A0B9E114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527"/>
            <a:ext cx="676715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81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bg>
      <p:bgPr>
        <a:solidFill>
          <a:srgbClr val="6E6D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A3C0B279-9F6A-4809-AA47-C1F57EAE9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="" xmlns:a16="http://schemas.microsoft.com/office/drawing/2014/main" id="{E6D627B9-C33B-4616-96FD-3892DFA68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dirty="0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="" xmlns:a16="http://schemas.microsoft.com/office/drawing/2014/main" id="{2C2017ED-14C0-42EC-BBF5-7529567B6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E1AEE0-1EA0-44F9-AF30-5404D6D03D8C}" type="datetimeFigureOut">
              <a:rPr lang="lv-LV" smtClean="0"/>
              <a:pPr/>
              <a:t>14.12.22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="" xmlns:a16="http://schemas.microsoft.com/office/drawing/2014/main" id="{DC2CA9EE-C7B8-4A92-8A9B-75FD55086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="" xmlns:a16="http://schemas.microsoft.com/office/drawing/2014/main" id="{343171BB-3B78-4857-AB4E-17C44C7B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ED3B03-1CBD-4330-92E1-042978919CA9}" type="slidenum">
              <a:rPr lang="lv-LV" smtClean="0"/>
              <a:pPr/>
              <a:t>‹#›</a:t>
            </a:fld>
            <a:endParaRPr lang="lv-LV"/>
          </a:p>
        </p:txBody>
      </p:sp>
      <p:pic>
        <p:nvPicPr>
          <p:cNvPr id="7" name="Attēls 6" descr="Attēls, kurā ir teksts, šķēres&#10;&#10;Apraksts ģenerēts automātiski">
            <a:extLst>
              <a:ext uri="{FF2B5EF4-FFF2-40B4-BE49-F238E27FC236}">
                <a16:creationId xmlns="" xmlns:a16="http://schemas.microsoft.com/office/drawing/2014/main" id="{5AFACF43-86A3-4EFE-90A2-F0D8803BF1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661"/>
            <a:ext cx="676715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93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bg>
      <p:bgPr>
        <a:solidFill>
          <a:srgbClr val="6E6D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DE3FF6CE-CB36-4061-B587-AA01B2353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="" xmlns:a16="http://schemas.microsoft.com/office/drawing/2014/main" id="{3CF22CDD-3215-4128-8DF1-48903C4FC4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  <a:p>
            <a:pPr lvl="2"/>
            <a:r>
              <a:rPr lang="lv-LV" dirty="0"/>
              <a:t>Trešais līmenis</a:t>
            </a:r>
          </a:p>
          <a:p>
            <a:pPr lvl="3"/>
            <a:r>
              <a:rPr lang="lv-LV" dirty="0"/>
              <a:t>Ceturtais līmenis</a:t>
            </a:r>
          </a:p>
          <a:p>
            <a:pPr lvl="4"/>
            <a:r>
              <a:rPr lang="lv-LV" dirty="0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="" xmlns:a16="http://schemas.microsoft.com/office/drawing/2014/main" id="{F84FA808-BFFF-4A96-8F13-51B1773787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  <a:p>
            <a:pPr lvl="2"/>
            <a:r>
              <a:rPr lang="lv-LV" dirty="0"/>
              <a:t>Trešais līmenis</a:t>
            </a:r>
          </a:p>
          <a:p>
            <a:pPr lvl="3"/>
            <a:r>
              <a:rPr lang="lv-LV" dirty="0"/>
              <a:t>Ceturtais līmenis</a:t>
            </a:r>
          </a:p>
          <a:p>
            <a:pPr lvl="4"/>
            <a:r>
              <a:rPr lang="lv-LV" dirty="0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="" xmlns:a16="http://schemas.microsoft.com/office/drawing/2014/main" id="{A6B60930-EA77-4D32-B58D-4C2BE9CF6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E1AEE0-1EA0-44F9-AF30-5404D6D03D8C}" type="datetimeFigureOut">
              <a:rPr lang="lv-LV" smtClean="0"/>
              <a:pPr/>
              <a:t>14.12.22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="" xmlns:a16="http://schemas.microsoft.com/office/drawing/2014/main" id="{4319C77B-3236-4BD9-851E-0AE0FBC43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="" xmlns:a16="http://schemas.microsoft.com/office/drawing/2014/main" id="{A845600E-9A32-4F82-AFA9-721271D1C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ED3B03-1CBD-4330-92E1-042978919CA9}" type="slidenum">
              <a:rPr lang="lv-LV" smtClean="0"/>
              <a:pPr/>
              <a:t>‹#›</a:t>
            </a:fld>
            <a:endParaRPr lang="lv-LV"/>
          </a:p>
        </p:txBody>
      </p:sp>
      <p:pic>
        <p:nvPicPr>
          <p:cNvPr id="8" name="Attēls 7" descr="Attēls, kurā ir teksts, šķēres&#10;&#10;Apraksts ģenerēts automātiski">
            <a:extLst>
              <a:ext uri="{FF2B5EF4-FFF2-40B4-BE49-F238E27FC236}">
                <a16:creationId xmlns="" xmlns:a16="http://schemas.microsoft.com/office/drawing/2014/main" id="{6A5D89E1-E0FC-41F4-B91B-0473FF1BF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594"/>
            <a:ext cx="676715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75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bg>
      <p:bgPr>
        <a:solidFill>
          <a:srgbClr val="6E6D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AF11CC66-1D7C-441C-AEB3-3384EF7321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="" xmlns:a16="http://schemas.microsoft.com/office/drawing/2014/main" id="{B85A3477-EEF1-4585-981B-3E342D5C09E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dirty="0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="" xmlns:a16="http://schemas.microsoft.com/office/drawing/2014/main" id="{C5F789B6-D642-4CB9-AE27-24A0387F8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  <a:p>
            <a:pPr lvl="2"/>
            <a:r>
              <a:rPr lang="lv-LV" dirty="0"/>
              <a:t>Trešais līmenis</a:t>
            </a:r>
          </a:p>
          <a:p>
            <a:pPr lvl="3"/>
            <a:r>
              <a:rPr lang="lv-LV" dirty="0"/>
              <a:t>Ceturtais līmenis</a:t>
            </a:r>
          </a:p>
          <a:p>
            <a:pPr lvl="4"/>
            <a:r>
              <a:rPr lang="lv-LV" dirty="0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="" xmlns:a16="http://schemas.microsoft.com/office/drawing/2014/main" id="{95036F55-A344-41A9-9559-D5BA14C00B1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dirty="0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="" xmlns:a16="http://schemas.microsoft.com/office/drawing/2014/main" id="{82AF4AB8-BE3F-4402-BD8E-03A7AE3E7A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  <a:p>
            <a:pPr lvl="2"/>
            <a:r>
              <a:rPr lang="lv-LV" dirty="0"/>
              <a:t>Trešais līmenis</a:t>
            </a:r>
          </a:p>
          <a:p>
            <a:pPr lvl="3"/>
            <a:r>
              <a:rPr lang="lv-LV" dirty="0"/>
              <a:t>Ceturtais līmenis</a:t>
            </a:r>
          </a:p>
          <a:p>
            <a:pPr lvl="4"/>
            <a:r>
              <a:rPr lang="lv-LV" dirty="0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="" xmlns:a16="http://schemas.microsoft.com/office/drawing/2014/main" id="{2EA7B543-134C-40F5-9C6B-698C95FAC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E1AEE0-1EA0-44F9-AF30-5404D6D03D8C}" type="datetimeFigureOut">
              <a:rPr lang="lv-LV" smtClean="0"/>
              <a:pPr/>
              <a:t>14.12.22</a:t>
            </a:fld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="" xmlns:a16="http://schemas.microsoft.com/office/drawing/2014/main" id="{0C952ED6-7C83-4260-A6CD-0F59EC384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v-LV"/>
          </a:p>
        </p:txBody>
      </p:sp>
      <p:sp>
        <p:nvSpPr>
          <p:cNvPr id="9" name="Slaida numura vietturis 8">
            <a:extLst>
              <a:ext uri="{FF2B5EF4-FFF2-40B4-BE49-F238E27FC236}">
                <a16:creationId xmlns="" xmlns:a16="http://schemas.microsoft.com/office/drawing/2014/main" id="{75B43C00-6628-46B9-B41D-6C275CDC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ED3B03-1CBD-4330-92E1-042978919CA9}" type="slidenum">
              <a:rPr lang="lv-LV" smtClean="0"/>
              <a:pPr/>
              <a:t>‹#›</a:t>
            </a:fld>
            <a:endParaRPr lang="lv-LV"/>
          </a:p>
        </p:txBody>
      </p:sp>
      <p:pic>
        <p:nvPicPr>
          <p:cNvPr id="10" name="Attēls 9" descr="Attēls, kurā ir teksts, šķēres&#10;&#10;Apraksts ģenerēts automātiski">
            <a:extLst>
              <a:ext uri="{FF2B5EF4-FFF2-40B4-BE49-F238E27FC236}">
                <a16:creationId xmlns="" xmlns:a16="http://schemas.microsoft.com/office/drawing/2014/main" id="{A8EC2870-6E3A-4324-87C0-84ADBDF7B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594"/>
            <a:ext cx="676715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2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bg>
      <p:bgPr>
        <a:solidFill>
          <a:srgbClr val="6E6D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79EFC120-9A29-463A-A08B-19EF88E427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="" xmlns:a16="http://schemas.microsoft.com/office/drawing/2014/main" id="{D847AD8A-CA31-4116-8CA8-873E2CE12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E1AEE0-1EA0-44F9-AF30-5404D6D03D8C}" type="datetimeFigureOut">
              <a:rPr lang="lv-LV" smtClean="0"/>
              <a:pPr/>
              <a:t>14.12.22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="" xmlns:a16="http://schemas.microsoft.com/office/drawing/2014/main" id="{652D0EFD-CEDC-452D-8800-27BE707C3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="" xmlns:a16="http://schemas.microsoft.com/office/drawing/2014/main" id="{533D4A8B-BD3F-44ED-BACA-11EBD066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ED3B03-1CBD-4330-92E1-042978919CA9}" type="slidenum">
              <a:rPr lang="lv-LV" smtClean="0"/>
              <a:pPr/>
              <a:t>‹#›</a:t>
            </a:fld>
            <a:endParaRPr lang="lv-LV"/>
          </a:p>
        </p:txBody>
      </p:sp>
      <p:pic>
        <p:nvPicPr>
          <p:cNvPr id="6" name="Attēls 5" descr="Attēls, kurā ir teksts, šķēres&#10;&#10;Apraksts ģenerēts automātiski">
            <a:extLst>
              <a:ext uri="{FF2B5EF4-FFF2-40B4-BE49-F238E27FC236}">
                <a16:creationId xmlns="" xmlns:a16="http://schemas.microsoft.com/office/drawing/2014/main" id="{201CAC6E-B77F-4513-8C63-3B5D8F7B8E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527"/>
            <a:ext cx="676715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46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bg>
      <p:bgPr>
        <a:solidFill>
          <a:srgbClr val="6E6D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="" xmlns:a16="http://schemas.microsoft.com/office/drawing/2014/main" id="{A35DF648-06AE-41AE-8EDE-6FA54847F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E1AEE0-1EA0-44F9-AF30-5404D6D03D8C}" type="datetimeFigureOut">
              <a:rPr lang="lv-LV" smtClean="0"/>
              <a:pPr/>
              <a:t>14.12.22</a:t>
            </a:fld>
            <a:endParaRPr lang="lv-LV"/>
          </a:p>
        </p:txBody>
      </p:sp>
      <p:sp>
        <p:nvSpPr>
          <p:cNvPr id="3" name="Kājenes vietturis 2">
            <a:extLst>
              <a:ext uri="{FF2B5EF4-FFF2-40B4-BE49-F238E27FC236}">
                <a16:creationId xmlns="" xmlns:a16="http://schemas.microsoft.com/office/drawing/2014/main" id="{4231F524-495C-42A0-9C54-1CFCC54E6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="" xmlns:a16="http://schemas.microsoft.com/office/drawing/2014/main" id="{3275C204-8119-4AD8-9E23-89427D43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7ED3B03-1CBD-4330-92E1-042978919CA9}" type="slidenum">
              <a:rPr lang="lv-LV" smtClean="0"/>
              <a:pPr/>
              <a:t>‹#›</a:t>
            </a:fld>
            <a:endParaRPr lang="lv-LV"/>
          </a:p>
        </p:txBody>
      </p:sp>
      <p:pic>
        <p:nvPicPr>
          <p:cNvPr id="5" name="Attēls 4" descr="Attēls, kurā ir teksts, šķēres&#10;&#10;Apraksts ģenerēts automātiski">
            <a:extLst>
              <a:ext uri="{FF2B5EF4-FFF2-40B4-BE49-F238E27FC236}">
                <a16:creationId xmlns="" xmlns:a16="http://schemas.microsoft.com/office/drawing/2014/main" id="{94E1D02D-506E-46D6-A0D1-DB3950674E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594"/>
            <a:ext cx="676715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0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1FCC84F0-D203-4488-9F28-1BA0926D3A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6800" y="2235200"/>
            <a:ext cx="9144000" cy="2387600"/>
          </a:xfrm>
        </p:spPr>
        <p:txBody>
          <a:bodyPr anchor="ctr">
            <a:normAutofit/>
          </a:bodyPr>
          <a:lstStyle>
            <a:lvl1pPr algn="l">
              <a:defRPr sz="4000" b="1"/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="" xmlns:a16="http://schemas.microsoft.com/office/drawing/2014/main" id="{4E67BA0A-5C2A-483C-A11E-7B50CBD37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4837264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dirty="0"/>
              <a:t>Noklikšķiniet, lai rediģētu šablona apakšvirsraksta stilu</a:t>
            </a:r>
          </a:p>
        </p:txBody>
      </p:sp>
      <p:pic>
        <p:nvPicPr>
          <p:cNvPr id="8" name="Attēls 7" descr="Attēls, kurā ir teksts, zīme&#10;&#10;Apraksts ģenerēts automātiski">
            <a:extLst>
              <a:ext uri="{FF2B5EF4-FFF2-40B4-BE49-F238E27FC236}">
                <a16:creationId xmlns="" xmlns:a16="http://schemas.microsoft.com/office/drawing/2014/main" id="{CA25BED1-1BD8-4B0F-82B2-26F0233CB3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1641"/>
            <a:ext cx="2066723" cy="1140051"/>
          </a:xfrm>
          <a:prstGeom prst="rect">
            <a:avLst/>
          </a:prstGeom>
        </p:spPr>
      </p:pic>
      <p:pic>
        <p:nvPicPr>
          <p:cNvPr id="5" name="FBziime.png">
            <a:hlinkClick r:id="rId3"/>
            <a:extLst>
              <a:ext uri="{FF2B5EF4-FFF2-40B4-BE49-F238E27FC236}">
                <a16:creationId xmlns="" xmlns:a16="http://schemas.microsoft.com/office/drawing/2014/main" id="{3F3CA12B-20EB-463C-9E10-29BB5B8BBA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140373" y="6170137"/>
            <a:ext cx="280850" cy="2808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3791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8DF3BB99-D0E4-48C9-8D5B-0C6AE20B53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="" xmlns:a16="http://schemas.microsoft.com/office/drawing/2014/main" id="{A7B2F0E4-F132-4DCC-81CE-5AA242ACC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  <a:p>
            <a:pPr lvl="2"/>
            <a:r>
              <a:rPr lang="lv-LV" dirty="0"/>
              <a:t>Trešais līmenis</a:t>
            </a:r>
          </a:p>
          <a:p>
            <a:pPr lvl="3"/>
            <a:r>
              <a:rPr lang="lv-LV" dirty="0"/>
              <a:t>Ceturtais līmenis</a:t>
            </a:r>
          </a:p>
          <a:p>
            <a:pPr lvl="4"/>
            <a:r>
              <a:rPr lang="lv-LV" dirty="0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="" xmlns:a16="http://schemas.microsoft.com/office/drawing/2014/main" id="{4B82D3EF-4506-4A10-803E-9F80A88C9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DE1AEE0-1EA0-44F9-AF30-5404D6D03D8C}" type="datetimeFigureOut">
              <a:rPr lang="lv-LV" smtClean="0"/>
              <a:pPr/>
              <a:t>14.12.22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="" xmlns:a16="http://schemas.microsoft.com/office/drawing/2014/main" id="{97AF8009-37FB-4BCC-85F0-2D915EBC4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="" xmlns:a16="http://schemas.microsoft.com/office/drawing/2014/main" id="{B73B25AB-3FD1-48A5-B97C-70A5064A2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7ED3B03-1CBD-4330-92E1-042978919CA9}" type="slidenum">
              <a:rPr lang="lv-LV" smtClean="0"/>
              <a:pPr/>
              <a:t>‹#›</a:t>
            </a:fld>
            <a:endParaRPr lang="lv-LV"/>
          </a:p>
        </p:txBody>
      </p:sp>
      <p:pic>
        <p:nvPicPr>
          <p:cNvPr id="9" name="Attēls 8">
            <a:extLst>
              <a:ext uri="{FF2B5EF4-FFF2-40B4-BE49-F238E27FC236}">
                <a16:creationId xmlns="" xmlns:a16="http://schemas.microsoft.com/office/drawing/2014/main" id="{CF3CB486-EA72-4CBE-95DD-B4B093F57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84" y="487533"/>
            <a:ext cx="711314" cy="70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3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="" xmlns:a16="http://schemas.microsoft.com/office/drawing/2014/main" id="{F6D2201E-24AF-4407-A4BE-0A702B5B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dirty="0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="" xmlns:a16="http://schemas.microsoft.com/office/drawing/2014/main" id="{2A990886-A58F-45F0-9323-343E6BA20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  <a:p>
            <a:pPr lvl="2"/>
            <a:r>
              <a:rPr lang="lv-LV" dirty="0"/>
              <a:t>Trešais līmenis</a:t>
            </a:r>
          </a:p>
          <a:p>
            <a:pPr lvl="3"/>
            <a:r>
              <a:rPr lang="lv-LV" dirty="0"/>
              <a:t>Ceturtais līmenis</a:t>
            </a:r>
          </a:p>
          <a:p>
            <a:pPr lvl="4"/>
            <a:r>
              <a:rPr lang="lv-LV" dirty="0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="" xmlns:a16="http://schemas.microsoft.com/office/drawing/2014/main" id="{A97B516D-2246-4146-A4E5-DC0356F1C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E1AEE0-1EA0-44F9-AF30-5404D6D03D8C}" type="datetimeFigureOut">
              <a:rPr lang="lv-LV" smtClean="0"/>
              <a:pPr/>
              <a:t>14.12.22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="" xmlns:a16="http://schemas.microsoft.com/office/drawing/2014/main" id="{417473DF-FBAF-4677-9F46-983AA9AB9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="" xmlns:a16="http://schemas.microsoft.com/office/drawing/2014/main" id="{50652912-0B46-4C34-80CA-38B41279F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7ED3B03-1CBD-4330-92E1-042978919CA9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56298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="" xmlns:a16="http://schemas.microsoft.com/office/drawing/2014/main" id="{F6D2201E-24AF-4407-A4BE-0A702B5B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dirty="0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="" xmlns:a16="http://schemas.microsoft.com/office/drawing/2014/main" id="{2A990886-A58F-45F0-9323-343E6BA20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  <a:p>
            <a:pPr lvl="2"/>
            <a:r>
              <a:rPr lang="lv-LV" dirty="0"/>
              <a:t>Trešais līmenis</a:t>
            </a:r>
          </a:p>
          <a:p>
            <a:pPr lvl="3"/>
            <a:r>
              <a:rPr lang="lv-LV" dirty="0"/>
              <a:t>Ceturtais līmenis</a:t>
            </a:r>
          </a:p>
          <a:p>
            <a:pPr lvl="4"/>
            <a:r>
              <a:rPr lang="lv-LV" dirty="0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="" xmlns:a16="http://schemas.microsoft.com/office/drawing/2014/main" id="{A97B516D-2246-4146-A4E5-DC0356F1C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E1AEE0-1EA0-44F9-AF30-5404D6D03D8C}" type="datetimeFigureOut">
              <a:rPr lang="lv-LV" smtClean="0"/>
              <a:pPr/>
              <a:t>14.12.22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="" xmlns:a16="http://schemas.microsoft.com/office/drawing/2014/main" id="{417473DF-FBAF-4677-9F46-983AA9AB9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="" xmlns:a16="http://schemas.microsoft.com/office/drawing/2014/main" id="{50652912-0B46-4C34-80CA-38B41279F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7ED3B03-1CBD-4330-92E1-042978919CA9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34267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="" xmlns:a16="http://schemas.microsoft.com/office/drawing/2014/main" id="{F6D2201E-24AF-4407-A4BE-0A702B5B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dirty="0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="" xmlns:a16="http://schemas.microsoft.com/office/drawing/2014/main" id="{2A990886-A58F-45F0-9323-343E6BA20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dirty="0"/>
              <a:t>Noklikšķiniet, lai rediģētu šablona teksta stilus</a:t>
            </a:r>
          </a:p>
          <a:p>
            <a:pPr lvl="1"/>
            <a:r>
              <a:rPr lang="lv-LV" dirty="0"/>
              <a:t>Otrais līmenis</a:t>
            </a:r>
          </a:p>
          <a:p>
            <a:pPr lvl="2"/>
            <a:r>
              <a:rPr lang="lv-LV" dirty="0"/>
              <a:t>Trešais līmenis</a:t>
            </a:r>
          </a:p>
          <a:p>
            <a:pPr lvl="3"/>
            <a:r>
              <a:rPr lang="lv-LV" dirty="0"/>
              <a:t>Ceturtais līmenis</a:t>
            </a:r>
          </a:p>
          <a:p>
            <a:pPr lvl="4"/>
            <a:r>
              <a:rPr lang="lv-LV" dirty="0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="" xmlns:a16="http://schemas.microsoft.com/office/drawing/2014/main" id="{A97B516D-2246-4146-A4E5-DC0356F1C2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DE1AEE0-1EA0-44F9-AF30-5404D6D03D8C}" type="datetimeFigureOut">
              <a:rPr lang="lv-LV" smtClean="0"/>
              <a:pPr/>
              <a:t>14.12.22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="" xmlns:a16="http://schemas.microsoft.com/office/drawing/2014/main" id="{417473DF-FBAF-4677-9F46-983AA9AB97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="" xmlns:a16="http://schemas.microsoft.com/office/drawing/2014/main" id="{50652912-0B46-4C34-80CA-38B41279F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7ED3B03-1CBD-4330-92E1-042978919CA9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2334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onlinelibrary.wiley.com/doi/epdf/10.1111/aab.12720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doi.org/10.1111/ppa.12716" TargetMode="External"/><Relationship Id="rId3" Type="http://schemas.openxmlformats.org/officeDocument/2006/relationships/hyperlink" Target="https://doi.org/10.1094/PDIS-06-21-1288-PDN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ntent.iospress.com/articles/journal-of-berry-research/jbr210743" TargetMode="External"/><Relationship Id="rId4" Type="http://schemas.openxmlformats.org/officeDocument/2006/relationships/hyperlink" Target="https://doi.org/10.1016/j.scienta.2022.111285" TargetMode="External"/><Relationship Id="rId5" Type="http://schemas.openxmlformats.org/officeDocument/2006/relationships/hyperlink" Target="https://www.actahort.org/books/1277/1277_11.htm" TargetMode="External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ruittechcentre.eu/sites/default/files/2020-11/Profesionala_DARZKOPIBA_13.pdf" TargetMode="External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7" Type="http://schemas.microsoft.com/office/2007/relationships/hdphoto" Target="../media/hdphoto1.wdp"/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sciendo.com/article/10.2478/prolas-2022-0086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rzkopibasinstituts.lv/lv/projekti/ribes-gints-augu-cecidophyopsis-pumpurercu-un-upenu-reversijas-virusa-izpete-ilgtspejigai" TargetMode="External"/><Relationship Id="rId4" Type="http://schemas.openxmlformats.org/officeDocument/2006/relationships/hyperlink" Target="https://biomed.lu.lv/project/1-1-1-1-18-a-026/" TargetMode="External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e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eg"/><Relationship Id="rId5" Type="http://schemas.openxmlformats.org/officeDocument/2006/relationships/image" Target="../media/image9.jpeg"/><Relationship Id="rId6" Type="http://schemas.openxmlformats.org/officeDocument/2006/relationships/image" Target="../media/image7.jpeg"/><Relationship Id="rId7" Type="http://schemas.openxmlformats.org/officeDocument/2006/relationships/image" Target="../media/image8.JP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s://llufb.llu.lv/dissertation-summary/plant-protection/AStalazs_prom_darba_kopsavilk_Summary2015_LLU_LF.pdf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onlinelibrary.wiley.com/doi/epdf/10.1111/aab.12720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ADBB9B2E-974F-4259-975F-335F54C92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7632" y="2169573"/>
            <a:ext cx="9144000" cy="1934464"/>
          </a:xfrm>
        </p:spPr>
        <p:txBody>
          <a:bodyPr>
            <a:normAutofit/>
          </a:bodyPr>
          <a:lstStyle/>
          <a:p>
            <a:pPr algn="ctr"/>
            <a:r>
              <a:rPr lang="lv-LV" sz="2800" i="1" dirty="0" smtClean="0"/>
              <a:t>Ribes</a:t>
            </a:r>
            <a:r>
              <a:rPr lang="lv-LV" sz="2800" dirty="0" smtClean="0"/>
              <a:t> ģints augu,</a:t>
            </a:r>
            <a:r>
              <a:rPr lang="lv-LV" sz="2800" i="1" dirty="0" smtClean="0"/>
              <a:t> Cecidophyopsis</a:t>
            </a:r>
            <a:r>
              <a:rPr lang="lv-LV" sz="2800" dirty="0"/>
              <a:t> pumpurērču un upeņu reversijas vīrusa izpēte ilgtspējīgai </a:t>
            </a:r>
            <a:r>
              <a:rPr lang="lv-LV" sz="2800" i="1" dirty="0"/>
              <a:t>Ribes </a:t>
            </a:r>
            <a:r>
              <a:rPr lang="lv-LV" sz="2800" dirty="0"/>
              <a:t>ģints ogulāju rezistences selekcijai un </a:t>
            </a:r>
            <a:r>
              <a:rPr lang="lv-LV" sz="2800" dirty="0" smtClean="0"/>
              <a:t>audzēšanai</a:t>
            </a:r>
            <a:endParaRPr lang="lv-LV" sz="2800" dirty="0"/>
          </a:p>
        </p:txBody>
      </p:sp>
      <p:sp>
        <p:nvSpPr>
          <p:cNvPr id="3" name="Apakšvirsraksts 2">
            <a:extLst>
              <a:ext uri="{FF2B5EF4-FFF2-40B4-BE49-F238E27FC236}">
                <a16:creationId xmlns="" xmlns:a16="http://schemas.microsoft.com/office/drawing/2014/main" id="{24DA6CC2-28E5-4332-BDE6-8FBA1AD86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7632" y="3982453"/>
            <a:ext cx="9144000" cy="238293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lv-LV" b="1" i="1" dirty="0" err="1" smtClean="0"/>
              <a:t>Ph.D</a:t>
            </a:r>
            <a:r>
              <a:rPr lang="lv-LV" b="1" i="1" dirty="0" smtClean="0"/>
              <a:t>. </a:t>
            </a:r>
            <a:r>
              <a:rPr lang="lv-LV" b="1" dirty="0" smtClean="0"/>
              <a:t>Inga Moročko-Bičevska, Dārzkopības institūts</a:t>
            </a:r>
          </a:p>
          <a:p>
            <a:pPr algn="r"/>
            <a:r>
              <a:rPr lang="lv-LV" i="1" u="sng" dirty="0" smtClean="0"/>
              <a:t>Līdzautori:</a:t>
            </a:r>
          </a:p>
          <a:p>
            <a:pPr algn="r"/>
            <a:r>
              <a:rPr lang="lv-LV" i="1" dirty="0" smtClean="0"/>
              <a:t>Dr. agr. </a:t>
            </a:r>
            <a:r>
              <a:rPr lang="lv-LV" b="1" dirty="0" smtClean="0"/>
              <a:t>Arturs Stalažs</a:t>
            </a:r>
            <a:r>
              <a:rPr lang="lv-LV" dirty="0" smtClean="0"/>
              <a:t>, </a:t>
            </a:r>
            <a:r>
              <a:rPr lang="lv-LV" dirty="0"/>
              <a:t>Dārzkopības institūts </a:t>
            </a:r>
            <a:endParaRPr lang="lv-LV" dirty="0" smtClean="0"/>
          </a:p>
          <a:p>
            <a:pPr algn="r"/>
            <a:r>
              <a:rPr lang="lv-LV" i="1" dirty="0" err="1" smtClean="0"/>
              <a:t>Ph.D</a:t>
            </a:r>
            <a:r>
              <a:rPr lang="lv-LV" i="1" dirty="0" smtClean="0"/>
              <a:t>. </a:t>
            </a:r>
            <a:r>
              <a:rPr lang="lv-LV" b="1" dirty="0" smtClean="0"/>
              <a:t>Gunārs Lācis</a:t>
            </a:r>
            <a:r>
              <a:rPr lang="lv-LV" dirty="0" smtClean="0"/>
              <a:t>, </a:t>
            </a:r>
            <a:r>
              <a:rPr lang="lv-LV" dirty="0"/>
              <a:t>Dārzkopības </a:t>
            </a:r>
            <a:r>
              <a:rPr lang="lv-LV" dirty="0" smtClean="0"/>
              <a:t>institūts</a:t>
            </a:r>
          </a:p>
          <a:p>
            <a:pPr algn="r"/>
            <a:r>
              <a:rPr lang="lv-LV" i="1" dirty="0" smtClean="0"/>
              <a:t>Dr. biol. </a:t>
            </a:r>
            <a:r>
              <a:rPr lang="lv-LV" b="1" dirty="0" smtClean="0"/>
              <a:t>Ina Baļķe</a:t>
            </a:r>
            <a:r>
              <a:rPr lang="lv-LV" dirty="0" smtClean="0"/>
              <a:t>, Latvijas Biomedicīnas pētījumu un studiju centrs </a:t>
            </a:r>
          </a:p>
          <a:p>
            <a:pPr algn="r"/>
            <a:r>
              <a:rPr lang="lv-LV" i="1" dirty="0" smtClean="0"/>
              <a:t>M. biol. </a:t>
            </a:r>
            <a:r>
              <a:rPr lang="lv-LV" b="1" dirty="0" smtClean="0"/>
              <a:t>Neda </a:t>
            </a:r>
            <a:r>
              <a:rPr lang="en-US" b="1" dirty="0" err="1"/>
              <a:t>Zu</a:t>
            </a:r>
            <a:r>
              <a:rPr lang="lv-LV" b="1" dirty="0" err="1"/>
              <a:t>ļģe</a:t>
            </a:r>
            <a:r>
              <a:rPr lang="lv-LV" dirty="0"/>
              <a:t>, Dārzkopības institūts</a:t>
            </a:r>
            <a:endParaRPr lang="lv-LV" dirty="0" smtClean="0"/>
          </a:p>
          <a:p>
            <a:pPr algn="r"/>
            <a:r>
              <a:rPr lang="lv-LV" dirty="0" smtClean="0"/>
              <a:t>Dr. agr. </a:t>
            </a:r>
            <a:r>
              <a:rPr lang="lv-LV" b="1" dirty="0"/>
              <a:t>Valda </a:t>
            </a:r>
            <a:r>
              <a:rPr lang="lv-LV" b="1" dirty="0" smtClean="0"/>
              <a:t>Laugale</a:t>
            </a:r>
            <a:r>
              <a:rPr lang="lv-LV" dirty="0" smtClean="0"/>
              <a:t>, </a:t>
            </a:r>
            <a:r>
              <a:rPr lang="lv-LV" dirty="0"/>
              <a:t>Dārzkopības institūts</a:t>
            </a:r>
          </a:p>
        </p:txBody>
      </p:sp>
      <p:pic>
        <p:nvPicPr>
          <p:cNvPr id="4" name="Attēls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104" y="852734"/>
            <a:ext cx="4370832" cy="1316839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50" y="877118"/>
            <a:ext cx="1591564" cy="104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4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1">
            <a:extLst>
              <a:ext uri="{FF2B5EF4-FFF2-40B4-BE49-F238E27FC236}">
                <a16:creationId xmlns:a16="http://schemas.microsoft.com/office/drawing/2014/main" xmlns="" id="{ADBB9B2E-974F-4259-975F-335F54C92F84}"/>
              </a:ext>
            </a:extLst>
          </p:cNvPr>
          <p:cNvSpPr txBox="1">
            <a:spLocks/>
          </p:cNvSpPr>
          <p:nvPr/>
        </p:nvSpPr>
        <p:spPr>
          <a:xfrm>
            <a:off x="1603169" y="213757"/>
            <a:ext cx="9417132" cy="624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lv-LV" sz="2400" i="1" smtClean="0"/>
              <a:t>Cecidophyopsis: </a:t>
            </a:r>
            <a:r>
              <a:rPr lang="lv-LV" sz="2400" smtClean="0"/>
              <a:t>FGA </a:t>
            </a:r>
            <a:r>
              <a:rPr lang="lv-LV" sz="2400" dirty="0" smtClean="0"/>
              <a:t>diagnostikas rezultāti un ITS klonu sekvenču analīze</a:t>
            </a:r>
            <a:endParaRPr lang="lv-LV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050568" y="1461289"/>
            <a:ext cx="108594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Pēc FGA un ITS reģiona sekvencēšanas </a:t>
            </a:r>
            <a:r>
              <a:rPr lang="lv-LV" u="sng" dirty="0" smtClean="0"/>
              <a:t>noteikti seši </a:t>
            </a:r>
            <a:r>
              <a:rPr lang="lv-LV" u="sng" dirty="0" err="1" smtClean="0"/>
              <a:t>taksoni</a:t>
            </a:r>
            <a:r>
              <a:rPr lang="lv-LV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lv-LV" dirty="0" smtClean="0"/>
              <a:t> </a:t>
            </a:r>
            <a:r>
              <a:rPr lang="lv-LV" b="1" i="1" dirty="0" smtClean="0"/>
              <a:t>C. </a:t>
            </a:r>
            <a:r>
              <a:rPr lang="lv-LV" b="1" i="1" dirty="0" err="1" smtClean="0"/>
              <a:t>ribis</a:t>
            </a:r>
            <a:r>
              <a:rPr lang="lv-LV" i="1" dirty="0" smtClean="0"/>
              <a:t> </a:t>
            </a:r>
            <a:r>
              <a:rPr lang="lv-LV" dirty="0" smtClean="0"/>
              <a:t>- kultivētās upenes (Lielbritānija, Polija); </a:t>
            </a:r>
          </a:p>
          <a:p>
            <a:pPr marL="285750" indent="-285750">
              <a:buFont typeface="Arial" charset="0"/>
              <a:buChar char="•"/>
            </a:pPr>
            <a:r>
              <a:rPr lang="lv-LV" b="1" i="1" dirty="0" smtClean="0"/>
              <a:t>C. </a:t>
            </a:r>
            <a:r>
              <a:rPr lang="lv-LV" b="1" i="1" dirty="0" err="1" smtClean="0"/>
              <a:t>selachodon</a:t>
            </a:r>
            <a:r>
              <a:rPr lang="lv-LV" b="1" i="1" dirty="0" smtClean="0"/>
              <a:t> </a:t>
            </a:r>
            <a:r>
              <a:rPr lang="lv-LV" dirty="0" smtClean="0"/>
              <a:t>- </a:t>
            </a:r>
            <a:r>
              <a:rPr lang="lv-LV" i="1" dirty="0" smtClean="0"/>
              <a:t>R. </a:t>
            </a:r>
            <a:r>
              <a:rPr lang="lv-LV" i="1" dirty="0" err="1" smtClean="0"/>
              <a:t>spicatum</a:t>
            </a:r>
            <a:r>
              <a:rPr lang="lv-LV" i="1" dirty="0" smtClean="0"/>
              <a:t> (</a:t>
            </a:r>
            <a:r>
              <a:rPr lang="lv-LV" dirty="0" smtClean="0"/>
              <a:t>Somija), kultivētās jāņogas (Polija, Latvija) un upenes (Lietuva), </a:t>
            </a:r>
            <a:r>
              <a:rPr lang="lv-LV" i="1" dirty="0" smtClean="0"/>
              <a:t>R. </a:t>
            </a:r>
            <a:r>
              <a:rPr lang="lv-LV" i="1" dirty="0" err="1" smtClean="0"/>
              <a:t>alpinum</a:t>
            </a:r>
            <a:r>
              <a:rPr lang="lv-LV" i="1" dirty="0" smtClean="0"/>
              <a:t> </a:t>
            </a:r>
            <a:r>
              <a:rPr lang="lv-LV" dirty="0" smtClean="0"/>
              <a:t>(Somija, Latvija), citas jāņogas savvaļā vai parkos (Somija, Polija, Latvija); </a:t>
            </a:r>
          </a:p>
          <a:p>
            <a:pPr marL="285750" indent="-285750">
              <a:buFont typeface="Arial" charset="0"/>
              <a:buChar char="•"/>
            </a:pPr>
            <a:r>
              <a:rPr lang="lv-LV" b="1" i="1" dirty="0" smtClean="0"/>
              <a:t>C. </a:t>
            </a:r>
            <a:r>
              <a:rPr lang="lv-LV" b="1" i="1" dirty="0" err="1" smtClean="0"/>
              <a:t>alpina</a:t>
            </a:r>
            <a:r>
              <a:rPr lang="lv-LV" dirty="0" smtClean="0"/>
              <a:t> - </a:t>
            </a:r>
            <a:r>
              <a:rPr lang="lv-LV" i="1" dirty="0" smtClean="0"/>
              <a:t>R. </a:t>
            </a:r>
            <a:r>
              <a:rPr lang="lv-LV" i="1" dirty="0" err="1" smtClean="0"/>
              <a:t>alpinum</a:t>
            </a:r>
            <a:r>
              <a:rPr lang="lv-LV" i="1" dirty="0" smtClean="0"/>
              <a:t> </a:t>
            </a:r>
            <a:r>
              <a:rPr lang="lv-LV" dirty="0" smtClean="0"/>
              <a:t>savvaļā vai parkos (Somija, Latvija); </a:t>
            </a:r>
          </a:p>
          <a:p>
            <a:pPr marL="285750" indent="-285750">
              <a:buFont typeface="Arial" charset="0"/>
              <a:buChar char="•"/>
            </a:pPr>
            <a:r>
              <a:rPr lang="lv-LV" b="1" i="1" dirty="0" smtClean="0"/>
              <a:t>C. </a:t>
            </a:r>
            <a:r>
              <a:rPr lang="lv-LV" b="1" i="1" dirty="0" err="1" smtClean="0"/>
              <a:t>aurea</a:t>
            </a:r>
            <a:r>
              <a:rPr lang="lv-LV" b="1" dirty="0" smtClean="0"/>
              <a:t> </a:t>
            </a:r>
            <a:r>
              <a:rPr lang="lv-LV" dirty="0" smtClean="0"/>
              <a:t>- </a:t>
            </a:r>
            <a:r>
              <a:rPr lang="lv-LV" i="1" dirty="0" smtClean="0"/>
              <a:t>R. </a:t>
            </a:r>
            <a:r>
              <a:rPr lang="lv-LV" i="1" dirty="0" err="1" smtClean="0"/>
              <a:t>alpinum</a:t>
            </a:r>
            <a:r>
              <a:rPr lang="lv-LV" i="1" dirty="0" smtClean="0"/>
              <a:t> </a:t>
            </a:r>
            <a:r>
              <a:rPr lang="lv-LV" dirty="0" smtClean="0"/>
              <a:t>savvaļā </a:t>
            </a:r>
            <a:r>
              <a:rPr lang="lv-LV" dirty="0"/>
              <a:t>vai </a:t>
            </a:r>
            <a:r>
              <a:rPr lang="lv-LV" dirty="0" smtClean="0"/>
              <a:t>parkos (Polija, Latvija, Somija); </a:t>
            </a:r>
          </a:p>
          <a:p>
            <a:pPr marL="285750" indent="-285750">
              <a:buFont typeface="Arial" charset="0"/>
              <a:buChar char="•"/>
            </a:pPr>
            <a:r>
              <a:rPr lang="lv-LV" b="1" i="1" dirty="0" smtClean="0"/>
              <a:t>C. </a:t>
            </a:r>
            <a:r>
              <a:rPr lang="lv-LV" b="1" i="1" dirty="0" err="1" smtClean="0"/>
              <a:t>spicata</a:t>
            </a:r>
            <a:r>
              <a:rPr lang="lv-LV" i="1" dirty="0" smtClean="0"/>
              <a:t> </a:t>
            </a:r>
            <a:r>
              <a:rPr lang="lv-LV" dirty="0" smtClean="0"/>
              <a:t>- kultivētās upenes (Somija, Latvija, Polija, Lietuva), </a:t>
            </a:r>
            <a:r>
              <a:rPr lang="en-GB" i="1" dirty="0"/>
              <a:t>Ribes</a:t>
            </a:r>
            <a:r>
              <a:rPr lang="en-GB" dirty="0"/>
              <a:t> cf. </a:t>
            </a:r>
            <a:r>
              <a:rPr lang="en-GB" i="1" dirty="0" err="1" smtClean="0"/>
              <a:t>nigrum</a:t>
            </a:r>
            <a:r>
              <a:rPr lang="en-GB" i="1" dirty="0" smtClean="0"/>
              <a:t> </a:t>
            </a:r>
            <a:r>
              <a:rPr lang="en-GB" dirty="0" smtClean="0"/>
              <a:t>(</a:t>
            </a:r>
            <a:r>
              <a:rPr lang="en-GB" dirty="0" err="1" smtClean="0"/>
              <a:t>Somija</a:t>
            </a:r>
            <a:r>
              <a:rPr lang="en-GB" dirty="0" smtClean="0"/>
              <a:t>), </a:t>
            </a:r>
            <a:r>
              <a:rPr lang="en-GB" i="1" dirty="0" smtClean="0"/>
              <a:t>R. </a:t>
            </a:r>
            <a:r>
              <a:rPr lang="en-GB" i="1" dirty="0" err="1" smtClean="0"/>
              <a:t>alpinum</a:t>
            </a:r>
            <a:r>
              <a:rPr lang="en-GB" dirty="0" smtClean="0"/>
              <a:t> (</a:t>
            </a:r>
            <a:r>
              <a:rPr lang="en-GB" dirty="0" err="1" smtClean="0"/>
              <a:t>Latvija</a:t>
            </a:r>
            <a:r>
              <a:rPr lang="en-GB" dirty="0"/>
              <a:t>)</a:t>
            </a:r>
            <a:r>
              <a:rPr lang="en-GB" dirty="0" smtClean="0"/>
              <a:t>, </a:t>
            </a:r>
            <a:r>
              <a:rPr lang="en-GB" i="1" dirty="0"/>
              <a:t>R. </a:t>
            </a:r>
            <a:r>
              <a:rPr lang="en-GB" i="1" dirty="0" err="1"/>
              <a:t>nigrum</a:t>
            </a:r>
            <a:r>
              <a:rPr lang="en-GB" dirty="0"/>
              <a:t> var. </a:t>
            </a:r>
            <a:r>
              <a:rPr lang="en-GB" i="1" dirty="0" err="1" smtClean="0"/>
              <a:t>altaica</a:t>
            </a:r>
            <a:r>
              <a:rPr lang="en-GB" i="1" dirty="0" smtClean="0"/>
              <a:t> </a:t>
            </a:r>
            <a:r>
              <a:rPr lang="en-GB" dirty="0" smtClean="0"/>
              <a:t>(</a:t>
            </a:r>
            <a:r>
              <a:rPr lang="en-GB" dirty="0" err="1" smtClean="0"/>
              <a:t>Latvija</a:t>
            </a:r>
            <a:r>
              <a:rPr lang="en-GB" dirty="0" smtClean="0"/>
              <a:t>), </a:t>
            </a:r>
            <a:r>
              <a:rPr lang="en-GB" i="1" dirty="0"/>
              <a:t>Ribes </a:t>
            </a:r>
            <a:r>
              <a:rPr lang="en-GB" i="1" dirty="0" err="1"/>
              <a:t>fontaneum</a:t>
            </a:r>
            <a:r>
              <a:rPr lang="en-GB" dirty="0"/>
              <a:t> × </a:t>
            </a:r>
            <a:r>
              <a:rPr lang="en-GB" i="1" dirty="0" smtClean="0"/>
              <a:t>Ribes</a:t>
            </a:r>
            <a:r>
              <a:rPr lang="en-GB" dirty="0" smtClean="0"/>
              <a:t> (</a:t>
            </a:r>
            <a:r>
              <a:rPr lang="en-GB" dirty="0" err="1" smtClean="0"/>
              <a:t>Latvija</a:t>
            </a:r>
            <a:r>
              <a:rPr lang="en-GB" dirty="0" smtClean="0"/>
              <a:t>), </a:t>
            </a:r>
            <a:r>
              <a:rPr lang="en-GB" dirty="0" err="1" smtClean="0"/>
              <a:t>citas</a:t>
            </a:r>
            <a:r>
              <a:rPr lang="en-GB" dirty="0" smtClean="0"/>
              <a:t> </a:t>
            </a:r>
            <a:r>
              <a:rPr lang="en-GB" dirty="0" err="1" smtClean="0"/>
              <a:t>upenes</a:t>
            </a:r>
            <a:r>
              <a:rPr lang="en-GB" dirty="0" smtClean="0"/>
              <a:t> (</a:t>
            </a:r>
            <a:r>
              <a:rPr lang="en-GB" dirty="0" err="1" smtClean="0"/>
              <a:t>Somija</a:t>
            </a:r>
            <a:r>
              <a:rPr lang="en-GB" dirty="0"/>
              <a:t>)</a:t>
            </a:r>
            <a:r>
              <a:rPr lang="en-GB" dirty="0" smtClean="0"/>
              <a:t>;</a:t>
            </a:r>
          </a:p>
          <a:p>
            <a:pPr marL="285750" indent="-285750">
              <a:buFont typeface="Arial" charset="0"/>
              <a:buChar char="•"/>
            </a:pPr>
            <a:r>
              <a:rPr lang="en-GB" b="1" i="1" dirty="0" smtClean="0"/>
              <a:t>Cecidophyopsis</a:t>
            </a:r>
            <a:r>
              <a:rPr lang="en-GB" b="1" dirty="0" smtClean="0"/>
              <a:t> sp.</a:t>
            </a:r>
            <a:r>
              <a:rPr lang="en-GB" dirty="0" smtClean="0"/>
              <a:t> </a:t>
            </a:r>
            <a:r>
              <a:rPr lang="en-GB" b="1" dirty="0" smtClean="0"/>
              <a:t>“</a:t>
            </a:r>
            <a:r>
              <a:rPr lang="en-GB" b="1" dirty="0" err="1" smtClean="0"/>
              <a:t>wc</a:t>
            </a:r>
            <a:r>
              <a:rPr lang="en-GB" b="1" dirty="0" smtClean="0"/>
              <a:t>” mites </a:t>
            </a:r>
            <a:r>
              <a:rPr lang="en-GB" dirty="0" smtClean="0"/>
              <a:t>- </a:t>
            </a:r>
            <a:r>
              <a:rPr lang="en-GB" dirty="0" err="1" smtClean="0"/>
              <a:t>kultivētās</a:t>
            </a:r>
            <a:r>
              <a:rPr lang="en-GB" dirty="0" smtClean="0"/>
              <a:t> </a:t>
            </a:r>
            <a:r>
              <a:rPr lang="en-GB" dirty="0" err="1" smtClean="0"/>
              <a:t>jāņogas</a:t>
            </a:r>
            <a:r>
              <a:rPr lang="en-GB" dirty="0" smtClean="0"/>
              <a:t> (</a:t>
            </a:r>
            <a:r>
              <a:rPr lang="en-GB" dirty="0" err="1" smtClean="0"/>
              <a:t>Polija</a:t>
            </a:r>
            <a:r>
              <a:rPr lang="en-GB" dirty="0" smtClean="0"/>
              <a:t>), </a:t>
            </a:r>
            <a:r>
              <a:rPr lang="en-GB" i="1" dirty="0" smtClean="0"/>
              <a:t>R. </a:t>
            </a:r>
            <a:r>
              <a:rPr lang="en-GB" i="1" dirty="0" err="1" smtClean="0"/>
              <a:t>alpinum</a:t>
            </a:r>
            <a:r>
              <a:rPr lang="en-GB" i="1" dirty="0" smtClean="0"/>
              <a:t> </a:t>
            </a:r>
            <a:r>
              <a:rPr lang="en-GB" dirty="0" smtClean="0"/>
              <a:t>(</a:t>
            </a:r>
            <a:r>
              <a:rPr lang="en-GB" dirty="0" err="1" smtClean="0"/>
              <a:t>Latvija</a:t>
            </a:r>
            <a:r>
              <a:rPr lang="en-GB" dirty="0" smtClean="0"/>
              <a:t>).</a:t>
            </a:r>
            <a:endParaRPr lang="lv-LV" dirty="0" smtClean="0"/>
          </a:p>
          <a:p>
            <a:endParaRPr lang="lv-LV" dirty="0"/>
          </a:p>
          <a:p>
            <a:r>
              <a:rPr lang="lv-LV" dirty="0" smtClean="0"/>
              <a:t>ITS1/5.8S/ITS2/28S - </a:t>
            </a:r>
            <a:r>
              <a:rPr lang="lv-LV" u="sng" dirty="0" smtClean="0"/>
              <a:t>15 variabli lokusi </a:t>
            </a:r>
            <a:r>
              <a:rPr lang="lv-LV" dirty="0" smtClean="0"/>
              <a:t>starp </a:t>
            </a:r>
            <a:r>
              <a:rPr lang="lv-LV" dirty="0" err="1" smtClean="0"/>
              <a:t>taksoniem</a:t>
            </a:r>
            <a:r>
              <a:rPr lang="lv-LV" dirty="0" smtClean="0"/>
              <a:t> (ITS1-6; ITS2 </a:t>
            </a:r>
            <a:r>
              <a:rPr lang="mr-IN" dirty="0" smtClean="0"/>
              <a:t>–</a:t>
            </a:r>
            <a:r>
              <a:rPr lang="lv-LV" dirty="0" smtClean="0"/>
              <a:t> 5; 28S </a:t>
            </a:r>
            <a:r>
              <a:rPr lang="mr-IN" dirty="0" smtClean="0"/>
              <a:t>–</a:t>
            </a:r>
            <a:r>
              <a:rPr lang="lv-LV" dirty="0" smtClean="0"/>
              <a:t> 4);</a:t>
            </a:r>
          </a:p>
          <a:p>
            <a:endParaRPr lang="lv-LV" dirty="0" smtClean="0"/>
          </a:p>
          <a:p>
            <a:r>
              <a:rPr lang="lv-LV" dirty="0" smtClean="0"/>
              <a:t>Visi </a:t>
            </a:r>
            <a:r>
              <a:rPr lang="lv-LV" u="sng" dirty="0" smtClean="0"/>
              <a:t>variablie lokusi nemainīgi starp </a:t>
            </a:r>
            <a:r>
              <a:rPr lang="lv-LV" u="sng" dirty="0" err="1" smtClean="0"/>
              <a:t>taksoniem</a:t>
            </a:r>
            <a:r>
              <a:rPr lang="lv-LV" dirty="0" smtClean="0"/>
              <a:t>, izņemot lokusu ar </a:t>
            </a:r>
            <a:r>
              <a:rPr lang="lv-LV" dirty="0" err="1" smtClean="0"/>
              <a:t>vSSRs</a:t>
            </a:r>
            <a:r>
              <a:rPr lang="lv-LV" dirty="0" smtClean="0"/>
              <a:t>, kurš izmantots sugu diferenciācijā.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0568" y="5408181"/>
            <a:ext cx="10335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u="sng" dirty="0"/>
              <a:t>Noteikti jauni </a:t>
            </a:r>
            <a:r>
              <a:rPr lang="lv-LV" u="sng" dirty="0" err="1"/>
              <a:t>vSSRs</a:t>
            </a:r>
            <a:r>
              <a:rPr lang="lv-LV" u="sng" dirty="0"/>
              <a:t> profili </a:t>
            </a:r>
            <a:r>
              <a:rPr lang="lv-LV" dirty="0"/>
              <a:t>un to variācijas gan </a:t>
            </a:r>
            <a:r>
              <a:rPr lang="lv-LV" u="sng" dirty="0"/>
              <a:t>starp </a:t>
            </a:r>
            <a:r>
              <a:rPr lang="lv-LV" u="sng" dirty="0" err="1"/>
              <a:t>taksoniem</a:t>
            </a:r>
            <a:r>
              <a:rPr lang="lv-LV" u="sng" dirty="0"/>
              <a:t>, gan starp kloniem </a:t>
            </a:r>
            <a:r>
              <a:rPr lang="lv-LV" dirty="0"/>
              <a:t>no viena ērces indivīda</a:t>
            </a:r>
          </a:p>
        </p:txBody>
      </p:sp>
    </p:spTree>
    <p:extLst>
      <p:ext uri="{BB962C8B-B14F-4D97-AF65-F5344CB8AC3E}">
        <p14:creationId xmlns:p14="http://schemas.microsoft.com/office/powerpoint/2010/main" val="13639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544" y="1946173"/>
            <a:ext cx="2847279" cy="34794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4304" y="771896"/>
            <a:ext cx="7544683" cy="147732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lv-LV" b="1" i="1" u="sng" dirty="0" smtClean="0"/>
              <a:t>Cox1</a:t>
            </a:r>
            <a:r>
              <a:rPr lang="lv-LV" i="1" dirty="0" smtClean="0"/>
              <a:t> identificēti visvairāk sistēmiski variabli lokusi starp ērču </a:t>
            </a:r>
            <a:r>
              <a:rPr lang="lv-LV" i="1" dirty="0" err="1" smtClean="0"/>
              <a:t>taksoniem</a:t>
            </a:r>
            <a:r>
              <a:rPr lang="lv-LV" i="1" dirty="0" smtClean="0"/>
              <a:t> un saimniekaugu grupām, atsevišķi </a:t>
            </a:r>
            <a:r>
              <a:rPr lang="lv-LV" i="1" u="sng" dirty="0" smtClean="0"/>
              <a:t>izdalās 3 grupas</a:t>
            </a:r>
            <a:r>
              <a:rPr lang="lv-LV" i="1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lv-LV" i="1" dirty="0" smtClean="0"/>
              <a:t>C. </a:t>
            </a:r>
            <a:r>
              <a:rPr lang="lv-LV" i="1" dirty="0" err="1" smtClean="0"/>
              <a:t>ribis</a:t>
            </a:r>
            <a:r>
              <a:rPr lang="lv-LV" i="1" dirty="0" smtClean="0"/>
              <a:t> no </a:t>
            </a:r>
            <a:r>
              <a:rPr lang="lv-LV" i="1" dirty="0" err="1" smtClean="0"/>
              <a:t>C.spicata</a:t>
            </a:r>
            <a:r>
              <a:rPr lang="lv-LV" i="1" dirty="0" smtClean="0"/>
              <a:t> un C. </a:t>
            </a:r>
            <a:r>
              <a:rPr lang="lv-LV" i="1" dirty="0" err="1" smtClean="0"/>
              <a:t>selachodon</a:t>
            </a:r>
            <a:r>
              <a:rPr lang="lv-LV" i="1" dirty="0" smtClean="0"/>
              <a:t> - </a:t>
            </a:r>
            <a:r>
              <a:rPr lang="lv-LV" dirty="0" smtClean="0"/>
              <a:t>1 </a:t>
            </a:r>
            <a:r>
              <a:rPr lang="lv-LV" dirty="0" err="1" smtClean="0"/>
              <a:t>nt</a:t>
            </a:r>
            <a:r>
              <a:rPr lang="lv-LV" dirty="0" smtClean="0"/>
              <a:t> atšķirība</a:t>
            </a:r>
            <a:r>
              <a:rPr lang="lv-LV" i="1" dirty="0" smtClean="0"/>
              <a:t>;</a:t>
            </a:r>
          </a:p>
          <a:p>
            <a:pPr marL="285750" indent="-285750">
              <a:buFont typeface="Arial" charset="0"/>
              <a:buChar char="•"/>
            </a:pPr>
            <a:r>
              <a:rPr lang="lv-LV" i="1" dirty="0" smtClean="0"/>
              <a:t>C. </a:t>
            </a:r>
            <a:r>
              <a:rPr lang="lv-LV" i="1" dirty="0" err="1" smtClean="0"/>
              <a:t>alpina</a:t>
            </a:r>
            <a:r>
              <a:rPr lang="lv-LV" dirty="0" smtClean="0"/>
              <a:t>/</a:t>
            </a:r>
            <a:r>
              <a:rPr lang="lv-LV" i="1" dirty="0" err="1" smtClean="0"/>
              <a:t>aurea</a:t>
            </a:r>
            <a:r>
              <a:rPr lang="lv-LV" dirty="0" smtClean="0"/>
              <a:t> (identiskas);</a:t>
            </a:r>
          </a:p>
          <a:p>
            <a:pPr marL="285750" indent="-285750">
              <a:buFont typeface="Arial" charset="0"/>
              <a:buChar char="•"/>
            </a:pPr>
            <a:r>
              <a:rPr lang="lv-LV" dirty="0" smtClean="0"/>
              <a:t>? hibrīds starp abām grupām</a:t>
            </a:r>
            <a:endParaRPr lang="lv-LV" dirty="0"/>
          </a:p>
        </p:txBody>
      </p:sp>
      <p:sp>
        <p:nvSpPr>
          <p:cNvPr id="7" name="Virsraksts 1">
            <a:extLst>
              <a:ext uri="{FF2B5EF4-FFF2-40B4-BE49-F238E27FC236}">
                <a16:creationId xmlns:a16="http://schemas.microsoft.com/office/drawing/2014/main" xmlns="" id="{ADBB9B2E-974F-4259-975F-335F54C92F84}"/>
              </a:ext>
            </a:extLst>
          </p:cNvPr>
          <p:cNvSpPr txBox="1">
            <a:spLocks/>
          </p:cNvSpPr>
          <p:nvPr/>
        </p:nvSpPr>
        <p:spPr>
          <a:xfrm>
            <a:off x="961901" y="118753"/>
            <a:ext cx="10735294" cy="6531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lv-LV" sz="2400" i="1" dirty="0" smtClean="0"/>
              <a:t>Cecidophyopsis: </a:t>
            </a:r>
            <a:r>
              <a:rPr lang="lv-LV" sz="2400" dirty="0" smtClean="0"/>
              <a:t>proteīnus kodējošo gēnu (</a:t>
            </a:r>
            <a:r>
              <a:rPr lang="lv-LV" sz="2400" i="1" dirty="0" smtClean="0"/>
              <a:t>Cox1, </a:t>
            </a:r>
            <a:r>
              <a:rPr lang="lv-LV" sz="2400" dirty="0" smtClean="0"/>
              <a:t>TEF1, HSP) sekvenču analīze un filoģenēze</a:t>
            </a:r>
            <a:endParaRPr lang="lv-LV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124303" y="2415478"/>
            <a:ext cx="7544683" cy="147732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lv-LV" b="1" i="1" u="sng" dirty="0" smtClean="0"/>
              <a:t>TEF1</a:t>
            </a:r>
            <a:r>
              <a:rPr lang="lv-LV" i="1" dirty="0" smtClean="0"/>
              <a:t> identificēti vairāki sistēmiski variabli lokusi starp ērču </a:t>
            </a:r>
            <a:r>
              <a:rPr lang="lv-LV" i="1" dirty="0" err="1" smtClean="0"/>
              <a:t>taksoniem</a:t>
            </a:r>
            <a:r>
              <a:rPr lang="lv-LV" i="1" dirty="0" smtClean="0"/>
              <a:t> un saimniekaugu grupām, </a:t>
            </a:r>
            <a:r>
              <a:rPr lang="lv-LV" i="1" u="sng" dirty="0" smtClean="0"/>
              <a:t>pārliecinoši izdalās 3 grupas</a:t>
            </a:r>
            <a:r>
              <a:rPr lang="lv-LV" i="1" dirty="0" smtClean="0"/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lv-LV" i="1" dirty="0" smtClean="0"/>
              <a:t>C. </a:t>
            </a:r>
            <a:r>
              <a:rPr lang="lv-LV" i="1" dirty="0" err="1" smtClean="0"/>
              <a:t>ribis</a:t>
            </a:r>
            <a:r>
              <a:rPr lang="lv-LV" i="1" dirty="0" smtClean="0"/>
              <a:t>/</a:t>
            </a:r>
            <a:r>
              <a:rPr lang="lv-LV" i="1" dirty="0" err="1" smtClean="0"/>
              <a:t>C.spicata</a:t>
            </a:r>
            <a:r>
              <a:rPr lang="lv-LV" i="1" dirty="0" smtClean="0"/>
              <a:t> </a:t>
            </a:r>
            <a:r>
              <a:rPr lang="lv-LV" dirty="0" smtClean="0"/>
              <a:t>(identiskas)</a:t>
            </a:r>
            <a:r>
              <a:rPr lang="lv-LV" i="1" dirty="0" smtClean="0"/>
              <a:t>;</a:t>
            </a:r>
          </a:p>
          <a:p>
            <a:pPr marL="285750" indent="-285750">
              <a:buFont typeface="Arial" charset="0"/>
              <a:buChar char="•"/>
            </a:pPr>
            <a:r>
              <a:rPr lang="lv-LV" i="1" dirty="0" smtClean="0"/>
              <a:t>C. </a:t>
            </a:r>
            <a:r>
              <a:rPr lang="lv-LV" i="1" dirty="0" err="1" smtClean="0"/>
              <a:t>selachodon</a:t>
            </a:r>
            <a:r>
              <a:rPr lang="lv-LV" i="1" dirty="0" smtClean="0"/>
              <a:t>;</a:t>
            </a:r>
          </a:p>
          <a:p>
            <a:pPr marL="285750" indent="-285750">
              <a:buFont typeface="Arial" charset="0"/>
              <a:buChar char="•"/>
            </a:pPr>
            <a:r>
              <a:rPr lang="lv-LV" i="1" dirty="0" smtClean="0"/>
              <a:t>C. </a:t>
            </a:r>
            <a:r>
              <a:rPr lang="lv-LV" i="1" dirty="0" err="1" smtClean="0"/>
              <a:t>alpina</a:t>
            </a:r>
            <a:r>
              <a:rPr lang="lv-LV" dirty="0" smtClean="0"/>
              <a:t>/</a:t>
            </a:r>
            <a:r>
              <a:rPr lang="lv-LV" i="1" dirty="0" err="1" smtClean="0"/>
              <a:t>aurea</a:t>
            </a:r>
            <a:r>
              <a:rPr lang="lv-LV" i="1" dirty="0" smtClean="0"/>
              <a:t> </a:t>
            </a:r>
            <a:r>
              <a:rPr lang="lv-LV" dirty="0"/>
              <a:t>(identiskas)</a:t>
            </a:r>
            <a:r>
              <a:rPr lang="lv-LV" dirty="0" smtClean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24302" y="4059060"/>
            <a:ext cx="7544683" cy="120032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lv-LV" b="1" i="1" u="sng" dirty="0" smtClean="0"/>
              <a:t>HSP</a:t>
            </a:r>
            <a:r>
              <a:rPr lang="lv-LV" i="1" dirty="0" smtClean="0"/>
              <a:t> visaugstākā līdzība starp ērču </a:t>
            </a:r>
            <a:r>
              <a:rPr lang="lv-LV" i="1" dirty="0" err="1" smtClean="0"/>
              <a:t>taksoniem</a:t>
            </a:r>
            <a:r>
              <a:rPr lang="lv-LV" i="1" dirty="0" smtClean="0"/>
              <a:t> un saimniekaugu grupām, nepārliecinoši izdalās 2 grupas:</a:t>
            </a:r>
          </a:p>
          <a:p>
            <a:pPr marL="285750" indent="-285750">
              <a:buFont typeface="Arial" charset="0"/>
              <a:buChar char="•"/>
            </a:pPr>
            <a:r>
              <a:rPr lang="lv-LV" i="1" dirty="0" smtClean="0"/>
              <a:t>C. </a:t>
            </a:r>
            <a:r>
              <a:rPr lang="lv-LV" i="1" dirty="0" err="1" smtClean="0"/>
              <a:t>ribis</a:t>
            </a:r>
            <a:r>
              <a:rPr lang="lv-LV" i="1" dirty="0" smtClean="0"/>
              <a:t>/</a:t>
            </a:r>
            <a:r>
              <a:rPr lang="lv-LV" i="1" dirty="0" err="1" smtClean="0"/>
              <a:t>C.spicata</a:t>
            </a:r>
            <a:r>
              <a:rPr lang="lv-LV" i="1" dirty="0"/>
              <a:t> </a:t>
            </a:r>
            <a:r>
              <a:rPr lang="lv-LV" dirty="0"/>
              <a:t>(identiskas</a:t>
            </a:r>
            <a:r>
              <a:rPr lang="lv-LV" dirty="0" smtClean="0"/>
              <a:t>) un </a:t>
            </a:r>
            <a:r>
              <a:rPr lang="lv-LV" i="1" dirty="0" smtClean="0"/>
              <a:t>C. </a:t>
            </a:r>
            <a:r>
              <a:rPr lang="lv-LV" i="1" dirty="0" err="1" smtClean="0"/>
              <a:t>selachodon</a:t>
            </a:r>
            <a:r>
              <a:rPr lang="lv-LV" i="1" dirty="0" smtClean="0"/>
              <a:t>;</a:t>
            </a:r>
          </a:p>
          <a:p>
            <a:pPr marL="285750" indent="-285750">
              <a:buFont typeface="Arial" charset="0"/>
              <a:buChar char="•"/>
            </a:pPr>
            <a:r>
              <a:rPr lang="lv-LV" i="1" dirty="0" smtClean="0"/>
              <a:t>C. </a:t>
            </a:r>
            <a:r>
              <a:rPr lang="lv-LV" i="1" dirty="0" err="1" smtClean="0"/>
              <a:t>alpina</a:t>
            </a:r>
            <a:r>
              <a:rPr lang="lv-LV" dirty="0" smtClean="0"/>
              <a:t>/</a:t>
            </a:r>
            <a:r>
              <a:rPr lang="lv-LV" i="1" dirty="0" err="1" smtClean="0"/>
              <a:t>aurea</a:t>
            </a:r>
            <a:r>
              <a:rPr lang="lv-LV" i="1" dirty="0" smtClean="0"/>
              <a:t> </a:t>
            </a:r>
            <a:r>
              <a:rPr lang="lv-LV" dirty="0"/>
              <a:t>(identiskas)</a:t>
            </a:r>
            <a:r>
              <a:rPr lang="lv-LV" dirty="0" smtClean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4301" y="5425643"/>
            <a:ext cx="7544683" cy="123110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lv-LV" b="1" i="1" u="sng" dirty="0" err="1" smtClean="0"/>
              <a:t>Multilokusu</a:t>
            </a:r>
            <a:r>
              <a:rPr lang="lv-LV" i="1" dirty="0" smtClean="0"/>
              <a:t> filoģenēzē </a:t>
            </a:r>
            <a:r>
              <a:rPr lang="lv-LV" dirty="0"/>
              <a:t>(</a:t>
            </a:r>
            <a:r>
              <a:rPr lang="lv-LV" i="1" dirty="0"/>
              <a:t>Cox1, </a:t>
            </a:r>
            <a:r>
              <a:rPr lang="lv-LV" dirty="0"/>
              <a:t>TEF1, HSP) </a:t>
            </a:r>
            <a:r>
              <a:rPr lang="lv-LV" i="1" dirty="0" smtClean="0"/>
              <a:t>nepārliecinoši izdalās 3 grupas:</a:t>
            </a:r>
          </a:p>
          <a:p>
            <a:pPr marL="285750" indent="-285750">
              <a:buFont typeface="Arial" charset="0"/>
              <a:buChar char="•"/>
            </a:pPr>
            <a:r>
              <a:rPr lang="lv-LV" i="1" dirty="0" smtClean="0"/>
              <a:t>C. </a:t>
            </a:r>
            <a:r>
              <a:rPr lang="lv-LV" i="1" dirty="0" err="1" smtClean="0"/>
              <a:t>ribis</a:t>
            </a:r>
            <a:r>
              <a:rPr lang="lv-LV" i="1" dirty="0" smtClean="0"/>
              <a:t>/</a:t>
            </a:r>
            <a:r>
              <a:rPr lang="lv-LV" i="1" dirty="0" err="1" smtClean="0"/>
              <a:t>C.spicata</a:t>
            </a:r>
            <a:r>
              <a:rPr lang="lv-LV" i="1" dirty="0" smtClean="0"/>
              <a:t>/C. </a:t>
            </a:r>
            <a:r>
              <a:rPr lang="lv-LV" i="1" dirty="0" err="1" smtClean="0"/>
              <a:t>selachodon</a:t>
            </a:r>
            <a:r>
              <a:rPr lang="lv-LV" i="1" dirty="0" smtClean="0"/>
              <a:t>;</a:t>
            </a:r>
          </a:p>
          <a:p>
            <a:pPr marL="285750" indent="-285750">
              <a:buFont typeface="Arial" charset="0"/>
              <a:buChar char="•"/>
            </a:pPr>
            <a:r>
              <a:rPr lang="lv-LV" i="1" dirty="0" smtClean="0"/>
              <a:t>C. </a:t>
            </a:r>
            <a:r>
              <a:rPr lang="lv-LV" i="1" dirty="0" err="1" smtClean="0"/>
              <a:t>alpina</a:t>
            </a:r>
            <a:r>
              <a:rPr lang="lv-LV" dirty="0" smtClean="0"/>
              <a:t>/</a:t>
            </a:r>
            <a:r>
              <a:rPr lang="lv-LV" i="1" dirty="0" err="1" smtClean="0"/>
              <a:t>aurea</a:t>
            </a:r>
            <a:r>
              <a:rPr lang="lv-LV" dirty="0" smtClean="0"/>
              <a:t>;</a:t>
            </a:r>
          </a:p>
          <a:p>
            <a:pPr marL="285750" indent="-285750">
              <a:buFont typeface="Arial" charset="0"/>
              <a:buChar char="•"/>
            </a:pPr>
            <a:r>
              <a:rPr lang="lv-LV" dirty="0" smtClean="0"/>
              <a:t>? hibrīds starp abām grupām.</a:t>
            </a:r>
          </a:p>
        </p:txBody>
      </p:sp>
    </p:spTree>
    <p:extLst>
      <p:ext uri="{BB962C8B-B14F-4D97-AF65-F5344CB8AC3E}">
        <p14:creationId xmlns:p14="http://schemas.microsoft.com/office/powerpoint/2010/main" val="176737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980114" y="1311152"/>
            <a:ext cx="10770282" cy="5315279"/>
          </a:xfrm>
        </p:spPr>
        <p:txBody>
          <a:bodyPr>
            <a:noAutofit/>
          </a:bodyPr>
          <a:lstStyle/>
          <a:p>
            <a:r>
              <a:rPr lang="lv-LV" sz="2000" b="1" i="1" dirty="0" smtClean="0"/>
              <a:t>Cecidophyopsis </a:t>
            </a:r>
            <a:r>
              <a:rPr lang="lv-LV" sz="2000" b="1" i="1" dirty="0" err="1" smtClean="0"/>
              <a:t>ribis</a:t>
            </a:r>
            <a:r>
              <a:rPr lang="lv-LV" sz="2000" dirty="0" smtClean="0"/>
              <a:t> (</a:t>
            </a:r>
            <a:r>
              <a:rPr lang="lv-LV" sz="2000" dirty="0" err="1" smtClean="0"/>
              <a:t>Westwood</a:t>
            </a:r>
            <a:r>
              <a:rPr lang="lv-LV" sz="2000" dirty="0" smtClean="0"/>
              <a:t>) - </a:t>
            </a:r>
            <a:r>
              <a:rPr lang="lv-LV" sz="2000" b="1" i="1" dirty="0" smtClean="0"/>
              <a:t>R. </a:t>
            </a:r>
            <a:r>
              <a:rPr lang="lv-LV" sz="2000" b="1" i="1" dirty="0" err="1" smtClean="0"/>
              <a:t>nigrum</a:t>
            </a:r>
            <a:r>
              <a:rPr lang="lv-LV" sz="2000" dirty="0" smtClean="0"/>
              <a:t>, kultivētās upenes, t.sk. </a:t>
            </a:r>
            <a:r>
              <a:rPr lang="lv-LV" sz="2000" dirty="0" err="1" smtClean="0"/>
              <a:t>starpsugu</a:t>
            </a:r>
            <a:r>
              <a:rPr lang="lv-LV" sz="2000" dirty="0" smtClean="0"/>
              <a:t> hibrīdi (</a:t>
            </a:r>
            <a:r>
              <a:rPr lang="lv-LV" sz="2000" b="1" dirty="0" smtClean="0"/>
              <a:t>Lielbritānija</a:t>
            </a:r>
            <a:r>
              <a:rPr lang="lv-LV" sz="2000" dirty="0" smtClean="0"/>
              <a:t>, </a:t>
            </a:r>
            <a:r>
              <a:rPr lang="lv-LV" sz="2000" dirty="0" err="1" smtClean="0"/>
              <a:t>Ziemeļmaķedonija</a:t>
            </a:r>
            <a:r>
              <a:rPr lang="lv-LV" sz="2000" dirty="0" smtClean="0"/>
              <a:t>, Ungārija, Polija, Somija, Zviedrija, Austrija).</a:t>
            </a:r>
          </a:p>
          <a:p>
            <a:r>
              <a:rPr lang="lv-LV" sz="2000" b="1" i="1" dirty="0" smtClean="0"/>
              <a:t>Cecidophyopsis </a:t>
            </a:r>
            <a:r>
              <a:rPr lang="lv-LV" sz="2000" b="1" i="1" dirty="0" err="1" smtClean="0"/>
              <a:t>grossulariae</a:t>
            </a:r>
            <a:r>
              <a:rPr lang="lv-LV" sz="2000" i="1" dirty="0" smtClean="0"/>
              <a:t> </a:t>
            </a:r>
            <a:r>
              <a:rPr lang="lv-LV" sz="2000" dirty="0" smtClean="0"/>
              <a:t>(</a:t>
            </a:r>
            <a:r>
              <a:rPr lang="lv-LV" sz="2000" dirty="0" err="1" smtClean="0"/>
              <a:t>Collinge</a:t>
            </a:r>
            <a:r>
              <a:rPr lang="lv-LV" sz="2000" dirty="0" smtClean="0"/>
              <a:t>) – </a:t>
            </a:r>
            <a:r>
              <a:rPr lang="lv-LV" sz="2000" i="1" dirty="0" smtClean="0"/>
              <a:t>R. </a:t>
            </a:r>
            <a:r>
              <a:rPr lang="lv-LV" sz="2000" i="1" dirty="0" err="1" smtClean="0"/>
              <a:t>uva-crispa</a:t>
            </a:r>
            <a:r>
              <a:rPr lang="lv-LV" sz="2000" dirty="0" smtClean="0"/>
              <a:t>, </a:t>
            </a:r>
            <a:r>
              <a:rPr lang="lv-LV" sz="2000" i="1" dirty="0" smtClean="0"/>
              <a:t>R. </a:t>
            </a:r>
            <a:r>
              <a:rPr lang="lv-LV" sz="2000" i="1" dirty="0" err="1" smtClean="0"/>
              <a:t>curvatum</a:t>
            </a:r>
            <a:r>
              <a:rPr lang="lv-LV" sz="2000" dirty="0" smtClean="0"/>
              <a:t>, </a:t>
            </a:r>
            <a:r>
              <a:rPr lang="lv-LV" sz="2000" i="1" dirty="0" smtClean="0"/>
              <a:t>R. </a:t>
            </a:r>
            <a:r>
              <a:rPr lang="lv-LV" sz="2000" i="1" dirty="0" err="1" smtClean="0"/>
              <a:t>oxyacanthoides</a:t>
            </a:r>
            <a:r>
              <a:rPr lang="lv-LV" sz="2000" dirty="0" smtClean="0"/>
              <a:t>, </a:t>
            </a:r>
            <a:r>
              <a:rPr lang="lv-LV" sz="2000" i="1" dirty="0" smtClean="0"/>
              <a:t>R.</a:t>
            </a:r>
            <a:r>
              <a:rPr lang="lv-LV" sz="2000" dirty="0" smtClean="0"/>
              <a:t> × </a:t>
            </a:r>
            <a:r>
              <a:rPr lang="lv-LV" sz="2000" i="1" dirty="0" err="1" smtClean="0"/>
              <a:t>nidigrolaria</a:t>
            </a:r>
            <a:r>
              <a:rPr lang="lv-LV" sz="2000" dirty="0" smtClean="0"/>
              <a:t>, </a:t>
            </a:r>
            <a:r>
              <a:rPr lang="lv-LV" sz="2000" i="1" dirty="0" smtClean="0"/>
              <a:t>R. </a:t>
            </a:r>
            <a:r>
              <a:rPr lang="lv-LV" sz="2000" i="1" dirty="0" err="1" smtClean="0"/>
              <a:t>nigrum</a:t>
            </a:r>
            <a:r>
              <a:rPr lang="lv-LV" sz="2000" dirty="0" smtClean="0"/>
              <a:t> × </a:t>
            </a:r>
            <a:r>
              <a:rPr lang="lv-LV" sz="2000" i="1" dirty="0" smtClean="0"/>
              <a:t>R. </a:t>
            </a:r>
            <a:r>
              <a:rPr lang="lv-LV" sz="2000" i="1" dirty="0" err="1" smtClean="0"/>
              <a:t>nigrum</a:t>
            </a:r>
            <a:r>
              <a:rPr lang="lv-LV" sz="2000" i="1" dirty="0" smtClean="0"/>
              <a:t> </a:t>
            </a:r>
            <a:r>
              <a:rPr lang="lv-LV" sz="2000" dirty="0" smtClean="0"/>
              <a:t>var. </a:t>
            </a:r>
            <a:r>
              <a:rPr lang="lv-LV" sz="2000" i="1" dirty="0" err="1" smtClean="0"/>
              <a:t>pauciflorum</a:t>
            </a:r>
            <a:r>
              <a:rPr lang="lv-LV" sz="2000" dirty="0" smtClean="0"/>
              <a:t>, </a:t>
            </a:r>
            <a:r>
              <a:rPr lang="lv-LV" sz="2000" b="1" dirty="0" smtClean="0"/>
              <a:t>kultivētās ērkšķogas</a:t>
            </a:r>
            <a:r>
              <a:rPr lang="lv-LV" sz="2000" dirty="0" smtClean="0"/>
              <a:t> un jāņogas (ASV, </a:t>
            </a:r>
            <a:r>
              <a:rPr lang="lv-LV" sz="2000" b="1" dirty="0" smtClean="0"/>
              <a:t>Lielbritānija</a:t>
            </a:r>
            <a:r>
              <a:rPr lang="lv-LV" sz="2000" dirty="0" smtClean="0"/>
              <a:t>, Polija, Jaunzēlande, Austrālija, Somija, Ungārija).</a:t>
            </a:r>
          </a:p>
          <a:p>
            <a:r>
              <a:rPr lang="lv-LV" sz="2000" b="1" i="1" dirty="0" smtClean="0"/>
              <a:t>Cecidophyopsis </a:t>
            </a:r>
            <a:r>
              <a:rPr lang="lv-LV" sz="2000" b="1" i="1" dirty="0" err="1" smtClean="0"/>
              <a:t>selachodon</a:t>
            </a:r>
            <a:r>
              <a:rPr lang="lv-LV" sz="2000" i="1" dirty="0" smtClean="0"/>
              <a:t> </a:t>
            </a:r>
            <a:r>
              <a:rPr lang="lv-LV" sz="2000" dirty="0" err="1" smtClean="0"/>
              <a:t>van</a:t>
            </a:r>
            <a:r>
              <a:rPr lang="lv-LV" sz="2000" dirty="0" smtClean="0"/>
              <a:t> </a:t>
            </a:r>
            <a:r>
              <a:rPr lang="lv-LV" sz="2000" dirty="0" err="1" smtClean="0"/>
              <a:t>Eyndhoven</a:t>
            </a:r>
            <a:r>
              <a:rPr lang="lv-LV" sz="2000" dirty="0" smtClean="0"/>
              <a:t> – </a:t>
            </a:r>
            <a:r>
              <a:rPr lang="lv-LV" sz="2000" b="1" i="1" dirty="0" smtClean="0"/>
              <a:t>R. </a:t>
            </a:r>
            <a:r>
              <a:rPr lang="lv-LV" sz="2000" b="1" i="1" dirty="0" err="1" smtClean="0"/>
              <a:t>rubrum</a:t>
            </a:r>
            <a:r>
              <a:rPr lang="lv-LV" sz="2000" b="1" i="1" dirty="0" smtClean="0"/>
              <a:t> </a:t>
            </a:r>
            <a:r>
              <a:rPr lang="lv-LV" sz="2000" dirty="0" err="1" smtClean="0"/>
              <a:t>Jancz</a:t>
            </a:r>
            <a:r>
              <a:rPr lang="lv-LV" sz="2000" dirty="0" smtClean="0"/>
              <a:t>.=</a:t>
            </a:r>
            <a:r>
              <a:rPr lang="lv-LV" sz="2000" i="1" dirty="0" smtClean="0"/>
              <a:t>R.</a:t>
            </a:r>
            <a:r>
              <a:rPr lang="lv-LV" sz="2000" dirty="0" smtClean="0"/>
              <a:t> </a:t>
            </a:r>
            <a:r>
              <a:rPr lang="lv-LV" sz="2000" i="1" dirty="0" err="1" smtClean="0"/>
              <a:t>spicatum</a:t>
            </a:r>
            <a:r>
              <a:rPr lang="lv-LV" sz="2000" dirty="0" smtClean="0"/>
              <a:t> </a:t>
            </a:r>
            <a:r>
              <a:rPr lang="lv-LV" sz="2000" dirty="0" err="1" smtClean="0"/>
              <a:t>E</a:t>
            </a:r>
            <a:r>
              <a:rPr lang="lv-LV" sz="2000" dirty="0" smtClean="0"/>
              <a:t>. </a:t>
            </a:r>
            <a:r>
              <a:rPr lang="lv-LV" sz="2000" dirty="0" err="1" smtClean="0"/>
              <a:t>Robson</a:t>
            </a:r>
            <a:r>
              <a:rPr lang="lv-LV" sz="2000" dirty="0" smtClean="0"/>
              <a:t>, </a:t>
            </a:r>
            <a:r>
              <a:rPr lang="lv-LV" sz="2000" i="1" dirty="0" smtClean="0"/>
              <a:t>R. </a:t>
            </a:r>
            <a:r>
              <a:rPr lang="lv-LV" sz="2000" i="1" dirty="0" err="1" smtClean="0"/>
              <a:t>spicatum</a:t>
            </a:r>
            <a:r>
              <a:rPr lang="lv-LV" sz="2000" dirty="0" smtClean="0"/>
              <a:t>, </a:t>
            </a:r>
            <a:r>
              <a:rPr lang="lv-LV" sz="2000" i="1" dirty="0" smtClean="0">
                <a:solidFill>
                  <a:srgbClr val="C00000"/>
                </a:solidFill>
              </a:rPr>
              <a:t>R. </a:t>
            </a:r>
            <a:r>
              <a:rPr lang="lv-LV" sz="2000" i="1" dirty="0" err="1" smtClean="0">
                <a:solidFill>
                  <a:srgbClr val="C00000"/>
                </a:solidFill>
              </a:rPr>
              <a:t>alpinum</a:t>
            </a:r>
            <a:r>
              <a:rPr lang="lv-LV" sz="2000" dirty="0" smtClean="0"/>
              <a:t>, kultivētās jāņogas un upenes (</a:t>
            </a:r>
            <a:r>
              <a:rPr lang="lv-LV" sz="2000" b="1" dirty="0" smtClean="0"/>
              <a:t>Nīderlande</a:t>
            </a:r>
            <a:r>
              <a:rPr lang="lv-LV" sz="2000" dirty="0" smtClean="0"/>
              <a:t>, Polija, Zviedrija, Latvija, </a:t>
            </a:r>
            <a:r>
              <a:rPr lang="lv-LV" sz="2000" dirty="0" smtClean="0">
                <a:solidFill>
                  <a:srgbClr val="C00000"/>
                </a:solidFill>
              </a:rPr>
              <a:t>Lietuva</a:t>
            </a:r>
            <a:r>
              <a:rPr lang="lv-LV" sz="2000" dirty="0" smtClean="0"/>
              <a:t>).</a:t>
            </a:r>
          </a:p>
          <a:p>
            <a:r>
              <a:rPr lang="lv-LV" sz="2000" b="1" i="1" dirty="0" smtClean="0"/>
              <a:t>Cecidophyopsis </a:t>
            </a:r>
            <a:r>
              <a:rPr lang="lv-LV" sz="2000" b="1" i="1" dirty="0" err="1" smtClean="0"/>
              <a:t>alpina</a:t>
            </a:r>
            <a:r>
              <a:rPr lang="lv-LV" sz="2000" dirty="0" smtClean="0"/>
              <a:t> </a:t>
            </a:r>
            <a:r>
              <a:rPr lang="lv-LV" sz="2000" dirty="0" err="1" smtClean="0"/>
              <a:t>Amrine</a:t>
            </a:r>
            <a:r>
              <a:rPr lang="lv-LV" sz="2000" dirty="0" smtClean="0"/>
              <a:t> - </a:t>
            </a:r>
            <a:r>
              <a:rPr lang="lv-LV" sz="2000" b="1" i="1" dirty="0" smtClean="0"/>
              <a:t>R. </a:t>
            </a:r>
            <a:r>
              <a:rPr lang="lv-LV" sz="2000" b="1" i="1" dirty="0" err="1" smtClean="0"/>
              <a:t>alpinum</a:t>
            </a:r>
            <a:r>
              <a:rPr lang="lv-LV" sz="2000" dirty="0" smtClean="0"/>
              <a:t>, </a:t>
            </a:r>
            <a:r>
              <a:rPr lang="lv-LV" sz="2000" i="1" dirty="0" smtClean="0"/>
              <a:t>R. </a:t>
            </a:r>
            <a:r>
              <a:rPr lang="lv-LV" sz="2000" i="1" dirty="0" err="1" smtClean="0"/>
              <a:t>nigrum</a:t>
            </a:r>
            <a:r>
              <a:rPr lang="lv-LV" sz="2000" dirty="0" smtClean="0"/>
              <a:t> var. </a:t>
            </a:r>
            <a:r>
              <a:rPr lang="lv-LV" sz="2000" i="1" dirty="0" err="1" smtClean="0"/>
              <a:t>altaica</a:t>
            </a:r>
            <a:r>
              <a:rPr lang="lv-LV" sz="2000" dirty="0" smtClean="0"/>
              <a:t>, </a:t>
            </a:r>
            <a:r>
              <a:rPr lang="lv-LV" sz="2000" i="1" dirty="0" smtClean="0"/>
              <a:t>R. </a:t>
            </a:r>
            <a:r>
              <a:rPr lang="lv-LV" sz="2000" i="1" dirty="0" err="1" smtClean="0"/>
              <a:t>spicatum</a:t>
            </a:r>
            <a:r>
              <a:rPr lang="lv-LV" sz="2000" dirty="0" smtClean="0"/>
              <a:t>, kultivētās upenes un jāņogas (</a:t>
            </a:r>
            <a:r>
              <a:rPr lang="lv-LV" sz="2000" b="1" dirty="0" smtClean="0"/>
              <a:t>Somija</a:t>
            </a:r>
            <a:r>
              <a:rPr lang="lv-LV" sz="2000" dirty="0" smtClean="0"/>
              <a:t>, Latvija).</a:t>
            </a:r>
          </a:p>
          <a:p>
            <a:r>
              <a:rPr lang="lv-LV" sz="2000" b="1" i="1" dirty="0" smtClean="0"/>
              <a:t>Cecidophyopsis </a:t>
            </a:r>
            <a:r>
              <a:rPr lang="lv-LV" sz="2000" b="1" i="1" dirty="0" err="1" smtClean="0"/>
              <a:t>aurea</a:t>
            </a:r>
            <a:r>
              <a:rPr lang="lv-LV" sz="2000" b="1" i="1" dirty="0" smtClean="0"/>
              <a:t> </a:t>
            </a:r>
            <a:r>
              <a:rPr lang="lv-LV" sz="2000" dirty="0" err="1" smtClean="0"/>
              <a:t>Amrine</a:t>
            </a:r>
            <a:r>
              <a:rPr lang="lv-LV" sz="2000" dirty="0" smtClean="0"/>
              <a:t> - </a:t>
            </a:r>
            <a:r>
              <a:rPr lang="lv-LV" sz="2000" b="1" dirty="0" smtClean="0"/>
              <a:t>? </a:t>
            </a:r>
            <a:r>
              <a:rPr lang="lv-LV" sz="2000" b="1" i="1" dirty="0" smtClean="0"/>
              <a:t>R. </a:t>
            </a:r>
            <a:r>
              <a:rPr lang="lv-LV" sz="2000" b="1" i="1" dirty="0" err="1" smtClean="0"/>
              <a:t>aureum</a:t>
            </a:r>
            <a:r>
              <a:rPr lang="lv-LV" sz="2000" i="1" dirty="0" smtClean="0"/>
              <a:t>, R. </a:t>
            </a:r>
            <a:r>
              <a:rPr lang="lv-LV" sz="2000" i="1" dirty="0" err="1" smtClean="0"/>
              <a:t>alpinum</a:t>
            </a:r>
            <a:r>
              <a:rPr lang="lv-LV" sz="2000" dirty="0" smtClean="0"/>
              <a:t>, </a:t>
            </a:r>
            <a:r>
              <a:rPr lang="lv-LV" sz="2000" i="1" dirty="0" smtClean="0"/>
              <a:t>R.</a:t>
            </a:r>
            <a:r>
              <a:rPr lang="lv-LV" sz="2000" dirty="0" smtClean="0"/>
              <a:t> </a:t>
            </a:r>
            <a:r>
              <a:rPr lang="lv-LV" sz="2000" i="1" dirty="0" err="1" smtClean="0"/>
              <a:t>nigrum</a:t>
            </a:r>
            <a:r>
              <a:rPr lang="lv-LV" sz="2000" dirty="0" smtClean="0"/>
              <a:t> </a:t>
            </a:r>
            <a:r>
              <a:rPr lang="lv-LV" sz="2000" dirty="0" err="1" smtClean="0"/>
              <a:t>f</a:t>
            </a:r>
            <a:r>
              <a:rPr lang="lv-LV" sz="2000" dirty="0" smtClean="0"/>
              <a:t>. </a:t>
            </a:r>
            <a:r>
              <a:rPr lang="lv-LV" sz="2000" i="1" dirty="0" err="1" smtClean="0"/>
              <a:t>rubrofusca</a:t>
            </a:r>
            <a:r>
              <a:rPr lang="lv-LV" sz="2000" dirty="0" smtClean="0"/>
              <a:t>, </a:t>
            </a:r>
            <a:r>
              <a:rPr lang="lv-LV" sz="2000" i="1" dirty="0" smtClean="0"/>
              <a:t>R. </a:t>
            </a:r>
            <a:r>
              <a:rPr lang="lv-LV" sz="2000" i="1" dirty="0" err="1" smtClean="0"/>
              <a:t>nigrum</a:t>
            </a:r>
            <a:r>
              <a:rPr lang="lv-LV" sz="2000" dirty="0" smtClean="0"/>
              <a:t> var. </a:t>
            </a:r>
            <a:r>
              <a:rPr lang="lv-LV" sz="2000" i="1" dirty="0" err="1" smtClean="0"/>
              <a:t>altaica</a:t>
            </a:r>
            <a:r>
              <a:rPr lang="lv-LV" sz="2000" dirty="0" smtClean="0"/>
              <a:t>, </a:t>
            </a:r>
            <a:r>
              <a:rPr lang="lv-LV" sz="2000" i="1" dirty="0" smtClean="0"/>
              <a:t>R. </a:t>
            </a:r>
            <a:r>
              <a:rPr lang="lv-LV" sz="2000" i="1" dirty="0" err="1" smtClean="0"/>
              <a:t>spicatum</a:t>
            </a:r>
            <a:r>
              <a:rPr lang="lv-LV" sz="2000" dirty="0" smtClean="0"/>
              <a:t>, kultivētās upenes un jāņogas (</a:t>
            </a:r>
            <a:r>
              <a:rPr lang="lv-LV" sz="2000" b="1" dirty="0" smtClean="0"/>
              <a:t>Polija</a:t>
            </a:r>
            <a:r>
              <a:rPr lang="lv-LV" sz="2000" dirty="0" smtClean="0"/>
              <a:t>, Latvija, </a:t>
            </a:r>
            <a:r>
              <a:rPr lang="lv-LV" sz="2000" dirty="0" smtClean="0">
                <a:solidFill>
                  <a:srgbClr val="C00000"/>
                </a:solidFill>
              </a:rPr>
              <a:t>Somija</a:t>
            </a:r>
            <a:r>
              <a:rPr lang="lv-LV" sz="2000" dirty="0" smtClean="0"/>
              <a:t>). </a:t>
            </a:r>
          </a:p>
          <a:p>
            <a:r>
              <a:rPr lang="lv-LV" sz="2000" b="1" i="1" dirty="0" smtClean="0"/>
              <a:t>Cecidophyopsis </a:t>
            </a:r>
            <a:r>
              <a:rPr lang="lv-LV" sz="2000" b="1" i="1" dirty="0" err="1" smtClean="0"/>
              <a:t>spicata</a:t>
            </a:r>
            <a:r>
              <a:rPr lang="lv-LV" sz="2000" i="1" dirty="0" smtClean="0"/>
              <a:t> </a:t>
            </a:r>
            <a:r>
              <a:rPr lang="lv-LV" sz="2000" dirty="0" smtClean="0"/>
              <a:t>– </a:t>
            </a:r>
            <a:r>
              <a:rPr lang="en-GB" sz="2000" b="1" i="1" dirty="0"/>
              <a:t>R.</a:t>
            </a:r>
            <a:r>
              <a:rPr lang="en-GB" sz="2000" b="1" dirty="0"/>
              <a:t> </a:t>
            </a:r>
            <a:r>
              <a:rPr lang="en-GB" sz="2000" b="1" i="1" dirty="0" smtClean="0"/>
              <a:t>spicatum</a:t>
            </a:r>
            <a:r>
              <a:rPr lang="en-GB" sz="2000" dirty="0" smtClean="0"/>
              <a:t>, </a:t>
            </a:r>
            <a:r>
              <a:rPr lang="en-GB" sz="2000" i="1" dirty="0"/>
              <a:t>R. </a:t>
            </a:r>
            <a:r>
              <a:rPr lang="en-GB" sz="2000" i="1" dirty="0" err="1" smtClean="0"/>
              <a:t>alpinum</a:t>
            </a:r>
            <a:r>
              <a:rPr lang="en-GB" sz="2000" dirty="0" smtClean="0"/>
              <a:t>, </a:t>
            </a:r>
            <a:r>
              <a:rPr lang="en-GB" sz="2000" i="1" dirty="0"/>
              <a:t>R. </a:t>
            </a:r>
            <a:r>
              <a:rPr lang="en-GB" sz="2000" i="1" dirty="0" err="1"/>
              <a:t>americanum</a:t>
            </a:r>
            <a:r>
              <a:rPr lang="en-GB" sz="2000" dirty="0"/>
              <a:t> × </a:t>
            </a:r>
            <a:r>
              <a:rPr lang="en-GB" sz="2000" i="1" dirty="0"/>
              <a:t>R. </a:t>
            </a:r>
            <a:r>
              <a:rPr lang="en-GB" sz="2000" i="1" dirty="0" err="1" smtClean="0"/>
              <a:t>nigrum</a:t>
            </a:r>
            <a:r>
              <a:rPr lang="en-GB" sz="2000" i="1" dirty="0" smtClean="0"/>
              <a:t>, </a:t>
            </a:r>
            <a:r>
              <a:rPr lang="en-GB" sz="2000" i="1" dirty="0"/>
              <a:t>R. </a:t>
            </a:r>
            <a:r>
              <a:rPr lang="en-GB" sz="2000" i="1" dirty="0" err="1"/>
              <a:t>nigrum</a:t>
            </a:r>
            <a:r>
              <a:rPr lang="en-GB" sz="2000" dirty="0"/>
              <a:t> f. </a:t>
            </a:r>
            <a:r>
              <a:rPr lang="en-GB" sz="2000" i="1" dirty="0" err="1" smtClean="0"/>
              <a:t>rubrofusca</a:t>
            </a:r>
            <a:r>
              <a:rPr lang="en-GB" sz="2000" dirty="0" smtClean="0"/>
              <a:t>, </a:t>
            </a:r>
            <a:r>
              <a:rPr lang="en-GB" sz="2000" i="1" dirty="0"/>
              <a:t>R. </a:t>
            </a:r>
            <a:r>
              <a:rPr lang="en-GB" sz="2000" i="1" dirty="0" err="1"/>
              <a:t>nigrum</a:t>
            </a:r>
            <a:r>
              <a:rPr lang="en-GB" sz="2000" dirty="0"/>
              <a:t> var. </a:t>
            </a:r>
            <a:r>
              <a:rPr lang="en-GB" sz="2000" i="1" dirty="0" err="1" smtClean="0"/>
              <a:t>altaica</a:t>
            </a:r>
            <a:r>
              <a:rPr lang="en-GB" sz="2000" dirty="0" smtClean="0"/>
              <a:t>, </a:t>
            </a:r>
            <a:r>
              <a:rPr lang="en-GB" sz="2000" i="1" dirty="0"/>
              <a:t>R. </a:t>
            </a:r>
            <a:r>
              <a:rPr lang="en-GB" sz="2000" i="1" dirty="0" err="1"/>
              <a:t>nigrum</a:t>
            </a:r>
            <a:r>
              <a:rPr lang="en-GB" sz="2000" dirty="0"/>
              <a:t> var. </a:t>
            </a:r>
            <a:r>
              <a:rPr lang="en-GB" sz="2000" i="1" dirty="0" err="1" smtClean="0"/>
              <a:t>pauciflorum</a:t>
            </a:r>
            <a:r>
              <a:rPr lang="en-GB" sz="2000" dirty="0" smtClean="0"/>
              <a:t>, </a:t>
            </a:r>
            <a:r>
              <a:rPr lang="en-GB" sz="2000" i="1" dirty="0">
                <a:solidFill>
                  <a:srgbClr val="C00000"/>
                </a:solidFill>
              </a:rPr>
              <a:t>Ribes </a:t>
            </a:r>
            <a:r>
              <a:rPr lang="en-GB" sz="2000" i="1" dirty="0" err="1">
                <a:solidFill>
                  <a:srgbClr val="C00000"/>
                </a:solidFill>
              </a:rPr>
              <a:t>fontaneum</a:t>
            </a:r>
            <a:r>
              <a:rPr lang="en-GB" sz="2000" dirty="0">
                <a:solidFill>
                  <a:srgbClr val="C00000"/>
                </a:solidFill>
              </a:rPr>
              <a:t> × </a:t>
            </a:r>
            <a:r>
              <a:rPr lang="en-GB" sz="2000" i="1" dirty="0" smtClean="0">
                <a:solidFill>
                  <a:srgbClr val="C00000"/>
                </a:solidFill>
              </a:rPr>
              <a:t>Ribes</a:t>
            </a:r>
            <a:r>
              <a:rPr lang="en-GB" sz="2000" dirty="0" smtClean="0"/>
              <a:t>, </a:t>
            </a:r>
            <a:r>
              <a:rPr lang="en-GB" sz="2000" dirty="0" err="1" smtClean="0"/>
              <a:t>kultivētās</a:t>
            </a:r>
            <a:r>
              <a:rPr lang="en-GB" sz="2000" dirty="0" smtClean="0"/>
              <a:t> </a:t>
            </a:r>
            <a:r>
              <a:rPr lang="en-GB" sz="2000" dirty="0" err="1" smtClean="0"/>
              <a:t>upenes</a:t>
            </a:r>
            <a:r>
              <a:rPr lang="en-GB" sz="2000" dirty="0" smtClean="0"/>
              <a:t> un </a:t>
            </a:r>
            <a:r>
              <a:rPr lang="en-GB" sz="2000" dirty="0" err="1" smtClean="0"/>
              <a:t>jāņogas</a:t>
            </a:r>
            <a:r>
              <a:rPr lang="en-GB" sz="2000" dirty="0" smtClean="0"/>
              <a:t> </a:t>
            </a:r>
            <a:r>
              <a:rPr lang="lv-LV" sz="2000" dirty="0" smtClean="0"/>
              <a:t>(</a:t>
            </a:r>
            <a:r>
              <a:rPr lang="lv-LV" sz="2000" b="1" dirty="0" smtClean="0"/>
              <a:t>Somija</a:t>
            </a:r>
            <a:r>
              <a:rPr lang="lv-LV" sz="2000" dirty="0" smtClean="0"/>
              <a:t>, L</a:t>
            </a:r>
            <a:r>
              <a:rPr lang="en-US" sz="2000" dirty="0" smtClean="0"/>
              <a:t>a</a:t>
            </a:r>
            <a:r>
              <a:rPr lang="lv-LV" sz="2000" dirty="0" err="1" smtClean="0"/>
              <a:t>tvija</a:t>
            </a:r>
            <a:r>
              <a:rPr lang="lv-LV" sz="2000" dirty="0" smtClean="0"/>
              <a:t>, </a:t>
            </a:r>
            <a:r>
              <a:rPr lang="lv-LV" sz="2000" dirty="0" smtClean="0">
                <a:solidFill>
                  <a:srgbClr val="C00000"/>
                </a:solidFill>
              </a:rPr>
              <a:t>Polija</a:t>
            </a:r>
            <a:r>
              <a:rPr lang="lv-LV" sz="2000" dirty="0" smtClean="0"/>
              <a:t>, </a:t>
            </a:r>
            <a:r>
              <a:rPr lang="lv-LV" sz="2000" dirty="0" smtClean="0">
                <a:solidFill>
                  <a:srgbClr val="C00000"/>
                </a:solidFill>
              </a:rPr>
              <a:t>Lietuva</a:t>
            </a:r>
            <a:r>
              <a:rPr lang="lv-LV" sz="2000" dirty="0" smtClean="0"/>
              <a:t>).</a:t>
            </a:r>
          </a:p>
          <a:p>
            <a:r>
              <a:rPr lang="lv-LV" sz="2000" b="1" i="1" dirty="0" smtClean="0"/>
              <a:t>Cecidophyopsis</a:t>
            </a:r>
            <a:r>
              <a:rPr lang="lv-LV" sz="2000" b="1" dirty="0" smtClean="0"/>
              <a:t> </a:t>
            </a:r>
            <a:r>
              <a:rPr lang="lv-LV" sz="2000" b="1" dirty="0" err="1" smtClean="0"/>
              <a:t>sp</a:t>
            </a:r>
            <a:r>
              <a:rPr lang="lv-LV" sz="2000" b="1" dirty="0" smtClean="0"/>
              <a:t>. “</a:t>
            </a:r>
            <a:r>
              <a:rPr lang="lv-LV" sz="2000" b="1" dirty="0" err="1" smtClean="0"/>
              <a:t>wc</a:t>
            </a:r>
            <a:r>
              <a:rPr lang="lv-LV" sz="2000" b="1" dirty="0" smtClean="0"/>
              <a:t>” </a:t>
            </a:r>
            <a:r>
              <a:rPr lang="lv-LV" sz="2000" b="1" dirty="0" err="1" smtClean="0"/>
              <a:t>mites</a:t>
            </a:r>
            <a:r>
              <a:rPr lang="lv-LV" sz="2000" b="1" dirty="0" smtClean="0"/>
              <a:t> </a:t>
            </a:r>
            <a:r>
              <a:rPr lang="mr-IN" sz="2000" dirty="0" smtClean="0"/>
              <a:t>–</a:t>
            </a:r>
            <a:r>
              <a:rPr lang="lv-LV" sz="2000" dirty="0" smtClean="0"/>
              <a:t> </a:t>
            </a:r>
            <a:r>
              <a:rPr lang="lv-LV" sz="2000" b="1" dirty="0" smtClean="0"/>
              <a:t>kultivētās jāņogas</a:t>
            </a:r>
            <a:r>
              <a:rPr lang="lv-LV" sz="2000" dirty="0" smtClean="0"/>
              <a:t>, t.sk. ar baltām ogām, </a:t>
            </a:r>
            <a:r>
              <a:rPr lang="en-GB" sz="2000" i="1" dirty="0">
                <a:solidFill>
                  <a:srgbClr val="C00000"/>
                </a:solidFill>
              </a:rPr>
              <a:t>R. </a:t>
            </a:r>
            <a:r>
              <a:rPr lang="en-GB" sz="2000" i="1" dirty="0" err="1">
                <a:solidFill>
                  <a:srgbClr val="C00000"/>
                </a:solidFill>
              </a:rPr>
              <a:t>alpinum</a:t>
            </a:r>
            <a:r>
              <a:rPr lang="en-GB" sz="2000" dirty="0">
                <a:solidFill>
                  <a:srgbClr val="C00000"/>
                </a:solidFill>
              </a:rPr>
              <a:t> </a:t>
            </a:r>
            <a:r>
              <a:rPr lang="lv-LV" sz="2000" dirty="0" smtClean="0"/>
              <a:t>(</a:t>
            </a:r>
            <a:r>
              <a:rPr lang="lv-LV" sz="2000" b="1" dirty="0" smtClean="0"/>
              <a:t>Lielbritānija</a:t>
            </a:r>
            <a:r>
              <a:rPr lang="lv-LV" sz="2000" dirty="0" smtClean="0"/>
              <a:t>, </a:t>
            </a:r>
            <a:r>
              <a:rPr lang="lv-LV" sz="2000" dirty="0" smtClean="0">
                <a:solidFill>
                  <a:srgbClr val="C00000"/>
                </a:solidFill>
              </a:rPr>
              <a:t>Polija</a:t>
            </a:r>
            <a:r>
              <a:rPr lang="lv-LV" sz="2000" dirty="0" smtClean="0"/>
              <a:t>, </a:t>
            </a:r>
            <a:r>
              <a:rPr lang="lv-LV" sz="2000" dirty="0" smtClean="0">
                <a:solidFill>
                  <a:srgbClr val="C00000"/>
                </a:solidFill>
              </a:rPr>
              <a:t>Latvija</a:t>
            </a:r>
            <a:r>
              <a:rPr lang="lv-LV" sz="2000" dirty="0" smtClean="0"/>
              <a:t>).</a:t>
            </a:r>
            <a:endParaRPr lang="lv-LV" sz="2000" dirty="0"/>
          </a:p>
        </p:txBody>
      </p:sp>
      <p:sp>
        <p:nvSpPr>
          <p:cNvPr id="5" name="Teksta vietturis 2">
            <a:extLst>
              <a:ext uri="{FF2B5EF4-FFF2-40B4-BE49-F238E27FC236}">
                <a16:creationId xmlns="" xmlns:a16="http://schemas.microsoft.com/office/drawing/2014/main" id="{DFF79D26-0544-4762-B625-B7F27846CCF9}"/>
              </a:ext>
            </a:extLst>
          </p:cNvPr>
          <p:cNvSpPr txBox="1">
            <a:spLocks/>
          </p:cNvSpPr>
          <p:nvPr/>
        </p:nvSpPr>
        <p:spPr>
          <a:xfrm>
            <a:off x="2167636" y="156894"/>
            <a:ext cx="8025063" cy="1244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sz="2800" b="1" i="1" dirty="0"/>
              <a:t>Cecidophyopsis</a:t>
            </a:r>
            <a:r>
              <a:rPr lang="lv-LV" sz="2800" b="1" dirty="0"/>
              <a:t> sugas, izplatība un </a:t>
            </a:r>
            <a:r>
              <a:rPr lang="lv-LV" sz="2800" b="1" dirty="0" err="1"/>
              <a:t>saimniekaugi</a:t>
            </a:r>
            <a:endParaRPr lang="lv-LV" sz="2800" b="1" dirty="0"/>
          </a:p>
          <a:p>
            <a:pPr marL="0" indent="0" algn="ctr">
              <a:buNone/>
            </a:pPr>
            <a:r>
              <a:rPr lang="lv-LV" sz="1200" dirty="0" smtClean="0"/>
              <a:t>Moročko-Bičevska </a:t>
            </a:r>
            <a:r>
              <a:rPr lang="lv-LV" sz="1200" dirty="0"/>
              <a:t>I., Stalažs A., Lācis G., Laugale V., Baļķe I., Zuļģe N., Strautiņa S</a:t>
            </a:r>
            <a:r>
              <a:rPr lang="en-GB" sz="1200" dirty="0"/>
              <a:t>. (2022) </a:t>
            </a:r>
            <a:r>
              <a:rPr lang="en-GB" sz="1200" i="1" dirty="0"/>
              <a:t>Cecidophyopsis </a:t>
            </a:r>
            <a:r>
              <a:rPr lang="en-GB" sz="1200" dirty="0"/>
              <a:t>mites and </a:t>
            </a:r>
            <a:r>
              <a:rPr lang="en-GB" sz="1200" i="1" dirty="0"/>
              <a:t>Blackcurrant reversion virus</a:t>
            </a:r>
            <a:r>
              <a:rPr lang="en-GB" sz="1200" dirty="0"/>
              <a:t> on </a:t>
            </a:r>
            <a:r>
              <a:rPr lang="en-GB" sz="1200" i="1" dirty="0"/>
              <a:t>Ribes</a:t>
            </a:r>
            <a:r>
              <a:rPr lang="en-GB" sz="1200" dirty="0"/>
              <a:t> hosts: current scientific progress and knowledge gaps. Annals of Applied Biology, 180: 26-43, DOI: 10.1111/aab.12720. </a:t>
            </a:r>
            <a:r>
              <a:rPr lang="lv-LV" sz="1200" u="sng" dirty="0">
                <a:hlinkClick r:id="rId2"/>
              </a:rPr>
              <a:t>https://onlinelibrary.wiley.com/doi/epdf/10.1111/aab.12720</a:t>
            </a:r>
            <a:endParaRPr lang="lv-LV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36374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8981" y="898643"/>
            <a:ext cx="105373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lv-LV" sz="2000" dirty="0"/>
              <a:t>BRV plaši izplatīts dažādiem </a:t>
            </a:r>
            <a:r>
              <a:rPr lang="lv-LV" sz="2000" i="1" dirty="0"/>
              <a:t>Ribes</a:t>
            </a:r>
            <a:r>
              <a:rPr lang="lv-LV" sz="2000" dirty="0"/>
              <a:t> augiem, arī savvaļā, līdz ar </a:t>
            </a:r>
            <a:r>
              <a:rPr lang="lv-LV" sz="2000" dirty="0" smtClean="0"/>
              <a:t>to arī </a:t>
            </a:r>
            <a:r>
              <a:rPr lang="lv-LV" sz="2000" dirty="0"/>
              <a:t>citas </a:t>
            </a:r>
            <a:r>
              <a:rPr lang="lv-LV" sz="2000" i="1" dirty="0"/>
              <a:t>Cecidophyopsis</a:t>
            </a:r>
            <a:r>
              <a:rPr lang="lv-LV" sz="2000" dirty="0"/>
              <a:t> sugas var būt iespējamie vektori </a:t>
            </a:r>
            <a:r>
              <a:rPr lang="lv-LV" sz="1200" dirty="0"/>
              <a:t>(</a:t>
            </a:r>
            <a:r>
              <a:rPr lang="en-US" sz="1200" dirty="0" err="1"/>
              <a:t>Zuļģ̧e</a:t>
            </a:r>
            <a:r>
              <a:rPr lang="en-US" sz="1200" dirty="0"/>
              <a:t>, N., Gospodaryk, A., &amp; Moročko-Bičevska, I. (2018) Occurrence and genetic diversity of Blackcurrant reversion virus found on various cultivated and wild </a:t>
            </a:r>
            <a:r>
              <a:rPr lang="en-US" sz="1200" i="1" dirty="0"/>
              <a:t>Ribes</a:t>
            </a:r>
            <a:r>
              <a:rPr lang="en-US" sz="1200" dirty="0"/>
              <a:t> in Latvia. Plant Pathology, 67, 210–220. </a:t>
            </a:r>
            <a:r>
              <a:rPr lang="cs-CZ" sz="1200" dirty="0"/>
              <a:t> </a:t>
            </a:r>
            <a:r>
              <a:rPr lang="cs-CZ" sz="1200" dirty="0">
                <a:hlinkClick r:id="rId2"/>
              </a:rPr>
              <a:t>https://doi.org/10.1111/ppa.12716</a:t>
            </a:r>
            <a:r>
              <a:rPr lang="cs-CZ" sz="1200" dirty="0"/>
              <a:t>)</a:t>
            </a:r>
            <a:r>
              <a:rPr lang="en-US" sz="1200" dirty="0"/>
              <a:t> </a:t>
            </a:r>
          </a:p>
        </p:txBody>
      </p:sp>
      <p:sp>
        <p:nvSpPr>
          <p:cNvPr id="5" name="Virsraksts 1">
            <a:extLst>
              <a:ext uri="{FF2B5EF4-FFF2-40B4-BE49-F238E27FC236}">
                <a16:creationId xmlns:a16="http://schemas.microsoft.com/office/drawing/2014/main" xmlns="" id="{ADBB9B2E-974F-4259-975F-335F54C92F84}"/>
              </a:ext>
            </a:extLst>
          </p:cNvPr>
          <p:cNvSpPr txBox="1">
            <a:spLocks/>
          </p:cNvSpPr>
          <p:nvPr/>
        </p:nvSpPr>
        <p:spPr>
          <a:xfrm>
            <a:off x="2553194" y="252666"/>
            <a:ext cx="7350826" cy="499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lv-LV" sz="2400" i="1" dirty="0" smtClean="0"/>
              <a:t>Cecidophyopsis </a:t>
            </a:r>
            <a:r>
              <a:rPr lang="lv-LV" sz="2400" dirty="0" smtClean="0"/>
              <a:t>&amp; BRV</a:t>
            </a:r>
            <a:endParaRPr lang="lv-LV" sz="2400" dirty="0"/>
          </a:p>
        </p:txBody>
      </p:sp>
      <p:sp>
        <p:nvSpPr>
          <p:cNvPr id="2" name="Rectangle 1"/>
          <p:cNvSpPr/>
          <p:nvPr/>
        </p:nvSpPr>
        <p:spPr>
          <a:xfrm>
            <a:off x="1456704" y="2330072"/>
            <a:ext cx="9480469" cy="26161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lv-LV" sz="2000" dirty="0">
                <a:ea typeface="Calibri" charset="0"/>
                <a:cs typeface="Times New Roman" charset="0"/>
              </a:rPr>
              <a:t>Līdz šim pumpurērču bojājumi nav atrasti ērkšķogām un zelta jāņogām (</a:t>
            </a:r>
            <a:r>
              <a:rPr lang="lv-LV" sz="2000" i="1" dirty="0">
                <a:ea typeface="Calibri" charset="0"/>
                <a:cs typeface="Times New Roman" charset="0"/>
              </a:rPr>
              <a:t>R. </a:t>
            </a:r>
            <a:r>
              <a:rPr lang="lv-LV" sz="2000" i="1" dirty="0" err="1">
                <a:ea typeface="Calibri" charset="0"/>
                <a:cs typeface="Times New Roman" charset="0"/>
              </a:rPr>
              <a:t>aureum</a:t>
            </a:r>
            <a:r>
              <a:rPr lang="lv-LV" sz="2000" dirty="0">
                <a:ea typeface="Calibri" charset="0"/>
                <a:cs typeface="Times New Roman" charset="0"/>
              </a:rPr>
              <a:t>), bet </a:t>
            </a:r>
            <a:r>
              <a:rPr lang="lv-LV" sz="2000" dirty="0" smtClean="0">
                <a:ea typeface="Calibri" charset="0"/>
                <a:cs typeface="Times New Roman" charset="0"/>
              </a:rPr>
              <a:t>PCR testi uzrādīja, ka šie </a:t>
            </a:r>
            <a:r>
              <a:rPr lang="lv-LV" sz="2000" dirty="0">
                <a:ea typeface="Calibri" charset="0"/>
                <a:cs typeface="Times New Roman" charset="0"/>
              </a:rPr>
              <a:t>augi Latvijā </a:t>
            </a:r>
            <a:r>
              <a:rPr lang="lv-LV" sz="2000" dirty="0" smtClean="0">
                <a:ea typeface="Calibri" charset="0"/>
                <a:cs typeface="Times New Roman" charset="0"/>
              </a:rPr>
              <a:t>ir </a:t>
            </a:r>
            <a:r>
              <a:rPr lang="lv-LV" sz="2000" dirty="0">
                <a:ea typeface="Calibri" charset="0"/>
                <a:cs typeface="Times New Roman" charset="0"/>
              </a:rPr>
              <a:t>inficēti ar BRV, kas norāda uz citiem iespējamiem vīrusa izplatīšanās ceļiem, t.sk. cita dabīgā vektora klātbūtni</a:t>
            </a:r>
            <a:r>
              <a:rPr lang="lv-LV" sz="2000" dirty="0" smtClean="0">
                <a:ea typeface="Calibri" charset="0"/>
                <a:cs typeface="Times New Roman" charset="0"/>
              </a:rPr>
              <a:t>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lv-LV" sz="2000" dirty="0" smtClean="0"/>
              <a:t>BRV </a:t>
            </a:r>
            <a:r>
              <a:rPr lang="lv-LV" sz="2000" dirty="0"/>
              <a:t>konstatēts visos </a:t>
            </a:r>
            <a:r>
              <a:rPr lang="lv-LV" sz="2000" dirty="0" smtClean="0"/>
              <a:t>šajā </a:t>
            </a:r>
            <a:r>
              <a:rPr lang="lv-LV" sz="2000" dirty="0"/>
              <a:t>pētījumā atrastajos </a:t>
            </a:r>
            <a:r>
              <a:rPr lang="lv-LV" sz="2000" i="1" dirty="0"/>
              <a:t>Cecidophyopsis</a:t>
            </a:r>
            <a:r>
              <a:rPr lang="lv-LV" sz="2000" dirty="0"/>
              <a:t> </a:t>
            </a:r>
            <a:r>
              <a:rPr lang="lv-LV" sz="2000" dirty="0" err="1" smtClean="0"/>
              <a:t>taksonos</a:t>
            </a:r>
            <a:r>
              <a:rPr lang="lv-LV" sz="2000" dirty="0" smtClean="0"/>
              <a:t>, kas liecina ka visi šie </a:t>
            </a:r>
            <a:r>
              <a:rPr lang="lv-LV" sz="2000" dirty="0" err="1" smtClean="0"/>
              <a:t>taksoni</a:t>
            </a:r>
            <a:r>
              <a:rPr lang="lv-LV" sz="2000" dirty="0" smtClean="0"/>
              <a:t> var </a:t>
            </a:r>
            <a:r>
              <a:rPr lang="lv-LV" sz="2000" dirty="0"/>
              <a:t>izplatīt BRV</a:t>
            </a:r>
            <a:r>
              <a:rPr lang="lv-LV" sz="2000" dirty="0" smtClean="0"/>
              <a:t>.</a:t>
            </a:r>
            <a:endParaRPr lang="en-GB" sz="2000" dirty="0" smtClean="0"/>
          </a:p>
          <a:p>
            <a:pPr marL="285750" indent="-285750" algn="just">
              <a:buFont typeface="Arial" charset="0"/>
              <a:buChar char="•"/>
            </a:pPr>
            <a:r>
              <a:rPr lang="lv-LV" sz="2000" dirty="0"/>
              <a:t>Papildu BRV, </a:t>
            </a:r>
            <a:r>
              <a:rPr lang="lv-LV" sz="2000" dirty="0" smtClean="0"/>
              <a:t>vietējās izcelsmes šķirnes </a:t>
            </a:r>
            <a:r>
              <a:rPr lang="lv-LV" sz="2000" dirty="0"/>
              <a:t>‘Māra Eglīte’ </a:t>
            </a:r>
            <a:r>
              <a:rPr lang="lv-LV" sz="2000" dirty="0" smtClean="0"/>
              <a:t>augos konstatēts </a:t>
            </a:r>
            <a:r>
              <a:rPr lang="lv-LV" sz="2000" dirty="0"/>
              <a:t>jauns vīruss - </a:t>
            </a:r>
            <a:r>
              <a:rPr lang="lv-LV" sz="2000" i="1" dirty="0" err="1"/>
              <a:t>blackcurrant-associated</a:t>
            </a:r>
            <a:r>
              <a:rPr lang="lv-LV" sz="2000" i="1" dirty="0"/>
              <a:t> </a:t>
            </a:r>
            <a:r>
              <a:rPr lang="lv-LV" sz="2000" i="1" dirty="0" err="1"/>
              <a:t>rhabdovirus</a:t>
            </a:r>
            <a:r>
              <a:rPr lang="lv-LV" sz="2000" dirty="0"/>
              <a:t> (</a:t>
            </a:r>
            <a:r>
              <a:rPr lang="lv-LV" sz="2000" dirty="0" err="1"/>
              <a:t>BCaRV</a:t>
            </a:r>
            <a:r>
              <a:rPr lang="lv-LV" sz="2000" dirty="0"/>
              <a:t>)</a:t>
            </a:r>
            <a:r>
              <a:rPr lang="en-GB" sz="2000" dirty="0"/>
              <a:t> </a:t>
            </a:r>
            <a:r>
              <a:rPr lang="en-GB" sz="2000" dirty="0" smtClean="0"/>
              <a:t> </a:t>
            </a:r>
            <a:r>
              <a:rPr lang="en-GB" sz="1200" dirty="0" smtClean="0"/>
              <a:t>(</a:t>
            </a:r>
            <a:r>
              <a:rPr lang="lv-LV" sz="1200" dirty="0" err="1"/>
              <a:t>Zrelovs</a:t>
            </a:r>
            <a:r>
              <a:rPr lang="lv-LV" sz="1200" dirty="0"/>
              <a:t> N., </a:t>
            </a:r>
            <a:r>
              <a:rPr lang="lv-LV" sz="1200" dirty="0" err="1"/>
              <a:t>Resevica</a:t>
            </a:r>
            <a:r>
              <a:rPr lang="lv-LV" sz="1200" dirty="0"/>
              <a:t> G., Kalnciema I., Niedra H., </a:t>
            </a:r>
            <a:r>
              <a:rPr lang="lv-LV" sz="1200" dirty="0" err="1"/>
              <a:t>Lācis</a:t>
            </a:r>
            <a:r>
              <a:rPr lang="lv-LV" sz="1200" dirty="0"/>
              <a:t> G., </a:t>
            </a:r>
            <a:r>
              <a:rPr lang="lv-LV" sz="1200" dirty="0" err="1"/>
              <a:t>Bartulsons</a:t>
            </a:r>
            <a:r>
              <a:rPr lang="lv-LV" sz="1200" dirty="0"/>
              <a:t> T., </a:t>
            </a:r>
            <a:r>
              <a:rPr lang="lv-LV" sz="1200" dirty="0" err="1"/>
              <a:t>Moročko-Bičevska</a:t>
            </a:r>
            <a:r>
              <a:rPr lang="lv-LV" sz="1200" dirty="0"/>
              <a:t> I., Stalažs A., Drevinska K., </a:t>
            </a:r>
            <a:r>
              <a:rPr lang="lv-LV" sz="1200" dirty="0" err="1"/>
              <a:t>Zeltins</a:t>
            </a:r>
            <a:r>
              <a:rPr lang="lv-LV" sz="1200" dirty="0"/>
              <a:t> A., </a:t>
            </a:r>
            <a:r>
              <a:rPr lang="lv-LV" sz="1200" dirty="0" err="1"/>
              <a:t>Balke</a:t>
            </a:r>
            <a:r>
              <a:rPr lang="lv-LV" sz="1200" dirty="0"/>
              <a:t> I. (2022) </a:t>
            </a:r>
            <a:r>
              <a:rPr lang="en-GB" sz="1200" dirty="0"/>
              <a:t>First report of black currant-associated </a:t>
            </a:r>
            <a:r>
              <a:rPr lang="en-GB" sz="1200" dirty="0" err="1"/>
              <a:t>rhabdovirus</a:t>
            </a:r>
            <a:r>
              <a:rPr lang="en-GB" sz="1200" dirty="0"/>
              <a:t> in blackcurrants in Latvia. Plant Disease, 106(3), 1078. </a:t>
            </a:r>
            <a:r>
              <a:rPr lang="lv-LV" sz="1200" u="sng" dirty="0">
                <a:hlinkClick r:id="rId3"/>
              </a:rPr>
              <a:t>https://doi.org/10.1094/PDIS-06-21-1288-PDN</a:t>
            </a:r>
            <a:r>
              <a:rPr lang="en-GB" sz="1200" dirty="0"/>
              <a:t> </a:t>
            </a:r>
            <a:r>
              <a:rPr lang="en-GB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945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1">
            <a:extLst>
              <a:ext uri="{FF2B5EF4-FFF2-40B4-BE49-F238E27FC236}">
                <a16:creationId xmlns:a16="http://schemas.microsoft.com/office/drawing/2014/main" xmlns="" id="{ADBB9B2E-974F-4259-975F-335F54C92F84}"/>
              </a:ext>
            </a:extLst>
          </p:cNvPr>
          <p:cNvSpPr txBox="1">
            <a:spLocks/>
          </p:cNvSpPr>
          <p:nvPr/>
        </p:nvSpPr>
        <p:spPr>
          <a:xfrm>
            <a:off x="2410973" y="210057"/>
            <a:ext cx="8336196" cy="5974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lv-LV" sz="2800" i="1" dirty="0"/>
              <a:t>Cecidophyopsis </a:t>
            </a:r>
            <a:r>
              <a:rPr lang="lv-LV" sz="2800" dirty="0"/>
              <a:t>&amp; </a:t>
            </a:r>
            <a:r>
              <a:rPr lang="lv-LV" sz="2800" dirty="0" smtClean="0"/>
              <a:t>BRV: Secinājumi &amp; Neskaidrie jautājumi</a:t>
            </a:r>
            <a:endParaRPr lang="lv-LV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039139" y="807522"/>
            <a:ext cx="10491802" cy="31700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lv-LV" sz="2000" dirty="0" smtClean="0"/>
              <a:t>Izdalītais </a:t>
            </a:r>
            <a:r>
              <a:rPr lang="lv-LV" sz="2000" dirty="0" err="1" smtClean="0"/>
              <a:t>taksons</a:t>
            </a:r>
            <a:r>
              <a:rPr lang="lv-LV" sz="2000" dirty="0" smtClean="0"/>
              <a:t> </a:t>
            </a:r>
            <a:r>
              <a:rPr lang="lv-LV" sz="2000" b="1" i="1" dirty="0" smtClean="0"/>
              <a:t>C. </a:t>
            </a:r>
            <a:r>
              <a:rPr lang="lv-LV" sz="2000" b="1" i="1" dirty="0" err="1" smtClean="0"/>
              <a:t>spicata</a:t>
            </a:r>
            <a:r>
              <a:rPr lang="lv-LV" sz="2000" b="1" i="1" dirty="0" smtClean="0"/>
              <a:t> </a:t>
            </a:r>
            <a:r>
              <a:rPr lang="lv-LV" sz="2000" dirty="0" smtClean="0"/>
              <a:t>ir </a:t>
            </a:r>
            <a:r>
              <a:rPr lang="lv-LV" sz="2000" b="1" i="1" dirty="0" smtClean="0"/>
              <a:t>C. </a:t>
            </a:r>
            <a:r>
              <a:rPr lang="lv-LV" sz="2000" b="1" i="1" dirty="0" err="1" smtClean="0"/>
              <a:t>ribis</a:t>
            </a:r>
            <a:r>
              <a:rPr lang="lv-LV" sz="2000" b="1" dirty="0" smtClean="0"/>
              <a:t> ģenētisks variants </a:t>
            </a:r>
            <a:r>
              <a:rPr lang="lv-LV" sz="2000" dirty="0" smtClean="0"/>
              <a:t>(pēc klonu analīzes visticamāk ITS kopiju atšķirības); </a:t>
            </a:r>
          </a:p>
          <a:p>
            <a:pPr marL="285750" indent="-285750">
              <a:buFont typeface="Arial" charset="0"/>
              <a:buChar char="•"/>
            </a:pPr>
            <a:r>
              <a:rPr lang="lv-LV" sz="2000" b="1" i="1" dirty="0" smtClean="0"/>
              <a:t>C. </a:t>
            </a:r>
            <a:r>
              <a:rPr lang="lv-LV" sz="2000" b="1" i="1" dirty="0" err="1" smtClean="0"/>
              <a:t>alpina</a:t>
            </a:r>
            <a:r>
              <a:rPr lang="lv-LV" sz="2000" i="1" dirty="0" smtClean="0"/>
              <a:t> </a:t>
            </a:r>
            <a:r>
              <a:rPr lang="lv-LV" sz="2000" dirty="0" smtClean="0"/>
              <a:t>un </a:t>
            </a:r>
            <a:r>
              <a:rPr lang="lv-LV" sz="2000" b="1" i="1" dirty="0" smtClean="0"/>
              <a:t>C. </a:t>
            </a:r>
            <a:r>
              <a:rPr lang="lv-LV" sz="2000" b="1" i="1" dirty="0" err="1" smtClean="0"/>
              <a:t>aurea</a:t>
            </a:r>
            <a:r>
              <a:rPr lang="lv-LV" sz="2000" dirty="0" smtClean="0"/>
              <a:t> ir </a:t>
            </a:r>
            <a:r>
              <a:rPr lang="lv-LV" sz="2000" b="1" dirty="0" smtClean="0"/>
              <a:t>viena suga </a:t>
            </a:r>
            <a:r>
              <a:rPr lang="lv-LV" sz="2000" dirty="0" smtClean="0"/>
              <a:t>(pēc klonu analīzes visticamāk ITS kopiju atšķirības);</a:t>
            </a:r>
          </a:p>
          <a:p>
            <a:pPr marL="285750" indent="-285750">
              <a:buFont typeface="Arial" charset="0"/>
              <a:buChar char="•"/>
            </a:pPr>
            <a:r>
              <a:rPr lang="lv-LV" sz="2000" b="1" i="1" dirty="0" smtClean="0"/>
              <a:t>C. </a:t>
            </a:r>
            <a:r>
              <a:rPr lang="lv-LV" sz="2000" b="1" i="1" dirty="0" err="1" smtClean="0"/>
              <a:t>spicata</a:t>
            </a:r>
            <a:r>
              <a:rPr lang="lv-LV" sz="2000" b="1" dirty="0" smtClean="0"/>
              <a:t> </a:t>
            </a:r>
            <a:r>
              <a:rPr lang="lv-LV" sz="2000" dirty="0" smtClean="0"/>
              <a:t>variants </a:t>
            </a:r>
            <a:r>
              <a:rPr lang="lv-LV" sz="2000" b="1" dirty="0" smtClean="0"/>
              <a:t>dominē uz upenēm kontinentālā Eiropā </a:t>
            </a:r>
            <a:r>
              <a:rPr lang="lv-LV" sz="2000" dirty="0" smtClean="0"/>
              <a:t>(Somija, Latvija, Lietuva, Polija), savukārt </a:t>
            </a:r>
            <a:r>
              <a:rPr lang="lv-LV" sz="2000" b="1" i="1" dirty="0" smtClean="0"/>
              <a:t>C. </a:t>
            </a:r>
            <a:r>
              <a:rPr lang="lv-LV" sz="2000" b="1" i="1" dirty="0" err="1" smtClean="0"/>
              <a:t>ribis</a:t>
            </a:r>
            <a:r>
              <a:rPr lang="lv-LV" sz="2000" b="1" i="1" dirty="0" smtClean="0"/>
              <a:t> </a:t>
            </a:r>
            <a:r>
              <a:rPr lang="lv-LV" sz="2000" b="1" dirty="0" smtClean="0"/>
              <a:t>Lielbritānijā</a:t>
            </a:r>
            <a:r>
              <a:rPr lang="lv-LV" sz="2000" dirty="0" smtClean="0"/>
              <a:t>;</a:t>
            </a:r>
          </a:p>
          <a:p>
            <a:pPr marL="285750" indent="-285750">
              <a:buFont typeface="Arial" charset="0"/>
              <a:buChar char="•"/>
            </a:pPr>
            <a:r>
              <a:rPr lang="lv-LV" sz="2000" b="1" i="1" dirty="0" smtClean="0"/>
              <a:t>C. </a:t>
            </a:r>
            <a:r>
              <a:rPr lang="lv-LV" sz="2000" b="1" i="1" dirty="0" err="1" smtClean="0"/>
              <a:t>alpina</a:t>
            </a:r>
            <a:r>
              <a:rPr lang="lv-LV" sz="2000" i="1" dirty="0" smtClean="0"/>
              <a:t>/</a:t>
            </a:r>
            <a:r>
              <a:rPr lang="lv-LV" sz="2000" b="1" i="1" dirty="0" smtClean="0"/>
              <a:t>C. </a:t>
            </a:r>
            <a:r>
              <a:rPr lang="lv-LV" sz="2000" b="1" i="1" dirty="0" err="1" smtClean="0"/>
              <a:t>aurea</a:t>
            </a:r>
            <a:r>
              <a:rPr lang="lv-LV" sz="2000" b="1" dirty="0" smtClean="0"/>
              <a:t> </a:t>
            </a:r>
            <a:r>
              <a:rPr lang="lv-LV" sz="2000" dirty="0" smtClean="0"/>
              <a:t>(50/50) dominē uz </a:t>
            </a:r>
            <a:r>
              <a:rPr lang="lv-LV" sz="2000" b="1" dirty="0" smtClean="0"/>
              <a:t>alpīnajām </a:t>
            </a:r>
            <a:r>
              <a:rPr lang="lv-LV" sz="2000" b="1" dirty="0" err="1" smtClean="0"/>
              <a:t>vērenēm</a:t>
            </a:r>
            <a:r>
              <a:rPr lang="lv-LV" sz="2000" b="1" dirty="0" smtClean="0"/>
              <a:t> </a:t>
            </a:r>
            <a:r>
              <a:rPr lang="lv-LV" sz="2000" b="1" i="1" dirty="0" smtClean="0"/>
              <a:t>R. </a:t>
            </a:r>
            <a:r>
              <a:rPr lang="lv-LV" sz="2000" b="1" i="1" dirty="0" err="1" smtClean="0"/>
              <a:t>alpinum</a:t>
            </a:r>
            <a:r>
              <a:rPr lang="lv-LV" sz="2000" b="1" i="1" dirty="0" smtClean="0"/>
              <a:t> </a:t>
            </a:r>
            <a:r>
              <a:rPr lang="lv-LV" sz="2000" dirty="0" smtClean="0"/>
              <a:t>visās tās apsekotajās atradnēs;</a:t>
            </a:r>
          </a:p>
          <a:p>
            <a:pPr marL="285750" indent="-285750">
              <a:buFont typeface="Arial" charset="0"/>
              <a:buChar char="•"/>
            </a:pPr>
            <a:r>
              <a:rPr lang="lv-LV" sz="2000" b="1" i="1" dirty="0" smtClean="0"/>
              <a:t>C. </a:t>
            </a:r>
            <a:r>
              <a:rPr lang="lv-LV" sz="2000" b="1" i="1" dirty="0" err="1" smtClean="0"/>
              <a:t>selachodon</a:t>
            </a:r>
            <a:r>
              <a:rPr lang="lv-LV" sz="2000" i="1" dirty="0" smtClean="0"/>
              <a:t> </a:t>
            </a:r>
            <a:r>
              <a:rPr lang="lv-LV" sz="2000" dirty="0" smtClean="0"/>
              <a:t>dominē uz </a:t>
            </a:r>
            <a:r>
              <a:rPr lang="lv-LV" sz="2000" b="1" dirty="0" smtClean="0"/>
              <a:t>jāņogām</a:t>
            </a:r>
            <a:r>
              <a:rPr lang="lv-LV" sz="2000" dirty="0" smtClean="0"/>
              <a:t>;</a:t>
            </a:r>
          </a:p>
          <a:p>
            <a:pPr marL="285750" indent="-285750">
              <a:buFont typeface="Arial" charset="0"/>
              <a:buChar char="•"/>
            </a:pPr>
            <a:r>
              <a:rPr lang="lv-LV" sz="2000" dirty="0" smtClean="0"/>
              <a:t>Jo </a:t>
            </a:r>
            <a:r>
              <a:rPr lang="lv-LV" sz="2000" b="1" dirty="0" smtClean="0"/>
              <a:t>lielāka saimniekaugu daudzveidība</a:t>
            </a:r>
            <a:r>
              <a:rPr lang="lv-LV" sz="2000" dirty="0" smtClean="0"/>
              <a:t> (ģenētiskās kolekcijas, </a:t>
            </a:r>
            <a:r>
              <a:rPr lang="lv-LV" sz="2000" dirty="0" err="1" smtClean="0"/>
              <a:t>parki&amp;piemājas</a:t>
            </a:r>
            <a:r>
              <a:rPr lang="lv-LV" sz="2000" dirty="0" smtClean="0"/>
              <a:t> dārzi), jo </a:t>
            </a:r>
            <a:r>
              <a:rPr lang="lv-LV" sz="2000" b="1" dirty="0" smtClean="0"/>
              <a:t>lielāka ērču ģenētiskā un </a:t>
            </a:r>
            <a:r>
              <a:rPr lang="lv-LV" sz="2000" b="1" dirty="0" err="1" smtClean="0"/>
              <a:t>taksonu</a:t>
            </a:r>
            <a:r>
              <a:rPr lang="lv-LV" sz="2000" b="1" dirty="0" smtClean="0"/>
              <a:t> daudzveidība</a:t>
            </a:r>
            <a:r>
              <a:rPr lang="lv-LV" sz="2000" dirty="0" smtClean="0"/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9139" y="4151039"/>
            <a:ext cx="10491802" cy="255454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lv-LV" sz="2000" dirty="0" smtClean="0"/>
              <a:t>Viena suga </a:t>
            </a:r>
            <a:r>
              <a:rPr lang="lv-LV" sz="2000" b="1" i="1" dirty="0" smtClean="0"/>
              <a:t>C. </a:t>
            </a:r>
            <a:r>
              <a:rPr lang="lv-LV" sz="2000" b="1" i="1" dirty="0" err="1" smtClean="0"/>
              <a:t>ribis</a:t>
            </a:r>
            <a:r>
              <a:rPr lang="lv-LV" sz="2000" b="1" dirty="0" smtClean="0"/>
              <a:t> </a:t>
            </a:r>
            <a:r>
              <a:rPr lang="lv-LV" sz="2000" dirty="0" smtClean="0"/>
              <a:t>ar ģenētiskajiem variantiem atkarībā no </a:t>
            </a:r>
            <a:r>
              <a:rPr lang="lv-LV" sz="2000" dirty="0" err="1" smtClean="0"/>
              <a:t>saimniekauga</a:t>
            </a:r>
            <a:r>
              <a:rPr lang="lv-LV" sz="2000" dirty="0" smtClean="0"/>
              <a:t> un ģeogrāfiskā reģiona?</a:t>
            </a:r>
          </a:p>
          <a:p>
            <a:pPr marL="285750" indent="-285750">
              <a:buFont typeface="Arial" charset="0"/>
              <a:buChar char="•"/>
            </a:pPr>
            <a:r>
              <a:rPr lang="lv-LV" sz="2000" dirty="0"/>
              <a:t>V</a:t>
            </a:r>
            <a:r>
              <a:rPr lang="lv-LV" sz="2000" dirty="0" smtClean="0"/>
              <a:t>ai visticamāk divas sugas </a:t>
            </a:r>
            <a:r>
              <a:rPr lang="lv-LV" sz="2000" b="1" i="1" dirty="0" smtClean="0"/>
              <a:t>C. </a:t>
            </a:r>
            <a:r>
              <a:rPr lang="lv-LV" sz="2000" b="1" i="1" dirty="0" err="1" smtClean="0"/>
              <a:t>ribis</a:t>
            </a:r>
            <a:r>
              <a:rPr lang="lv-LV" sz="2000" b="1" i="1" dirty="0" smtClean="0"/>
              <a:t> </a:t>
            </a:r>
            <a:r>
              <a:rPr lang="lv-LV" sz="2000" dirty="0" smtClean="0"/>
              <a:t>un </a:t>
            </a:r>
            <a:r>
              <a:rPr lang="lv-LV" sz="2000" b="1" i="1" dirty="0" smtClean="0"/>
              <a:t>C. </a:t>
            </a:r>
            <a:r>
              <a:rPr lang="lv-LV" sz="2000" b="1" i="1" dirty="0" err="1" smtClean="0"/>
              <a:t>grossulariae</a:t>
            </a:r>
            <a:r>
              <a:rPr lang="lv-LV" sz="2000" dirty="0" smtClean="0"/>
              <a:t>? </a:t>
            </a:r>
          </a:p>
          <a:p>
            <a:pPr marL="285750" indent="-285750">
              <a:buFont typeface="Arial" charset="0"/>
              <a:buChar char="•"/>
            </a:pPr>
            <a:r>
              <a:rPr lang="lv-LV" sz="2000" b="1" i="1" dirty="0" smtClean="0"/>
              <a:t>C. </a:t>
            </a:r>
            <a:r>
              <a:rPr lang="lv-LV" sz="2000" b="1" i="1" dirty="0" err="1" smtClean="0"/>
              <a:t>grossulariae</a:t>
            </a:r>
            <a:r>
              <a:rPr lang="lv-LV" sz="2000" b="1" i="1" dirty="0" smtClean="0"/>
              <a:t>/”</a:t>
            </a:r>
            <a:r>
              <a:rPr lang="lv-LV" sz="2000" b="1" i="1" dirty="0" err="1" smtClean="0"/>
              <a:t>wc</a:t>
            </a:r>
            <a:r>
              <a:rPr lang="lv-LV" sz="2000" b="1" i="1" dirty="0" smtClean="0"/>
              <a:t>” </a:t>
            </a:r>
            <a:r>
              <a:rPr lang="lv-LV" sz="2000" b="1" dirty="0" err="1" smtClean="0"/>
              <a:t>mites</a:t>
            </a:r>
            <a:r>
              <a:rPr lang="lv-LV" sz="2000" dirty="0" smtClean="0"/>
              <a:t> </a:t>
            </a:r>
            <a:r>
              <a:rPr lang="mr-IN" sz="2000" dirty="0" smtClean="0"/>
              <a:t>–</a:t>
            </a:r>
            <a:r>
              <a:rPr lang="lv-LV" sz="2000" dirty="0" smtClean="0"/>
              <a:t> minimāla informācija, nepieciešams analizēt Ziemeļamerikas izcelsmes ērces;</a:t>
            </a:r>
          </a:p>
          <a:p>
            <a:pPr marL="285750" indent="-285750">
              <a:buFont typeface="Arial" charset="0"/>
              <a:buChar char="•"/>
            </a:pPr>
            <a:r>
              <a:rPr lang="lv-LV" sz="2000" dirty="0" smtClean="0"/>
              <a:t>Vai ir kāda </a:t>
            </a:r>
            <a:r>
              <a:rPr lang="lv-LV" sz="2000" b="1" dirty="0" smtClean="0"/>
              <a:t>nozīme</a:t>
            </a:r>
            <a:r>
              <a:rPr lang="lv-LV" sz="2000" dirty="0" smtClean="0"/>
              <a:t> ērču </a:t>
            </a:r>
            <a:r>
              <a:rPr lang="lv-LV" sz="2000" b="1" dirty="0" err="1" smtClean="0"/>
              <a:t>taksonu</a:t>
            </a:r>
            <a:r>
              <a:rPr lang="lv-LV" sz="2000" b="1" dirty="0" smtClean="0"/>
              <a:t>/ģenētiskiem variantiem </a:t>
            </a:r>
            <a:r>
              <a:rPr lang="lv-LV" sz="2000" dirty="0" smtClean="0"/>
              <a:t>attiecībā </a:t>
            </a:r>
            <a:r>
              <a:rPr lang="lv-LV" sz="2000" b="1" dirty="0" smtClean="0"/>
              <a:t>uz augu rezistenci</a:t>
            </a:r>
            <a:r>
              <a:rPr lang="lv-LV" sz="2000" dirty="0" smtClean="0"/>
              <a:t>?</a:t>
            </a:r>
            <a:endParaRPr lang="lv-LV" sz="2000" dirty="0"/>
          </a:p>
          <a:p>
            <a:pPr marL="285750" indent="-285750">
              <a:buFont typeface="Arial" charset="0"/>
              <a:buChar char="•"/>
            </a:pPr>
            <a:r>
              <a:rPr lang="lv-LV" sz="2000" b="1" dirty="0" smtClean="0"/>
              <a:t>BRV</a:t>
            </a:r>
            <a:r>
              <a:rPr lang="lv-LV" sz="2000" dirty="0" smtClean="0"/>
              <a:t> transmisijas </a:t>
            </a:r>
            <a:r>
              <a:rPr lang="lv-LV" sz="2000" b="1" dirty="0" smtClean="0"/>
              <a:t>mehānisms</a:t>
            </a:r>
            <a:r>
              <a:rPr lang="lv-LV" sz="2000" dirty="0" smtClean="0"/>
              <a:t>, vai eksistē </a:t>
            </a:r>
            <a:r>
              <a:rPr lang="lv-LV" sz="2000" b="1" dirty="0" smtClean="0"/>
              <a:t>citi vektori </a:t>
            </a:r>
            <a:r>
              <a:rPr lang="lv-LV" sz="2000" dirty="0" smtClean="0"/>
              <a:t>dabā?</a:t>
            </a:r>
          </a:p>
          <a:p>
            <a:pPr marL="285750" indent="-285750">
              <a:buFont typeface="Arial" charset="0"/>
              <a:buChar char="•"/>
            </a:pPr>
            <a:r>
              <a:rPr lang="lv-LV" sz="2000" b="1" dirty="0" smtClean="0"/>
              <a:t>BRV</a:t>
            </a:r>
            <a:r>
              <a:rPr lang="lv-LV" sz="2000" dirty="0" smtClean="0"/>
              <a:t> uz ērkšķogām un zelta jāņogām.</a:t>
            </a:r>
          </a:p>
          <a:p>
            <a:pPr marL="285750" indent="-285750">
              <a:buFont typeface="Arial" charset="0"/>
              <a:buChar char="•"/>
            </a:pPr>
            <a:r>
              <a:rPr lang="lv-LV" sz="2000" b="1" dirty="0" smtClean="0"/>
              <a:t>Citu vīrusu nozīme </a:t>
            </a:r>
            <a:r>
              <a:rPr lang="lv-LV" sz="2000" dirty="0" smtClean="0"/>
              <a:t>upeņu reversijas simptomu izpausmē.</a:t>
            </a:r>
          </a:p>
        </p:txBody>
      </p:sp>
    </p:spTree>
    <p:extLst>
      <p:ext uri="{BB962C8B-B14F-4D97-AF65-F5344CB8AC3E}">
        <p14:creationId xmlns:p14="http://schemas.microsoft.com/office/powerpoint/2010/main" val="48514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20687" y="144876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400" b="1" dirty="0">
                <a:ea typeface="Courier" charset="0"/>
                <a:cs typeface="Courier" charset="0"/>
              </a:rPr>
              <a:t>A</a:t>
            </a:r>
            <a:r>
              <a:rPr lang="lv-LV" sz="2400" b="1" dirty="0"/>
              <a:t>ugu rezistences pret </a:t>
            </a:r>
            <a:r>
              <a:rPr lang="lv-LV" sz="2400" b="1" i="1" dirty="0"/>
              <a:t>Cecidophyopsis</a:t>
            </a:r>
            <a:r>
              <a:rPr lang="lv-LV" sz="2400" b="1" dirty="0"/>
              <a:t> un </a:t>
            </a:r>
            <a:r>
              <a:rPr lang="lv-LV" sz="2400" b="1" i="1" dirty="0"/>
              <a:t>BRV </a:t>
            </a:r>
            <a:r>
              <a:rPr lang="lv-LV" sz="2400" b="1" dirty="0"/>
              <a:t>izpēte (</a:t>
            </a:r>
            <a:r>
              <a:rPr lang="lv-LV" sz="2400" b="1"/>
              <a:t>DI&amp;BMC</a:t>
            </a:r>
            <a:r>
              <a:rPr lang="lv-LV" sz="2400" b="1" smtClean="0"/>
              <a:t>)</a:t>
            </a:r>
            <a:endParaRPr lang="lv-LV" sz="2400" b="1" dirty="0" smtClean="0"/>
          </a:p>
        </p:txBody>
      </p:sp>
      <p:pic>
        <p:nvPicPr>
          <p:cNvPr id="8" name="Picture 9" descr="sorokopudivska">
            <a:extLst>
              <a:ext uri="{FF2B5EF4-FFF2-40B4-BE49-F238E27FC236}">
                <a16:creationId xmlns="" xmlns:a16="http://schemas.microsoft.com/office/drawing/2014/main" id="{57F5EED2-B7B9-4F9E-8BA1-5BB574CAA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401" y="1523240"/>
            <a:ext cx="1725033" cy="1381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985651" y="4336217"/>
            <a:ext cx="10785905" cy="20621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lv-LV" sz="1600" dirty="0">
                <a:ea typeface="Calibri" charset="0"/>
                <a:cs typeface="Times New Roman" charset="0"/>
              </a:rPr>
              <a:t>Lācis G., Kārkliņa K., </a:t>
            </a:r>
            <a:r>
              <a:rPr lang="lv-LV" sz="1600" dirty="0" err="1">
                <a:ea typeface="Calibri" charset="0"/>
                <a:cs typeface="Times New Roman" charset="0"/>
              </a:rPr>
              <a:t>Kota</a:t>
            </a:r>
            <a:r>
              <a:rPr lang="lv-LV" sz="1600" dirty="0">
                <a:ea typeface="Calibri" charset="0"/>
                <a:cs typeface="Times New Roman" charset="0"/>
              </a:rPr>
              <a:t>-Dombrovska I., Strautiņa S. (2021) </a:t>
            </a:r>
            <a:r>
              <a:rPr lang="en-GB" sz="1600" dirty="0">
                <a:ea typeface="Calibri" charset="0"/>
                <a:cs typeface="Times New Roman" charset="0"/>
              </a:rPr>
              <a:t>Evaluation of blackcurrant (</a:t>
            </a:r>
            <a:r>
              <a:rPr lang="en-GB" sz="1600" i="1" dirty="0">
                <a:ea typeface="Calibri" charset="0"/>
                <a:cs typeface="Times New Roman" charset="0"/>
              </a:rPr>
              <a:t>Ribes </a:t>
            </a:r>
            <a:r>
              <a:rPr lang="en-GB" sz="1600" i="1" dirty="0" err="1">
                <a:ea typeface="Calibri" charset="0"/>
                <a:cs typeface="Times New Roman" charset="0"/>
              </a:rPr>
              <a:t>nigrum</a:t>
            </a:r>
            <a:r>
              <a:rPr lang="en-GB" sz="1600" dirty="0">
                <a:ea typeface="Calibri" charset="0"/>
                <a:cs typeface="Times New Roman" charset="0"/>
              </a:rPr>
              <a:t>) germplasm structure by microsatellite-based fingerprinting </a:t>
            </a:r>
            <a:r>
              <a:rPr lang="en-GB" sz="1600" spc="15" dirty="0">
                <a:solidFill>
                  <a:srgbClr val="222222"/>
                </a:solidFill>
                <a:ea typeface="Calibri" charset="0"/>
                <a:cs typeface="Times New Roman" charset="0"/>
              </a:rPr>
              <a:t>for the diversification of the breeding material.</a:t>
            </a:r>
            <a:r>
              <a:rPr lang="en-GB" sz="1600" dirty="0">
                <a:ea typeface="Calibri" charset="0"/>
                <a:cs typeface="Times New Roman" charset="0"/>
              </a:rPr>
              <a:t> Journal of Berry Research, 11(3): 497-510. </a:t>
            </a:r>
            <a:r>
              <a:rPr lang="lv-LV" sz="1600" u="sng" dirty="0">
                <a:solidFill>
                  <a:srgbClr val="0563C1"/>
                </a:solidFill>
                <a:ea typeface="Times New Roman" charset="0"/>
                <a:cs typeface="Times New Roman" charset="0"/>
                <a:hlinkClick r:id="rId3"/>
              </a:rPr>
              <a:t>https://content.iospress.com/articles/journal-of-berry-research/jbr210743</a:t>
            </a:r>
            <a:r>
              <a:rPr lang="en-GB" sz="1600" dirty="0"/>
              <a:t> </a:t>
            </a:r>
            <a:endParaRPr lang="en-GB" sz="1600" dirty="0" smtClean="0"/>
          </a:p>
          <a:p>
            <a:pPr marL="285750" indent="-285750">
              <a:buFont typeface="Arial" charset="0"/>
              <a:buChar char="•"/>
            </a:pPr>
            <a:r>
              <a:rPr lang="en-GB" sz="1600" dirty="0" err="1"/>
              <a:t>Lācis</a:t>
            </a:r>
            <a:r>
              <a:rPr lang="en-GB" sz="1600" dirty="0"/>
              <a:t> G., </a:t>
            </a:r>
            <a:r>
              <a:rPr lang="en-GB" sz="1600" dirty="0" err="1"/>
              <a:t>Kārkliņa</a:t>
            </a:r>
            <a:r>
              <a:rPr lang="en-GB" sz="1600" dirty="0"/>
              <a:t> K., </a:t>
            </a:r>
            <a:r>
              <a:rPr lang="en-GB" sz="1600" dirty="0" err="1"/>
              <a:t>Bartulsons</a:t>
            </a:r>
            <a:r>
              <a:rPr lang="en-GB" sz="1600" dirty="0"/>
              <a:t> T., Stalažs A., </a:t>
            </a:r>
            <a:r>
              <a:rPr lang="en-GB" sz="1600" dirty="0" err="1"/>
              <a:t>Jundzis</a:t>
            </a:r>
            <a:r>
              <a:rPr lang="en-GB" sz="1600" dirty="0"/>
              <a:t> M., Baļķe I., </a:t>
            </a:r>
            <a:r>
              <a:rPr lang="en-GB" sz="1600" dirty="0" err="1"/>
              <a:t>Ruņģis</a:t>
            </a:r>
            <a:r>
              <a:rPr lang="en-GB" sz="1600" dirty="0"/>
              <a:t> D., </a:t>
            </a:r>
            <a:r>
              <a:rPr lang="en-GB" sz="1600" dirty="0" err="1"/>
              <a:t>Strautiņa</a:t>
            </a:r>
            <a:r>
              <a:rPr lang="en-GB" sz="1600" dirty="0"/>
              <a:t> S. (2022) Genetic structure of a </a:t>
            </a:r>
            <a:r>
              <a:rPr lang="en-GB" sz="1600" i="1" dirty="0"/>
              <a:t>Ribes</a:t>
            </a:r>
            <a:r>
              <a:rPr lang="en-GB" sz="1600" dirty="0"/>
              <a:t> genetic resource collection: inter- and intra- specific diversity revealed by chloroplast DNA simple sequence repeats (</a:t>
            </a:r>
            <a:r>
              <a:rPr lang="en-GB" sz="1600" dirty="0" err="1"/>
              <a:t>cpSSRs</a:t>
            </a:r>
            <a:r>
              <a:rPr lang="en-GB" sz="1600" dirty="0"/>
              <a:t>). Scientia </a:t>
            </a:r>
            <a:r>
              <a:rPr lang="en-GB" sz="1600" dirty="0" err="1"/>
              <a:t>Horticulturae</a:t>
            </a:r>
            <a:r>
              <a:rPr lang="en-GB" sz="1600" dirty="0"/>
              <a:t>, </a:t>
            </a:r>
            <a:r>
              <a:rPr lang="lv-LV" sz="1600" i="1" dirty="0"/>
              <a:t>304, </a:t>
            </a:r>
            <a:r>
              <a:rPr lang="lv-LV" sz="1600" u="sng" dirty="0">
                <a:hlinkClick r:id="rId4"/>
              </a:rPr>
              <a:t>https://doi.org/10.1016/j.scienta.2022.111285</a:t>
            </a:r>
            <a:r>
              <a:rPr lang="en-GB" sz="1600" dirty="0"/>
              <a:t> </a:t>
            </a:r>
            <a:endParaRPr lang="en-GB" sz="1600" dirty="0" smtClean="0"/>
          </a:p>
          <a:p>
            <a:pPr marL="285750" indent="-285750">
              <a:buFont typeface="Arial" charset="0"/>
              <a:buChar char="•"/>
            </a:pPr>
            <a:r>
              <a:rPr lang="en-GB" sz="1600" dirty="0" err="1"/>
              <a:t>Strautin̦a</a:t>
            </a:r>
            <a:r>
              <a:rPr lang="en-GB" sz="1600" dirty="0"/>
              <a:t> S., </a:t>
            </a:r>
            <a:r>
              <a:rPr lang="en-GB" sz="1600" dirty="0" err="1"/>
              <a:t>Lācis</a:t>
            </a:r>
            <a:r>
              <a:rPr lang="en-GB" sz="1600" dirty="0"/>
              <a:t> G., </a:t>
            </a:r>
            <a:r>
              <a:rPr lang="en-GB" sz="1600" dirty="0" err="1"/>
              <a:t>Kampuss</a:t>
            </a:r>
            <a:r>
              <a:rPr lang="en-GB" sz="1600" dirty="0"/>
              <a:t> K. (2020) Phenotypical variability and diversity within </a:t>
            </a:r>
            <a:r>
              <a:rPr lang="en-GB" sz="1600" i="1" dirty="0"/>
              <a:t>Ribes</a:t>
            </a:r>
            <a:r>
              <a:rPr lang="en-GB" sz="1600" dirty="0"/>
              <a:t> genetic resources collection of Latvia. </a:t>
            </a:r>
            <a:r>
              <a:rPr lang="en-GB" sz="1600" dirty="0" err="1"/>
              <a:t>Acta</a:t>
            </a:r>
            <a:r>
              <a:rPr lang="en-GB" sz="1600" dirty="0"/>
              <a:t> </a:t>
            </a:r>
            <a:r>
              <a:rPr lang="en-GB" sz="1600" dirty="0" err="1"/>
              <a:t>Horticulturae</a:t>
            </a:r>
            <a:r>
              <a:rPr lang="en-GB" sz="1600" dirty="0"/>
              <a:t>, 1277: 81-88. </a:t>
            </a:r>
            <a:r>
              <a:rPr lang="lv-LV" sz="1600" u="sng" dirty="0">
                <a:hlinkClick r:id="rId5"/>
              </a:rPr>
              <a:t>https://www.actahort.org/books/1277/1277_11.htm</a:t>
            </a:r>
            <a:r>
              <a:rPr lang="en-GB" sz="1600" dirty="0"/>
              <a:t> </a:t>
            </a:r>
            <a:endParaRPr lang="en-GB" sz="16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985652" y="751344"/>
            <a:ext cx="8965870" cy="34163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lv-LV" dirty="0"/>
              <a:t>Padziļinātā </a:t>
            </a:r>
            <a:r>
              <a:rPr lang="lv-LV" i="1" dirty="0"/>
              <a:t>Ce</a:t>
            </a:r>
            <a:r>
              <a:rPr lang="lv-LV" dirty="0"/>
              <a:t> un </a:t>
            </a:r>
            <a:r>
              <a:rPr lang="lv-LV" i="1" dirty="0" err="1"/>
              <a:t>P</a:t>
            </a:r>
            <a:r>
              <a:rPr lang="lv-LV" dirty="0"/>
              <a:t> gēnu marķieru un </a:t>
            </a:r>
            <a:r>
              <a:rPr lang="lv-LV" i="1" dirty="0"/>
              <a:t>Ribes</a:t>
            </a:r>
            <a:r>
              <a:rPr lang="lv-LV" dirty="0"/>
              <a:t> genotipēšanas datu izpētē, secināts, ka līdz šim izmantotie </a:t>
            </a:r>
            <a:r>
              <a:rPr lang="lv-LV" i="1" dirty="0"/>
              <a:t>Ce</a:t>
            </a:r>
            <a:r>
              <a:rPr lang="lv-LV" dirty="0"/>
              <a:t> un </a:t>
            </a:r>
            <a:r>
              <a:rPr lang="lv-LV" i="1" dirty="0" err="1"/>
              <a:t>P</a:t>
            </a:r>
            <a:r>
              <a:rPr lang="lv-LV" dirty="0"/>
              <a:t> gēnu rezistences marķieri dod pretrunīgus datus, kas nesaskan ar lauka novērojumiem. </a:t>
            </a:r>
          </a:p>
          <a:p>
            <a:pPr marL="285750" indent="-285750">
              <a:buFont typeface="Arial" charset="0"/>
              <a:buChar char="•"/>
            </a:pPr>
            <a:r>
              <a:rPr lang="lv-LV" dirty="0"/>
              <a:t>Iegūtajām šo marķieru </a:t>
            </a:r>
            <a:r>
              <a:rPr lang="lv-LV" dirty="0" err="1"/>
              <a:t>amplikonu</a:t>
            </a:r>
            <a:r>
              <a:rPr lang="lv-LV" dirty="0"/>
              <a:t> sekvencēm nav līdzības ar zināmiem rezistences gēniem, kas liecina par cita rezistences mehānisma esamību.</a:t>
            </a:r>
          </a:p>
          <a:p>
            <a:pPr marL="285750" indent="-285750">
              <a:buFont typeface="Arial" charset="0"/>
              <a:buChar char="•"/>
            </a:pPr>
            <a:r>
              <a:rPr lang="lv-LV" i="1" dirty="0"/>
              <a:t>Ribes</a:t>
            </a:r>
            <a:r>
              <a:rPr lang="lv-LV" dirty="0"/>
              <a:t> </a:t>
            </a:r>
            <a:r>
              <a:rPr lang="lv-LV" dirty="0" err="1"/>
              <a:t>genotipēšanā</a:t>
            </a:r>
            <a:r>
              <a:rPr lang="lv-LV" dirty="0"/>
              <a:t> atlasīti un pielietoti augu hloroplastu marķieri (</a:t>
            </a:r>
            <a:r>
              <a:rPr lang="lv-LV" dirty="0" err="1"/>
              <a:t>cpSSR</a:t>
            </a:r>
            <a:r>
              <a:rPr lang="lv-LV" dirty="0"/>
              <a:t>), lai noteiktu sugu sastāvu genotipos un skaidrotu iespējamo dažādo sugu ietekmi uz rezistenci.</a:t>
            </a:r>
          </a:p>
          <a:p>
            <a:pPr marL="285750" indent="-285750">
              <a:buFont typeface="Arial" charset="0"/>
              <a:buChar char="•"/>
            </a:pPr>
            <a:r>
              <a:rPr lang="lv-LV" dirty="0"/>
              <a:t>Lai skaidrotu </a:t>
            </a:r>
            <a:r>
              <a:rPr lang="lv-LV" i="1" dirty="0"/>
              <a:t>Ribes</a:t>
            </a:r>
            <a:r>
              <a:rPr lang="lv-LV" dirty="0"/>
              <a:t> rezistences mehānismus, izmantojot nākamās paaudzes sekvencēšanu (NGS), ierīkoti vairāki mākslīgās invadēšanas izmēģinājumi upenēm, jāņogām un alpīnajām vērenēm un veikta NGS un gēnu ekspresijas analīze, kas ļāva izstrādāt un optimizēt katrai </a:t>
            </a:r>
            <a:r>
              <a:rPr lang="lv-LV" i="1" dirty="0"/>
              <a:t>Ribes</a:t>
            </a:r>
            <a:r>
              <a:rPr lang="lv-LV" dirty="0"/>
              <a:t> sugai RNS izdalīšanas metodi un identificēt virkni atšķirīgi </a:t>
            </a:r>
            <a:r>
              <a:rPr lang="lv-LV" dirty="0" err="1"/>
              <a:t>ekspresētus</a:t>
            </a:r>
            <a:r>
              <a:rPr lang="lv-LV" dirty="0"/>
              <a:t> gēnu </a:t>
            </a:r>
            <a:r>
              <a:rPr lang="lv-LV" dirty="0" err="1"/>
              <a:t>transkriptus</a:t>
            </a:r>
            <a:r>
              <a:rPr lang="lv-LV" dirty="0"/>
              <a:t>, kas varētu būt saistīti ar rezistenci pret </a:t>
            </a:r>
            <a:r>
              <a:rPr lang="lv-LV" dirty="0" err="1"/>
              <a:t>pumpurērcēm</a:t>
            </a:r>
            <a:r>
              <a:rPr lang="lv-LV" dirty="0"/>
              <a:t> un/vai BRV.</a:t>
            </a:r>
          </a:p>
        </p:txBody>
      </p:sp>
    </p:spTree>
    <p:extLst>
      <p:ext uri="{BB962C8B-B14F-4D97-AF65-F5344CB8AC3E}">
        <p14:creationId xmlns:p14="http://schemas.microsoft.com/office/powerpoint/2010/main" val="193100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8479" y="120344"/>
            <a:ext cx="94533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400" b="1" dirty="0"/>
              <a:t>Vietējā </a:t>
            </a:r>
            <a:r>
              <a:rPr lang="lv-LV" sz="2400" b="1" i="1" dirty="0"/>
              <a:t>Ribes</a:t>
            </a:r>
            <a:r>
              <a:rPr lang="lv-LV" sz="2400" b="1" dirty="0"/>
              <a:t> genofonda raksturošana, atveseļošana un </a:t>
            </a:r>
            <a:r>
              <a:rPr lang="lv-LV" sz="2400" b="1" dirty="0" smtClean="0"/>
              <a:t>saglabāšana (</a:t>
            </a:r>
            <a:r>
              <a:rPr lang="lv-LV" sz="2400" b="1" smtClean="0"/>
              <a:t>DI)</a:t>
            </a:r>
            <a:endParaRPr lang="lv-LV" sz="2400" b="1" dirty="0" smtClean="0"/>
          </a:p>
        </p:txBody>
      </p:sp>
      <p:sp>
        <p:nvSpPr>
          <p:cNvPr id="3" name="Rectangle 2"/>
          <p:cNvSpPr/>
          <p:nvPr/>
        </p:nvSpPr>
        <p:spPr>
          <a:xfrm>
            <a:off x="771896" y="3679058"/>
            <a:ext cx="8490856" cy="304698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lv-LV" sz="1600" dirty="0">
                <a:ea typeface="Times New Roman" charset="0"/>
              </a:rPr>
              <a:t>Laugale V., Krasnova I., Lepse L. (2021) </a:t>
            </a:r>
            <a:r>
              <a:rPr lang="en-GB" sz="1600" dirty="0">
                <a:ea typeface="Calibri" charset="0"/>
              </a:rPr>
              <a:t>Characterization of Latvian gooseberry genetic resources. Proceedings of Latvian Academy of Sciences, 76(4): 555-558. </a:t>
            </a:r>
            <a:r>
              <a:rPr lang="en-GB" sz="1600" u="sng" dirty="0">
                <a:solidFill>
                  <a:srgbClr val="0563C1"/>
                </a:solidFill>
                <a:ea typeface="Calibri" charset="0"/>
                <a:cs typeface="Times New Roman" charset="0"/>
                <a:hlinkClick r:id="rId2"/>
              </a:rPr>
              <a:t>https://sciendo.com/article/10.2478/prolas-2022-0086</a:t>
            </a:r>
            <a:r>
              <a:rPr lang="en-GB" sz="1600" dirty="0">
                <a:ea typeface="Calibri" charset="0"/>
              </a:rPr>
              <a:t> </a:t>
            </a:r>
            <a:endParaRPr lang="en-GB" sz="1600" dirty="0" smtClean="0">
              <a:ea typeface="Calibri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lv-LV" sz="1600" dirty="0"/>
              <a:t>Laugale V. (2020) </a:t>
            </a:r>
            <a:r>
              <a:rPr lang="lv-LV" sz="1600" dirty="0" err="1"/>
              <a:t>Krūmogulāju</a:t>
            </a:r>
            <a:r>
              <a:rPr lang="lv-LV" sz="1600" dirty="0"/>
              <a:t> ģenētiskie resursi Latvijā, to izpēte un saglabāšana. ‘’Profesionālā Dārzkopība’’ 3 (13): 20-24. </a:t>
            </a:r>
            <a:r>
              <a:rPr lang="lv-LV" sz="1600" u="sng" dirty="0">
                <a:hlinkClick r:id="rId3"/>
              </a:rPr>
              <a:t>https://fruittechcentre.eu/sites/default/files/2020-11/Profesionala_DARZKOPIBA_13.pdf</a:t>
            </a:r>
            <a:r>
              <a:rPr lang="lv-LV" sz="1600" dirty="0"/>
              <a:t> </a:t>
            </a:r>
            <a:endParaRPr lang="lv-LV" sz="1600" dirty="0" smtClean="0"/>
          </a:p>
          <a:p>
            <a:pPr marL="285750" indent="-285750" algn="just">
              <a:buFont typeface="Arial" charset="0"/>
              <a:buChar char="•"/>
            </a:pPr>
            <a:r>
              <a:rPr lang="lv-LV" sz="1600" dirty="0"/>
              <a:t>Moročko-Bičevska I., Stalažs A., Lācis G., Laugale V. (2020) </a:t>
            </a:r>
            <a:r>
              <a:rPr lang="lv-LV" sz="1600" i="1" dirty="0"/>
              <a:t>Ribes</a:t>
            </a:r>
            <a:r>
              <a:rPr lang="lv-LV" sz="1600" dirty="0"/>
              <a:t> </a:t>
            </a:r>
            <a:r>
              <a:rPr lang="lv-LV" sz="1600" dirty="0" err="1"/>
              <a:t>ģints</a:t>
            </a:r>
            <a:r>
              <a:rPr lang="lv-LV" sz="1600" dirty="0"/>
              <a:t> augu, </a:t>
            </a:r>
            <a:r>
              <a:rPr lang="lv-LV" sz="1600" i="1" dirty="0"/>
              <a:t>Cecidophyopsis </a:t>
            </a:r>
            <a:r>
              <a:rPr lang="lv-LV" sz="1600" i="1" dirty="0" err="1"/>
              <a:t>pumpurērču</a:t>
            </a:r>
            <a:r>
              <a:rPr lang="lv-LV" sz="1600" i="1" dirty="0"/>
              <a:t> </a:t>
            </a:r>
            <a:r>
              <a:rPr lang="lv-LV" sz="1600" dirty="0"/>
              <a:t>un </a:t>
            </a:r>
            <a:r>
              <a:rPr lang="lv-LV" sz="1600" dirty="0" err="1"/>
              <a:t>upeņu</a:t>
            </a:r>
            <a:r>
              <a:rPr lang="lv-LV" sz="1600" dirty="0"/>
              <a:t> reversijas </a:t>
            </a:r>
            <a:r>
              <a:rPr lang="lv-LV" sz="1600" dirty="0" err="1"/>
              <a:t>vīrusa</a:t>
            </a:r>
            <a:r>
              <a:rPr lang="lv-LV" sz="1600" dirty="0"/>
              <a:t> </a:t>
            </a:r>
            <a:r>
              <a:rPr lang="lv-LV" sz="1600" dirty="0" err="1"/>
              <a:t>izpēte</a:t>
            </a:r>
            <a:r>
              <a:rPr lang="lv-LV" sz="1600" dirty="0"/>
              <a:t> </a:t>
            </a:r>
            <a:r>
              <a:rPr lang="lv-LV" sz="1600" dirty="0" err="1"/>
              <a:t>ilgtspējīgai</a:t>
            </a:r>
            <a:r>
              <a:rPr lang="lv-LV" sz="1600" dirty="0"/>
              <a:t> </a:t>
            </a:r>
            <a:r>
              <a:rPr lang="lv-LV" sz="1600" i="1" dirty="0"/>
              <a:t>Ribes</a:t>
            </a:r>
            <a:r>
              <a:rPr lang="lv-LV" sz="1600" dirty="0"/>
              <a:t> </a:t>
            </a:r>
            <a:r>
              <a:rPr lang="lv-LV" sz="1600" dirty="0" err="1"/>
              <a:t>ģints</a:t>
            </a:r>
            <a:r>
              <a:rPr lang="lv-LV" sz="1600" dirty="0"/>
              <a:t> </a:t>
            </a:r>
            <a:r>
              <a:rPr lang="lv-LV" sz="1600" dirty="0" err="1"/>
              <a:t>ogulāju</a:t>
            </a:r>
            <a:r>
              <a:rPr lang="lv-LV" sz="1600" dirty="0"/>
              <a:t> rezistences selekcijai un </a:t>
            </a:r>
            <a:r>
              <a:rPr lang="lv-LV" sz="1600" dirty="0" err="1"/>
              <a:t>audzēšanai</a:t>
            </a:r>
            <a:r>
              <a:rPr lang="lv-LV" sz="1600" dirty="0"/>
              <a:t>. </a:t>
            </a:r>
            <a:r>
              <a:rPr lang="lv-LV" sz="1600" dirty="0" err="1"/>
              <a:t>Zinātniski</a:t>
            </a:r>
            <a:r>
              <a:rPr lang="lv-LV" sz="1600" dirty="0"/>
              <a:t> </a:t>
            </a:r>
            <a:r>
              <a:rPr lang="lv-LV" sz="1600" dirty="0" err="1"/>
              <a:t>praktiskās</a:t>
            </a:r>
            <a:r>
              <a:rPr lang="lv-LV" sz="1600" dirty="0"/>
              <a:t> konferences “</a:t>
            </a:r>
            <a:r>
              <a:rPr lang="lv-LV" sz="1600" dirty="0" err="1"/>
              <a:t>Līdzsvarota</a:t>
            </a:r>
            <a:r>
              <a:rPr lang="lv-LV" sz="1600" dirty="0"/>
              <a:t> </a:t>
            </a:r>
            <a:r>
              <a:rPr lang="lv-LV" sz="1600" dirty="0" err="1"/>
              <a:t>Lauksaimniecība</a:t>
            </a:r>
            <a:r>
              <a:rPr lang="lv-LV" sz="1600" dirty="0"/>
              <a:t>” 20.02.2020., LLU, Jelgava, Latvija rakstu krājums, 120-122.</a:t>
            </a:r>
            <a:r>
              <a:rPr lang="en-GB" sz="1600" dirty="0"/>
              <a:t> </a:t>
            </a:r>
            <a:endParaRPr lang="en-GB" sz="1600" dirty="0" smtClean="0"/>
          </a:p>
          <a:p>
            <a:pPr marL="285750" indent="-285750" algn="just">
              <a:buFont typeface="Arial" charset="0"/>
              <a:buChar char="•"/>
            </a:pPr>
            <a:r>
              <a:rPr lang="lv-LV" sz="1600" dirty="0"/>
              <a:t>Laugale V., Lācis G. (2022). Upeņu rezistences mehānismi un šķirņu izturība pret </a:t>
            </a:r>
            <a:r>
              <a:rPr lang="lv-LV" sz="1600" dirty="0" err="1"/>
              <a:t>pumpurērcēm</a:t>
            </a:r>
            <a:r>
              <a:rPr lang="lv-LV" sz="1600" dirty="0"/>
              <a:t>. Agro Tops, Nr.2 (294), 64.-66.lpp.</a:t>
            </a:r>
            <a:r>
              <a:rPr lang="en-GB" sz="1600" dirty="0"/>
              <a:t> 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771895" y="725294"/>
            <a:ext cx="8490857" cy="286232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lv-LV" dirty="0" smtClean="0"/>
              <a:t>Apkopoti un sistematizēti iepriekšējos </a:t>
            </a:r>
            <a:r>
              <a:rPr lang="lv-LV" dirty="0"/>
              <a:t>pētījumos iegūtie dati par vietējo </a:t>
            </a:r>
            <a:r>
              <a:rPr lang="lv-LV" i="1" dirty="0" err="1"/>
              <a:t>Ribes</a:t>
            </a:r>
            <a:r>
              <a:rPr lang="lv-LV" dirty="0"/>
              <a:t> </a:t>
            </a:r>
            <a:r>
              <a:rPr lang="lv-LV" dirty="0" smtClean="0"/>
              <a:t>genofondu un veikta papildus datu ievākšana genotipu aprakstīšanai pēc starptautiskiem deskriptoriem, atlasīti vērtīgākie genotipi un izveidota vietējo ģenētisko resursu </a:t>
            </a:r>
            <a:r>
              <a:rPr lang="lv-LV" i="1" dirty="0" err="1" smtClean="0"/>
              <a:t>Ribes</a:t>
            </a:r>
            <a:r>
              <a:rPr lang="lv-LV" dirty="0" smtClean="0"/>
              <a:t> augu </a:t>
            </a:r>
            <a:r>
              <a:rPr lang="lv-LV" dirty="0" err="1" smtClean="0"/>
              <a:t>kodolkolekcija</a:t>
            </a:r>
            <a:r>
              <a:rPr lang="lv-LV" dirty="0" smtClean="0"/>
              <a:t>, </a:t>
            </a:r>
            <a:r>
              <a:rPr lang="lv-LV" dirty="0"/>
              <a:t>veikta </a:t>
            </a:r>
            <a:r>
              <a:rPr lang="lv-LV" dirty="0" err="1" smtClean="0"/>
              <a:t>kodolkolekcijas</a:t>
            </a:r>
            <a:r>
              <a:rPr lang="lv-LV" dirty="0" smtClean="0"/>
              <a:t> pavairošana </a:t>
            </a:r>
            <a:r>
              <a:rPr lang="lv-LV" i="1" dirty="0" err="1" smtClean="0"/>
              <a:t>in</a:t>
            </a:r>
            <a:r>
              <a:rPr lang="lv-LV" i="1" dirty="0" smtClean="0"/>
              <a:t> </a:t>
            </a:r>
            <a:r>
              <a:rPr lang="lv-LV" i="1" dirty="0" err="1" smtClean="0"/>
              <a:t>vitro</a:t>
            </a:r>
            <a:r>
              <a:rPr lang="lv-LV" i="1" dirty="0" smtClean="0"/>
              <a:t> </a:t>
            </a:r>
            <a:r>
              <a:rPr lang="lv-LV" dirty="0"/>
              <a:t>un atveseļošana, izvērtēts Latvijā ekspedīcijās ievāktais </a:t>
            </a:r>
            <a:r>
              <a:rPr lang="lv-LV" i="1" dirty="0" err="1"/>
              <a:t>Ribes</a:t>
            </a:r>
            <a:r>
              <a:rPr lang="lv-LV" dirty="0"/>
              <a:t> augu materiāls un izdalīti vērtīgākie genotipi genofonda kolekcijas </a:t>
            </a:r>
            <a:r>
              <a:rPr lang="lv-LV" dirty="0" smtClean="0"/>
              <a:t>papildināšanai;</a:t>
            </a:r>
            <a:endParaRPr lang="lv-LV" dirty="0"/>
          </a:p>
          <a:p>
            <a:pPr marL="285750" indent="-285750" algn="just">
              <a:buFont typeface="Arial" charset="0"/>
              <a:buChar char="•"/>
            </a:pPr>
            <a:r>
              <a:rPr lang="lv-LV" dirty="0" smtClean="0"/>
              <a:t>Pilnveidots </a:t>
            </a:r>
            <a:r>
              <a:rPr lang="lv-LV" i="1" dirty="0"/>
              <a:t>Ribes</a:t>
            </a:r>
            <a:r>
              <a:rPr lang="lv-LV" dirty="0"/>
              <a:t> augu Latvijā saglabājamo ģenētisko resursu saraksts, kurš iesniegts ģenētisko resursu nacionālajā kontaktpunktā un ievietots  starptautiskajā Eiropas ģenētisko resursu datu bāzē EURISCO</a:t>
            </a:r>
            <a:r>
              <a:rPr lang="lv-LV" dirty="0" smtClean="0"/>
              <a:t>. Genotipi aprakstīti pēc EURISCO deskriptoriem.</a:t>
            </a:r>
            <a:endParaRPr lang="lv-LV" dirty="0"/>
          </a:p>
          <a:p>
            <a:pPr marL="285750" indent="-285750" algn="just">
              <a:buFont typeface="Arial" charset="0"/>
              <a:buChar char="•"/>
            </a:pPr>
            <a:r>
              <a:rPr lang="lv-LV" dirty="0"/>
              <a:t>Kopā sarakstā iekļauti 31 upeņu, 22 ērkšķogu un 11 jāņogu genotipi. </a:t>
            </a:r>
          </a:p>
        </p:txBody>
      </p:sp>
      <p:pic>
        <p:nvPicPr>
          <p:cNvPr id="10" name="Attēls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00" b="17756"/>
          <a:stretch/>
        </p:blipFill>
        <p:spPr>
          <a:xfrm>
            <a:off x="9607175" y="653101"/>
            <a:ext cx="2200093" cy="2035379"/>
          </a:xfrm>
          <a:prstGeom prst="rect">
            <a:avLst/>
          </a:prstGeom>
        </p:spPr>
      </p:pic>
      <p:pic>
        <p:nvPicPr>
          <p:cNvPr id="11" name="Attēls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07175" y="2784015"/>
            <a:ext cx="2200093" cy="2200093"/>
          </a:xfrm>
          <a:prstGeom prst="rect">
            <a:avLst/>
          </a:prstGeom>
        </p:spPr>
      </p:pic>
      <p:pic>
        <p:nvPicPr>
          <p:cNvPr id="12" name="Attēls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373"/>
          <a:stretch/>
        </p:blipFill>
        <p:spPr>
          <a:xfrm>
            <a:off x="9607174" y="5079642"/>
            <a:ext cx="2200093" cy="155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8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141EB1E5-06AE-4788-9710-42C5E6164A6A}"/>
              </a:ext>
            </a:extLst>
          </p:cNvPr>
          <p:cNvSpPr txBox="1">
            <a:spLocks/>
          </p:cNvSpPr>
          <p:nvPr/>
        </p:nvSpPr>
        <p:spPr>
          <a:xfrm>
            <a:off x="1102426" y="1708730"/>
            <a:ext cx="9144000" cy="6742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lv-LV" smtClean="0"/>
              <a:t>PALDIES!</a:t>
            </a:r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2" t="18698" r="17192" b="30108"/>
          <a:stretch/>
        </p:blipFill>
        <p:spPr>
          <a:xfrm>
            <a:off x="4961619" y="2466111"/>
            <a:ext cx="2514199" cy="1871681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3" name="Rectangle 2"/>
          <p:cNvSpPr/>
          <p:nvPr/>
        </p:nvSpPr>
        <p:spPr>
          <a:xfrm>
            <a:off x="783771" y="5306773"/>
            <a:ext cx="105690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www.darzkopibasinstituts.lv/lv/projekti/ribes-gints-augu-cecidophyopsis-pumpurercu-un-upenu-reversijas-virusa-izpete-ilgtspejigai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mr-IN" dirty="0">
                <a:hlinkClick r:id="rId4"/>
              </a:rPr>
              <a:t>https://biomed.lu.lv/project/1-1-1-1-18-a-026</a:t>
            </a:r>
            <a:r>
              <a:rPr lang="mr-IN" dirty="0" smtClean="0">
                <a:hlinkClick r:id="rId4"/>
              </a:rPr>
              <a:t>/</a:t>
            </a:r>
            <a:r>
              <a:rPr lang="lv-LV" dirty="0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984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="" xmlns:a16="http://schemas.microsoft.com/office/drawing/2014/main" id="{93502B75-A693-41CB-A68C-C42CE73C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882" y="190457"/>
            <a:ext cx="4546113" cy="561685"/>
          </a:xfrm>
        </p:spPr>
        <p:txBody>
          <a:bodyPr>
            <a:normAutofit fontScale="90000"/>
          </a:bodyPr>
          <a:lstStyle/>
          <a:p>
            <a:pPr algn="ctr"/>
            <a:r>
              <a:rPr lang="lv-LV" sz="2000" dirty="0" smtClean="0"/>
              <a:t>ERAF projekts Nr. 1.1.1.1/18/A/026</a:t>
            </a:r>
            <a:br>
              <a:rPr lang="lv-LV" sz="2000" dirty="0" smtClean="0"/>
            </a:br>
            <a:r>
              <a:rPr lang="lv-LV" sz="2000" b="0" dirty="0" smtClean="0"/>
              <a:t>2019. g. marts </a:t>
            </a:r>
            <a:r>
              <a:rPr lang="mr-IN" sz="2000" b="0" dirty="0" smtClean="0"/>
              <a:t>–</a:t>
            </a:r>
            <a:r>
              <a:rPr lang="lv-LV" sz="2000" b="0" dirty="0" smtClean="0"/>
              <a:t> 2022. g. februāris</a:t>
            </a:r>
            <a:endParaRPr lang="lv-LV" sz="2000" b="0" dirty="0"/>
          </a:p>
        </p:txBody>
      </p:sp>
      <p:sp>
        <p:nvSpPr>
          <p:cNvPr id="3" name="Teksta vietturis 2">
            <a:extLst>
              <a:ext uri="{FF2B5EF4-FFF2-40B4-BE49-F238E27FC236}">
                <a16:creationId xmlns="" xmlns:a16="http://schemas.microsoft.com/office/drawing/2014/main" id="{DFF79D26-0544-4762-B625-B7F27846C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2336" y="848111"/>
            <a:ext cx="3915093" cy="493395"/>
          </a:xfrm>
        </p:spPr>
        <p:txBody>
          <a:bodyPr/>
          <a:lstStyle/>
          <a:p>
            <a:r>
              <a:rPr lang="lv-LV" dirty="0" smtClean="0"/>
              <a:t>Dārzkopības institūts (DI)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="" xmlns:a16="http://schemas.microsoft.com/office/drawing/2014/main" id="{B4B5FF29-70E3-4E2F-875F-73CEEDB07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616" y="1390593"/>
            <a:ext cx="3667505" cy="3217604"/>
          </a:xfrm>
          <a:solidFill>
            <a:srgbClr val="011893">
              <a:alpha val="16000"/>
            </a:srgbClr>
          </a:solidFill>
          <a:ln w="3175">
            <a:solidFill>
              <a:srgbClr val="011893">
                <a:alpha val="70980"/>
              </a:srgbClr>
            </a:solidFill>
          </a:ln>
          <a:effectLst>
            <a:softEdge rad="25400"/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1900" b="1" dirty="0" smtClean="0"/>
              <a:t>Augu patoloģija un entomoloģija:</a:t>
            </a:r>
          </a:p>
          <a:p>
            <a:r>
              <a:rPr lang="lv-LV" sz="1900" u="sng" dirty="0" smtClean="0"/>
              <a:t>Inga Moročko-Bičevska</a:t>
            </a:r>
          </a:p>
          <a:p>
            <a:r>
              <a:rPr lang="lv-LV" sz="1900" dirty="0" smtClean="0"/>
              <a:t>Arturs Stalažs</a:t>
            </a:r>
          </a:p>
          <a:p>
            <a:r>
              <a:rPr lang="lv-LV" sz="1900" dirty="0" smtClean="0"/>
              <a:t>Neda </a:t>
            </a:r>
            <a:r>
              <a:rPr lang="en-US" sz="1900" dirty="0" err="1" smtClean="0"/>
              <a:t>Zu</a:t>
            </a:r>
            <a:r>
              <a:rPr lang="lv-LV" sz="1900" dirty="0" err="1" smtClean="0"/>
              <a:t>ļģe</a:t>
            </a:r>
            <a:endParaRPr lang="lv-LV" sz="1900" dirty="0" smtClean="0"/>
          </a:p>
          <a:p>
            <a:r>
              <a:rPr lang="lv-LV" sz="1900" dirty="0" smtClean="0"/>
              <a:t>Kristīne Drevinska</a:t>
            </a:r>
          </a:p>
          <a:p>
            <a:r>
              <a:rPr lang="lv-LV" sz="1900" dirty="0" smtClean="0"/>
              <a:t>Māris Jundzis</a:t>
            </a:r>
          </a:p>
          <a:p>
            <a:r>
              <a:rPr lang="lv-LV" sz="1900" dirty="0"/>
              <a:t>D</a:t>
            </a:r>
            <a:r>
              <a:rPr lang="lv-LV" sz="1900" dirty="0" smtClean="0"/>
              <a:t>mitrijs Konavko</a:t>
            </a:r>
          </a:p>
          <a:p>
            <a:r>
              <a:rPr lang="lv-LV" sz="1900" dirty="0" smtClean="0"/>
              <a:t>Ineta Baka</a:t>
            </a:r>
            <a:endParaRPr lang="lv-LV" sz="1900" dirty="0"/>
          </a:p>
        </p:txBody>
      </p:sp>
      <p:sp>
        <p:nvSpPr>
          <p:cNvPr id="5" name="Teksta vietturis 4">
            <a:extLst>
              <a:ext uri="{FF2B5EF4-FFF2-40B4-BE49-F238E27FC236}">
                <a16:creationId xmlns="" xmlns:a16="http://schemas.microsoft.com/office/drawing/2014/main" id="{48E13480-DBF7-47A6-A9CD-5F540693CA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69765" y="823727"/>
            <a:ext cx="4459224" cy="823912"/>
          </a:xfrm>
        </p:spPr>
        <p:txBody>
          <a:bodyPr/>
          <a:lstStyle/>
          <a:p>
            <a:r>
              <a:rPr lang="lv-LV" dirty="0">
                <a:ea typeface="Courier" charset="0"/>
                <a:cs typeface="Courier" charset="0"/>
              </a:rPr>
              <a:t>Latvijas Biomedicīnas pētījumu un studiju </a:t>
            </a:r>
            <a:r>
              <a:rPr lang="lv-LV" dirty="0" smtClean="0">
                <a:ea typeface="Courier" charset="0"/>
                <a:cs typeface="Courier" charset="0"/>
              </a:rPr>
              <a:t>centrs (BMC)</a:t>
            </a:r>
            <a:endParaRPr lang="lv-LV" dirty="0"/>
          </a:p>
        </p:txBody>
      </p:sp>
      <p:sp>
        <p:nvSpPr>
          <p:cNvPr id="6" name="Satura vietturis 5">
            <a:extLst>
              <a:ext uri="{FF2B5EF4-FFF2-40B4-BE49-F238E27FC236}">
                <a16:creationId xmlns="" xmlns:a16="http://schemas.microsoft.com/office/drawing/2014/main" id="{64786DA7-C30D-45C3-B527-C9E9FAD045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369764" y="1620273"/>
            <a:ext cx="4590587" cy="1772869"/>
          </a:xfrm>
          <a:solidFill>
            <a:srgbClr val="F8CBAD">
              <a:alpha val="29804"/>
            </a:srgbClr>
          </a:solidFill>
          <a:ln>
            <a:noFill/>
          </a:ln>
          <a:effectLst>
            <a:softEdge rad="25400"/>
          </a:effectLst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lv-LV" sz="1800" b="1" dirty="0" smtClean="0"/>
              <a:t>Strukturālā bioloģija, biotehnoloģija</a:t>
            </a:r>
            <a:r>
              <a:rPr lang="lv-LV" sz="1800" b="1" dirty="0"/>
              <a:t> </a:t>
            </a:r>
            <a:r>
              <a:rPr lang="lv-LV" sz="1800" b="1" dirty="0" smtClean="0"/>
              <a:t>un virusoloģija: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v-LV" sz="1800" u="sng" dirty="0" smtClean="0"/>
              <a:t>Ina Baļķe/ Gints Kalniņš/Tatjana Kazāka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v-LV" sz="1800" dirty="0"/>
              <a:t>G</a:t>
            </a:r>
            <a:r>
              <a:rPr lang="lv-LV" sz="1800" dirty="0" smtClean="0"/>
              <a:t>unta  R</a:t>
            </a:r>
            <a:r>
              <a:rPr lang="en-US" sz="1800" dirty="0" smtClean="0"/>
              <a:t>e</a:t>
            </a:r>
            <a:r>
              <a:rPr lang="lv-LV" sz="1800" dirty="0" err="1" smtClean="0"/>
              <a:t>seviča</a:t>
            </a:r>
            <a:endParaRPr lang="lv-LV" sz="18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v-LV" sz="1800" dirty="0" smtClean="0"/>
              <a:t>Ieva Kalnciema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v-LV" sz="1800" dirty="0" err="1" smtClean="0"/>
              <a:t>Rebeka</a:t>
            </a:r>
            <a:r>
              <a:rPr lang="lv-LV" sz="1800" dirty="0" smtClean="0"/>
              <a:t> Ludviga</a:t>
            </a:r>
            <a:endParaRPr lang="lv-LV" sz="1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318" y="451499"/>
            <a:ext cx="912667" cy="601287"/>
          </a:xfrm>
          <a:prstGeom prst="rect">
            <a:avLst/>
          </a:prstGeom>
        </p:spPr>
      </p:pic>
      <p:sp>
        <p:nvSpPr>
          <p:cNvPr id="17" name="Satura vietturis 3">
            <a:extLst>
              <a:ext uri="{FF2B5EF4-FFF2-40B4-BE49-F238E27FC236}">
                <a16:creationId xmlns="" xmlns:a16="http://schemas.microsoft.com/office/drawing/2014/main" id="{B4B5FF29-70E3-4E2F-875F-73CEEDB07FC5}"/>
              </a:ext>
            </a:extLst>
          </p:cNvPr>
          <p:cNvSpPr txBox="1">
            <a:spLocks/>
          </p:cNvSpPr>
          <p:nvPr/>
        </p:nvSpPr>
        <p:spPr>
          <a:xfrm>
            <a:off x="4004121" y="1405411"/>
            <a:ext cx="3250117" cy="2266283"/>
          </a:xfrm>
          <a:prstGeom prst="rect">
            <a:avLst/>
          </a:prstGeom>
          <a:solidFill>
            <a:srgbClr val="4472C4">
              <a:alpha val="41000"/>
            </a:srgbClr>
          </a:solidFill>
          <a:effectLst>
            <a:softEdge rad="25400"/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1900" b="1" dirty="0" smtClean="0"/>
              <a:t>Augu ģenētika un selekcija:</a:t>
            </a:r>
          </a:p>
          <a:p>
            <a:r>
              <a:rPr lang="lv-LV" sz="1900" u="sng" dirty="0" smtClean="0"/>
              <a:t>Gunārs Lācis</a:t>
            </a:r>
          </a:p>
          <a:p>
            <a:r>
              <a:rPr lang="lv-LV" sz="1900" dirty="0" smtClean="0"/>
              <a:t>Katrīna Kārkliņa</a:t>
            </a:r>
          </a:p>
          <a:p>
            <a:r>
              <a:rPr lang="lv-LV" sz="1900" dirty="0" smtClean="0"/>
              <a:t>Toms </a:t>
            </a:r>
            <a:r>
              <a:rPr lang="lv-LV" sz="1900" dirty="0" err="1" smtClean="0"/>
              <a:t>Bartulsons</a:t>
            </a:r>
            <a:endParaRPr lang="lv-LV" sz="1900" dirty="0" smtClean="0"/>
          </a:p>
          <a:p>
            <a:r>
              <a:rPr lang="lv-LV" sz="1900" u="sng" dirty="0"/>
              <a:t>Valda Laugale</a:t>
            </a:r>
          </a:p>
          <a:p>
            <a:r>
              <a:rPr lang="lv-LV" sz="1900" dirty="0"/>
              <a:t>Sanita </a:t>
            </a:r>
            <a:r>
              <a:rPr lang="lv-LV" sz="1900" dirty="0" err="1"/>
              <a:t>Dzieviaciena</a:t>
            </a:r>
            <a:endParaRPr lang="lv-LV" sz="1900" dirty="0"/>
          </a:p>
          <a:p>
            <a:endParaRPr lang="lv-LV" sz="1900" dirty="0" smtClean="0"/>
          </a:p>
        </p:txBody>
      </p:sp>
      <p:sp>
        <p:nvSpPr>
          <p:cNvPr id="19" name="Satura vietturis 3">
            <a:extLst>
              <a:ext uri="{FF2B5EF4-FFF2-40B4-BE49-F238E27FC236}">
                <a16:creationId xmlns="" xmlns:a16="http://schemas.microsoft.com/office/drawing/2014/main" id="{B4B5FF29-70E3-4E2F-875F-73CEEDB07FC5}"/>
              </a:ext>
            </a:extLst>
          </p:cNvPr>
          <p:cNvSpPr txBox="1">
            <a:spLocks/>
          </p:cNvSpPr>
          <p:nvPr/>
        </p:nvSpPr>
        <p:spPr>
          <a:xfrm>
            <a:off x="1102424" y="4985428"/>
            <a:ext cx="4675277" cy="872598"/>
          </a:xfrm>
          <a:prstGeom prst="rect">
            <a:avLst/>
          </a:prstGeom>
          <a:solidFill>
            <a:schemeClr val="tx2">
              <a:lumMod val="60000"/>
              <a:lumOff val="40000"/>
              <a:alpha val="26000"/>
            </a:schemeClr>
          </a:solidFill>
          <a:effectLst>
            <a:softEdge rad="25400"/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900" i="1" dirty="0" smtClean="0"/>
              <a:t>Līga Lepse</a:t>
            </a:r>
          </a:p>
          <a:p>
            <a:r>
              <a:rPr lang="lv-LV" sz="1900" i="1" dirty="0" smtClean="0"/>
              <a:t>Sarmīte Strautiņa</a:t>
            </a:r>
          </a:p>
        </p:txBody>
      </p:sp>
      <p:sp>
        <p:nvSpPr>
          <p:cNvPr id="11" name="Satura vietturis 3">
            <a:extLst>
              <a:ext uri="{FF2B5EF4-FFF2-40B4-BE49-F238E27FC236}">
                <a16:creationId xmlns="" xmlns:a16="http://schemas.microsoft.com/office/drawing/2014/main" id="{B4B5FF29-70E3-4E2F-875F-73CEEDB07FC5}"/>
              </a:ext>
            </a:extLst>
          </p:cNvPr>
          <p:cNvSpPr txBox="1">
            <a:spLocks/>
          </p:cNvSpPr>
          <p:nvPr/>
        </p:nvSpPr>
        <p:spPr>
          <a:xfrm>
            <a:off x="5987035" y="3842772"/>
            <a:ext cx="5973316" cy="2875020"/>
          </a:xfrm>
          <a:prstGeom prst="rect">
            <a:avLst/>
          </a:prstGeom>
          <a:solidFill>
            <a:srgbClr val="F8CBAD">
              <a:alpha val="59000"/>
            </a:srgbClr>
          </a:solidFill>
          <a:effectLst>
            <a:softEdge rad="25400"/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lv-LV" sz="1600" b="1" i="1" dirty="0"/>
              <a:t>Bioinformātikas grupa:</a:t>
            </a:r>
          </a:p>
          <a:p>
            <a:pPr>
              <a:spcBef>
                <a:spcPts val="600"/>
              </a:spcBef>
            </a:pPr>
            <a:r>
              <a:rPr lang="en-US" sz="1600" i="1" dirty="0" err="1"/>
              <a:t>Ņikita</a:t>
            </a:r>
            <a:r>
              <a:rPr lang="en-US" sz="1600" i="1" dirty="0"/>
              <a:t> </a:t>
            </a:r>
            <a:r>
              <a:rPr lang="en-US" sz="1600" i="1" dirty="0" err="1"/>
              <a:t>Zrelovs</a:t>
            </a:r>
            <a:r>
              <a:rPr lang="en-US" sz="1600" i="1" dirty="0"/>
              <a:t>, </a:t>
            </a:r>
            <a:r>
              <a:rPr lang="en-US" sz="1600" i="1" dirty="0" err="1"/>
              <a:t>Bioinformātikas</a:t>
            </a:r>
            <a:r>
              <a:rPr lang="en-US" sz="1600" i="1" dirty="0"/>
              <a:t> </a:t>
            </a:r>
            <a:r>
              <a:rPr lang="en-US" sz="1600" i="1" dirty="0" err="1"/>
              <a:t>grupa</a:t>
            </a:r>
            <a:endParaRPr lang="en-US" sz="1600" i="1" dirty="0"/>
          </a:p>
          <a:p>
            <a:pPr>
              <a:spcBef>
                <a:spcPts val="600"/>
              </a:spcBef>
            </a:pPr>
            <a:r>
              <a:rPr lang="en-US" sz="1600" i="1" dirty="0" err="1"/>
              <a:t>Ivars</a:t>
            </a:r>
            <a:r>
              <a:rPr lang="en-US" sz="1600" i="1" dirty="0"/>
              <a:t> </a:t>
            </a:r>
            <a:r>
              <a:rPr lang="en-US" sz="1600" i="1" dirty="0" err="1"/>
              <a:t>Silamiķelis</a:t>
            </a:r>
            <a:r>
              <a:rPr lang="en-US" sz="1600" i="1" dirty="0"/>
              <a:t>, </a:t>
            </a:r>
            <a:r>
              <a:rPr lang="en-US" sz="1600" i="1" dirty="0" err="1"/>
              <a:t>Bioinformātikas</a:t>
            </a:r>
            <a:r>
              <a:rPr lang="en-US" sz="1600" i="1" dirty="0"/>
              <a:t> </a:t>
            </a:r>
            <a:r>
              <a:rPr lang="en-US" sz="1600" i="1" dirty="0" err="1"/>
              <a:t>grupa</a:t>
            </a:r>
            <a:endParaRPr lang="en-US" sz="1600" i="1" dirty="0"/>
          </a:p>
          <a:p>
            <a:pPr>
              <a:spcBef>
                <a:spcPts val="600"/>
              </a:spcBef>
            </a:pPr>
            <a:r>
              <a:rPr lang="en-US" sz="1600" i="1" dirty="0" err="1"/>
              <a:t>Kaspars</a:t>
            </a:r>
            <a:r>
              <a:rPr lang="en-US" sz="1600" i="1" dirty="0"/>
              <a:t> </a:t>
            </a:r>
            <a:r>
              <a:rPr lang="en-US" sz="1600" i="1" dirty="0" err="1"/>
              <a:t>Megnis</a:t>
            </a:r>
            <a:r>
              <a:rPr lang="en-US" sz="1600" i="1" dirty="0"/>
              <a:t>, </a:t>
            </a:r>
            <a:r>
              <a:rPr lang="en-US" sz="1600" i="1" dirty="0" err="1"/>
              <a:t>Genoma</a:t>
            </a:r>
            <a:r>
              <a:rPr lang="en-US" sz="1600" i="1" dirty="0"/>
              <a:t> </a:t>
            </a:r>
            <a:r>
              <a:rPr lang="en-US" sz="1600" i="1" dirty="0" err="1"/>
              <a:t>centrs</a:t>
            </a:r>
            <a:endParaRPr lang="en-US" sz="1600" i="1" dirty="0"/>
          </a:p>
          <a:p>
            <a:pPr>
              <a:spcBef>
                <a:spcPts val="600"/>
              </a:spcBef>
            </a:pPr>
            <a:r>
              <a:rPr lang="en-US" sz="1600" i="1" dirty="0" err="1"/>
              <a:t>Dita</a:t>
            </a:r>
            <a:r>
              <a:rPr lang="en-US" sz="1600" i="1" dirty="0"/>
              <a:t> </a:t>
            </a:r>
            <a:r>
              <a:rPr lang="en-US" sz="1600" i="1" dirty="0" err="1"/>
              <a:t>Gudrā</a:t>
            </a:r>
            <a:r>
              <a:rPr lang="en-US" sz="1600" i="1" dirty="0"/>
              <a:t>, "</a:t>
            </a:r>
            <a:r>
              <a:rPr lang="en-US" sz="1600" i="1" dirty="0" err="1"/>
              <a:t>Eksotiskā</a:t>
            </a:r>
            <a:r>
              <a:rPr lang="en-US" sz="1600" i="1" dirty="0"/>
              <a:t>" </a:t>
            </a:r>
            <a:r>
              <a:rPr lang="en-US" sz="1600" i="1" dirty="0" err="1"/>
              <a:t>mikrobioma</a:t>
            </a:r>
            <a:r>
              <a:rPr lang="en-US" sz="1600" i="1" dirty="0"/>
              <a:t> un </a:t>
            </a:r>
            <a:r>
              <a:rPr lang="en-US" sz="1600" i="1" dirty="0" err="1"/>
              <a:t>ar</a:t>
            </a:r>
            <a:r>
              <a:rPr lang="en-US" sz="1600" i="1" dirty="0"/>
              <a:t> G-</a:t>
            </a:r>
            <a:r>
              <a:rPr lang="en-US" sz="1600" i="1" dirty="0" err="1"/>
              <a:t>proteīnu</a:t>
            </a:r>
            <a:r>
              <a:rPr lang="en-US" sz="1600" i="1" dirty="0"/>
              <a:t> </a:t>
            </a:r>
            <a:r>
              <a:rPr lang="en-US" sz="1600" i="1" dirty="0" err="1"/>
              <a:t>saistīto</a:t>
            </a:r>
            <a:r>
              <a:rPr lang="en-US" sz="1600" i="1" dirty="0"/>
              <a:t> </a:t>
            </a:r>
            <a:r>
              <a:rPr lang="en-US" sz="1600" i="1" dirty="0" err="1"/>
              <a:t>receptoru</a:t>
            </a:r>
            <a:r>
              <a:rPr lang="en-US" sz="1600" i="1" dirty="0"/>
              <a:t> (GPCR) </a:t>
            </a:r>
            <a:r>
              <a:rPr lang="en-US" sz="1600" i="1" dirty="0" err="1"/>
              <a:t>funkcionālās</a:t>
            </a:r>
            <a:r>
              <a:rPr lang="en-US" sz="1600" i="1" dirty="0"/>
              <a:t> </a:t>
            </a:r>
            <a:r>
              <a:rPr lang="en-US" sz="1600" i="1" dirty="0" err="1"/>
              <a:t>izpētes</a:t>
            </a:r>
            <a:r>
              <a:rPr lang="en-US" sz="1600" i="1" dirty="0"/>
              <a:t> </a:t>
            </a:r>
            <a:r>
              <a:rPr lang="en-US" sz="1600" i="1" dirty="0" err="1"/>
              <a:t>grupa</a:t>
            </a:r>
            <a:endParaRPr lang="en-US" sz="1600" i="1" dirty="0"/>
          </a:p>
          <a:p>
            <a:pPr>
              <a:spcBef>
                <a:spcPts val="600"/>
              </a:spcBef>
            </a:pPr>
            <a:r>
              <a:rPr lang="en-US" sz="1600" i="1" dirty="0" err="1"/>
              <a:t>Ance</a:t>
            </a:r>
            <a:r>
              <a:rPr lang="en-US" sz="1600" i="1" dirty="0"/>
              <a:t> </a:t>
            </a:r>
            <a:r>
              <a:rPr lang="en-US" sz="1600" i="1" dirty="0" err="1"/>
              <a:t>Roga</a:t>
            </a:r>
            <a:r>
              <a:rPr lang="en-US" sz="1600" i="1" dirty="0"/>
              <a:t>, "</a:t>
            </a:r>
            <a:r>
              <a:rPr lang="en-US" sz="1600" i="1" dirty="0" err="1"/>
              <a:t>Eksotiskā</a:t>
            </a:r>
            <a:r>
              <a:rPr lang="en-US" sz="1600" i="1" dirty="0"/>
              <a:t>" </a:t>
            </a:r>
            <a:r>
              <a:rPr lang="en-US" sz="1600" i="1" dirty="0" err="1"/>
              <a:t>mikrobioma</a:t>
            </a:r>
            <a:r>
              <a:rPr lang="en-US" sz="1600" i="1" dirty="0"/>
              <a:t> un </a:t>
            </a:r>
            <a:r>
              <a:rPr lang="en-US" sz="1600" i="1" dirty="0" err="1"/>
              <a:t>ar</a:t>
            </a:r>
            <a:r>
              <a:rPr lang="en-US" sz="1600" i="1" dirty="0"/>
              <a:t> G-</a:t>
            </a:r>
            <a:r>
              <a:rPr lang="en-US" sz="1600" i="1" dirty="0" err="1"/>
              <a:t>proteīnu</a:t>
            </a:r>
            <a:r>
              <a:rPr lang="en-US" sz="1600" i="1" dirty="0"/>
              <a:t> </a:t>
            </a:r>
            <a:r>
              <a:rPr lang="en-US" sz="1600" i="1" dirty="0" err="1"/>
              <a:t>saistīto</a:t>
            </a:r>
            <a:r>
              <a:rPr lang="en-US" sz="1600" i="1" dirty="0"/>
              <a:t> </a:t>
            </a:r>
            <a:r>
              <a:rPr lang="en-US" sz="1600" i="1" dirty="0" err="1"/>
              <a:t>receptoru</a:t>
            </a:r>
            <a:r>
              <a:rPr lang="en-US" sz="1600" i="1" dirty="0"/>
              <a:t> (GPCR) </a:t>
            </a:r>
            <a:r>
              <a:rPr lang="en-US" sz="1600" i="1" dirty="0" err="1"/>
              <a:t>funkcionālās</a:t>
            </a:r>
            <a:r>
              <a:rPr lang="en-US" sz="1600" i="1" dirty="0"/>
              <a:t> </a:t>
            </a:r>
            <a:r>
              <a:rPr lang="en-US" sz="1600" i="1" dirty="0" err="1"/>
              <a:t>izpētes</a:t>
            </a:r>
            <a:r>
              <a:rPr lang="en-US" sz="1600" i="1" dirty="0"/>
              <a:t> </a:t>
            </a:r>
            <a:r>
              <a:rPr lang="en-US" sz="1600" i="1" dirty="0" err="1" smtClean="0"/>
              <a:t>grupa</a:t>
            </a:r>
            <a:endParaRPr lang="lv-LV" sz="1600" i="1" dirty="0"/>
          </a:p>
          <a:p>
            <a:pPr>
              <a:spcBef>
                <a:spcPts val="600"/>
              </a:spcBef>
            </a:pPr>
            <a:r>
              <a:rPr lang="en-US" sz="1600" i="1" dirty="0" err="1"/>
              <a:t>Helvijs</a:t>
            </a:r>
            <a:r>
              <a:rPr lang="en-US" sz="1600" i="1" dirty="0"/>
              <a:t> </a:t>
            </a:r>
            <a:r>
              <a:rPr lang="en-US" sz="1600" i="1" dirty="0" err="1"/>
              <a:t>Niedra</a:t>
            </a:r>
            <a:r>
              <a:rPr lang="en-US" sz="1600" i="1" dirty="0"/>
              <a:t>, </a:t>
            </a:r>
            <a:r>
              <a:rPr lang="en-US" sz="1600" i="1" dirty="0" err="1"/>
              <a:t>Molekulārās</a:t>
            </a:r>
            <a:r>
              <a:rPr lang="en-US" sz="1600" i="1" dirty="0"/>
              <a:t> un </a:t>
            </a:r>
            <a:r>
              <a:rPr lang="en-US" sz="1600" i="1" dirty="0" err="1"/>
              <a:t>funkcionālās</a:t>
            </a:r>
            <a:r>
              <a:rPr lang="en-US" sz="1600" i="1" dirty="0"/>
              <a:t> </a:t>
            </a:r>
            <a:r>
              <a:rPr lang="en-US" sz="1600" i="1" dirty="0" err="1"/>
              <a:t>genomikas</a:t>
            </a:r>
            <a:r>
              <a:rPr lang="en-US" sz="1600" i="1" dirty="0"/>
              <a:t> </a:t>
            </a:r>
            <a:r>
              <a:rPr lang="en-US" sz="1600" i="1" dirty="0" err="1"/>
              <a:t>izpētes</a:t>
            </a:r>
            <a:r>
              <a:rPr lang="en-US" sz="1600" i="1" dirty="0"/>
              <a:t> </a:t>
            </a:r>
            <a:r>
              <a:rPr lang="en-US" sz="1600" i="1" dirty="0" err="1"/>
              <a:t>grupa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54482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2667376" y="2509697"/>
            <a:ext cx="8932168" cy="4126996"/>
            <a:chOff x="1055144" y="2305160"/>
            <a:chExt cx="8932168" cy="4126996"/>
          </a:xfrm>
        </p:grpSpPr>
        <p:pic>
          <p:nvPicPr>
            <p:cNvPr id="7" name="Picture 6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17"/>
            <a:stretch/>
          </p:blipFill>
          <p:spPr bwMode="auto">
            <a:xfrm rot="16200000">
              <a:off x="1095263" y="3543316"/>
              <a:ext cx="1718435" cy="1798674"/>
            </a:xfrm>
            <a:prstGeom prst="rect">
              <a:avLst/>
            </a:prstGeom>
            <a:noFill/>
            <a:ln>
              <a:noFill/>
            </a:ln>
            <a:effectLst>
              <a:softEdge rad="63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32" t="18698" r="17192" b="30108"/>
            <a:stretch/>
          </p:blipFill>
          <p:spPr>
            <a:xfrm>
              <a:off x="6611758" y="2305160"/>
              <a:ext cx="2179051" cy="1622182"/>
            </a:xfrm>
            <a:prstGeom prst="rect">
              <a:avLst/>
            </a:prstGeom>
            <a:effectLst>
              <a:softEdge rad="114300"/>
            </a:effectLst>
          </p:spPr>
        </p:pic>
        <p:pic>
          <p:nvPicPr>
            <p:cNvPr id="10" name="Picture 9" descr="F:\_______FOTO_\Bojajumu_foto\_Ribes\Upenes\pumpurerces_FOTO_JStalazs\S6302204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6254" r="25998" b="26474"/>
            <a:stretch/>
          </p:blipFill>
          <p:spPr bwMode="auto">
            <a:xfrm>
              <a:off x="8227996" y="4274930"/>
              <a:ext cx="1759316" cy="2031833"/>
            </a:xfrm>
            <a:prstGeom prst="rect">
              <a:avLst/>
            </a:prstGeom>
            <a:effectLst>
              <a:softEdge rad="1270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pic>
          <p:nvPicPr>
            <p:cNvPr id="11" name="Attēls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593" y="4307274"/>
              <a:ext cx="1808051" cy="21248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18" name="Straight Arrow Connector 17"/>
            <p:cNvCxnSpPr/>
            <p:nvPr/>
          </p:nvCxnSpPr>
          <p:spPr>
            <a:xfrm>
              <a:off x="2853818" y="4596063"/>
              <a:ext cx="1417393" cy="324853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6269849" y="5050711"/>
              <a:ext cx="1958147" cy="30784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4868307" y="3115097"/>
              <a:ext cx="1743451" cy="113307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 rot="780000">
              <a:off x="2861733" y="4406478"/>
              <a:ext cx="16964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smtClean="0"/>
                <a:t>Cecidophyopsis</a:t>
              </a:r>
              <a:endParaRPr lang="en-US" sz="1400" i="1"/>
            </a:p>
          </p:txBody>
        </p:sp>
        <p:sp>
          <p:nvSpPr>
            <p:cNvPr id="27" name="TextBox 26"/>
            <p:cNvSpPr txBox="1"/>
            <p:nvPr/>
          </p:nvSpPr>
          <p:spPr>
            <a:xfrm rot="780000">
              <a:off x="2866310" y="4804775"/>
              <a:ext cx="13392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400" dirty="0" smtClean="0"/>
                <a:t>BRV vektors</a:t>
              </a:r>
              <a:endParaRPr lang="lv-LV" sz="1400" dirty="0"/>
            </a:p>
          </p:txBody>
        </p:sp>
        <p:sp>
          <p:nvSpPr>
            <p:cNvPr id="28" name="TextBox 27"/>
            <p:cNvSpPr txBox="1"/>
            <p:nvPr/>
          </p:nvSpPr>
          <p:spPr>
            <a:xfrm rot="-540000">
              <a:off x="6152009" y="4842685"/>
              <a:ext cx="19925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400" i="1" dirty="0" smtClean="0"/>
                <a:t>Cecidophyopsis</a:t>
              </a:r>
              <a:r>
                <a:rPr lang="lv-LV" sz="1400" dirty="0" smtClean="0"/>
                <a:t> bojājumi</a:t>
              </a:r>
              <a:endParaRPr lang="lv-LV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 rot="-540000">
              <a:off x="6378826" y="5259600"/>
              <a:ext cx="1800658" cy="319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400" dirty="0" smtClean="0"/>
                <a:t>pumpuru </a:t>
              </a:r>
              <a:r>
                <a:rPr lang="lv-LV" sz="1400" dirty="0" err="1" smtClean="0"/>
                <a:t>pangas</a:t>
              </a:r>
              <a:endParaRPr lang="lv-LV" sz="1400" dirty="0"/>
            </a:p>
          </p:txBody>
        </p:sp>
        <p:sp>
          <p:nvSpPr>
            <p:cNvPr id="31" name="TextBox 30"/>
            <p:cNvSpPr txBox="1"/>
            <p:nvPr/>
          </p:nvSpPr>
          <p:spPr>
            <a:xfrm rot="-1980000">
              <a:off x="4924140" y="3383102"/>
              <a:ext cx="13884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400" smtClean="0"/>
                <a:t>BRV bojājumi</a:t>
              </a:r>
              <a:endParaRPr lang="lv-LV" sz="1400" dirty="0"/>
            </a:p>
          </p:txBody>
        </p:sp>
        <p:sp>
          <p:nvSpPr>
            <p:cNvPr id="32" name="TextBox 31"/>
            <p:cNvSpPr txBox="1"/>
            <p:nvPr/>
          </p:nvSpPr>
          <p:spPr>
            <a:xfrm rot="-1920000">
              <a:off x="4887658" y="3581296"/>
              <a:ext cx="22963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400" dirty="0" smtClean="0"/>
                <a:t>reversija, </a:t>
              </a:r>
              <a:r>
                <a:rPr lang="lv-LV" sz="1400" dirty="0" err="1" smtClean="0"/>
                <a:t>pilnziedainība</a:t>
              </a:r>
              <a:endParaRPr lang="lv-LV" sz="1400" dirty="0"/>
            </a:p>
          </p:txBody>
        </p:sp>
      </p:grpSp>
      <p:sp>
        <p:nvSpPr>
          <p:cNvPr id="38" name="Teksta vietturis 2">
            <a:extLst>
              <a:ext uri="{FF2B5EF4-FFF2-40B4-BE49-F238E27FC236}">
                <a16:creationId xmlns="" xmlns:a16="http://schemas.microsoft.com/office/drawing/2014/main" id="{DFF79D26-0544-4762-B625-B7F27846C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1400" y="335021"/>
            <a:ext cx="4274968" cy="493395"/>
          </a:xfrm>
        </p:spPr>
        <p:txBody>
          <a:bodyPr>
            <a:normAutofit/>
          </a:bodyPr>
          <a:lstStyle/>
          <a:p>
            <a:r>
              <a:rPr lang="lv-LV" i="1" dirty="0" smtClean="0"/>
              <a:t>Ribes</a:t>
            </a:r>
            <a:r>
              <a:rPr lang="lv-LV" dirty="0" smtClean="0"/>
              <a:t> </a:t>
            </a:r>
            <a:r>
              <a:rPr lang="mr-IN" dirty="0" smtClean="0"/>
              <a:t>–</a:t>
            </a:r>
            <a:r>
              <a:rPr lang="lv-LV" dirty="0" smtClean="0"/>
              <a:t> </a:t>
            </a:r>
            <a:r>
              <a:rPr lang="lv-LV" i="1" dirty="0" smtClean="0"/>
              <a:t>Cecidophyopsis</a:t>
            </a:r>
            <a:r>
              <a:rPr lang="lv-LV" dirty="0" smtClean="0"/>
              <a:t> - BRV </a:t>
            </a:r>
          </a:p>
        </p:txBody>
      </p:sp>
      <p:sp>
        <p:nvSpPr>
          <p:cNvPr id="39" name="Teksta vietturis 2">
            <a:extLst>
              <a:ext uri="{FF2B5EF4-FFF2-40B4-BE49-F238E27FC236}">
                <a16:creationId xmlns="" xmlns:a16="http://schemas.microsoft.com/office/drawing/2014/main" id="{DFF79D26-0544-4762-B625-B7F27846C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9810" y="907022"/>
            <a:ext cx="7386574" cy="2319266"/>
          </a:xfrm>
        </p:spPr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lv-LV" sz="2000" b="0" dirty="0" smtClean="0"/>
              <a:t>Upenes un citi </a:t>
            </a:r>
            <a:r>
              <a:rPr lang="lv-LV" sz="2000" b="0" i="1" dirty="0" smtClean="0"/>
              <a:t>Ribes</a:t>
            </a:r>
            <a:r>
              <a:rPr lang="lv-LV" sz="2000" b="0" dirty="0" smtClean="0"/>
              <a:t> augi - nozīmīgs un augstvērtīgs vietējais resurss.</a:t>
            </a:r>
          </a:p>
          <a:p>
            <a:pPr marL="285750" indent="-285750">
              <a:buFont typeface="Arial" charset="0"/>
              <a:buChar char="•"/>
            </a:pPr>
            <a:r>
              <a:rPr lang="lv-LV" sz="2000" b="0" dirty="0" smtClean="0"/>
              <a:t>Upenes - otrais komerciāli plašāk audzētais kultūraugs augļkopībā.</a:t>
            </a:r>
          </a:p>
          <a:p>
            <a:pPr marL="285750" indent="-285750">
              <a:buFont typeface="Arial" charset="0"/>
              <a:buChar char="•"/>
            </a:pPr>
            <a:r>
              <a:rPr lang="lv-LV" sz="2000" b="0" i="1" dirty="0" smtClean="0"/>
              <a:t>Cecidophyopsis</a:t>
            </a:r>
            <a:r>
              <a:rPr lang="lv-LV" sz="2000" b="0" dirty="0" smtClean="0"/>
              <a:t> pumpurērces kombinācijā ar BRV ieņēmīgām šķirnēm var radīt pat 100 % ražas zudumus.</a:t>
            </a:r>
          </a:p>
          <a:p>
            <a:pPr marL="285750" indent="-285750">
              <a:buFont typeface="Arial" charset="0"/>
              <a:buChar char="•"/>
            </a:pPr>
            <a:r>
              <a:rPr lang="lv-LV" sz="2000" b="0" dirty="0" smtClean="0"/>
              <a:t>Latvijā veic šķirņu selekciju.</a:t>
            </a:r>
          </a:p>
        </p:txBody>
      </p:sp>
    </p:spTree>
    <p:extLst>
      <p:ext uri="{BB962C8B-B14F-4D97-AF65-F5344CB8AC3E}">
        <p14:creationId xmlns:p14="http://schemas.microsoft.com/office/powerpoint/2010/main" val="69842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3">
            <a:extLst>
              <a:ext uri="{FF2B5EF4-FFF2-40B4-BE49-F238E27FC236}">
                <a16:creationId xmlns="" xmlns:a16="http://schemas.microsoft.com/office/drawing/2014/main" id="{F57BB51F-4A51-417F-9533-A54D8B13D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13" y="239445"/>
            <a:ext cx="10913481" cy="1116661"/>
          </a:xfrm>
        </p:spPr>
        <p:txBody>
          <a:bodyPr>
            <a:normAutofit/>
          </a:bodyPr>
          <a:lstStyle/>
          <a:p>
            <a:pPr algn="ctr"/>
            <a:r>
              <a:rPr lang="lv-LV" sz="2400" dirty="0" smtClean="0">
                <a:ea typeface="Courier" charset="0"/>
                <a:cs typeface="Courier" charset="0"/>
              </a:rPr>
              <a:t>Projekta </a:t>
            </a:r>
            <a:r>
              <a:rPr lang="lv-LV" sz="2400" dirty="0">
                <a:ea typeface="Courier" charset="0"/>
                <a:cs typeface="Courier" charset="0"/>
              </a:rPr>
              <a:t>mērķis </a:t>
            </a:r>
            <a:r>
              <a:rPr lang="lv-LV" sz="2400" dirty="0" smtClean="0">
                <a:ea typeface="Courier" charset="0"/>
                <a:cs typeface="Courier" charset="0"/>
              </a:rPr>
              <a:t>- </a:t>
            </a:r>
            <a:r>
              <a:rPr lang="lv-LV" sz="2400" dirty="0">
                <a:ea typeface="Courier" charset="0"/>
                <a:cs typeface="Courier" charset="0"/>
              </a:rPr>
              <a:t>skaidrot </a:t>
            </a:r>
            <a:r>
              <a:rPr lang="lv-LV" sz="2400" i="1" dirty="0">
                <a:ea typeface="Courier" charset="0"/>
                <a:cs typeface="Courier" charset="0"/>
              </a:rPr>
              <a:t>Cecidophyopsis</a:t>
            </a:r>
            <a:r>
              <a:rPr lang="lv-LV" sz="2400" dirty="0">
                <a:ea typeface="Courier" charset="0"/>
                <a:cs typeface="Courier" charset="0"/>
              </a:rPr>
              <a:t>-BRV kompleksa mijiedarbību ar </a:t>
            </a:r>
            <a:r>
              <a:rPr lang="lv-LV" sz="2400" i="1" dirty="0">
                <a:ea typeface="Courier" charset="0"/>
                <a:cs typeface="Courier" charset="0"/>
              </a:rPr>
              <a:t>Ribes</a:t>
            </a:r>
            <a:r>
              <a:rPr lang="lv-LV" sz="2400" dirty="0">
                <a:ea typeface="Courier" charset="0"/>
                <a:cs typeface="Courier" charset="0"/>
              </a:rPr>
              <a:t> ģints augiem rezistences selekcijai un ilgtspējīgai audzēšanai, izmantojot sekojošas pētniecības  pieejas</a:t>
            </a:r>
            <a:r>
              <a:rPr lang="lv-LV" sz="2400" dirty="0" smtClean="0">
                <a:ea typeface="Courier" charset="0"/>
                <a:cs typeface="Courier" charset="0"/>
              </a:rPr>
              <a:t>:</a:t>
            </a:r>
            <a:endParaRPr lang="lv-LV" sz="2400" dirty="0"/>
          </a:p>
        </p:txBody>
      </p:sp>
      <p:sp>
        <p:nvSpPr>
          <p:cNvPr id="5" name="Teksta vietturis 4">
            <a:extLst>
              <a:ext uri="{FF2B5EF4-FFF2-40B4-BE49-F238E27FC236}">
                <a16:creationId xmlns="" xmlns:a16="http://schemas.microsoft.com/office/drawing/2014/main" id="{3B528719-10A0-4CF0-A35C-CCB3ACCB4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674" y="1693357"/>
            <a:ext cx="9336505" cy="2601180"/>
          </a:xfrm>
        </p:spPr>
        <p:txBody>
          <a:bodyPr>
            <a:noAutofit/>
          </a:bodyPr>
          <a:lstStyle/>
          <a:p>
            <a:pPr algn="just"/>
            <a:r>
              <a:rPr lang="lv-LV" sz="2400" b="1" dirty="0">
                <a:ea typeface="Courier" charset="0"/>
                <a:cs typeface="Courier" charset="0"/>
              </a:rPr>
              <a:t>1) </a:t>
            </a:r>
            <a:r>
              <a:rPr lang="lv-LV" sz="2400" b="1" i="1" dirty="0"/>
              <a:t>Cecidophyopsis</a:t>
            </a:r>
            <a:r>
              <a:rPr lang="lv-LV" sz="2400" b="1" dirty="0"/>
              <a:t> sugu koncepcijas, ģenētiskās daudzveidības un saimniekaugu loka </a:t>
            </a:r>
            <a:r>
              <a:rPr lang="lv-LV" sz="2400" b="1" dirty="0" smtClean="0"/>
              <a:t>izpēte (DI&amp;BMC);</a:t>
            </a:r>
            <a:endParaRPr lang="lv-LV" sz="2400" b="1" dirty="0"/>
          </a:p>
          <a:p>
            <a:pPr algn="just"/>
            <a:r>
              <a:rPr lang="lv-LV" sz="2400" b="1" dirty="0">
                <a:ea typeface="Courier" charset="0"/>
                <a:cs typeface="Courier" charset="0"/>
              </a:rPr>
              <a:t>2) </a:t>
            </a:r>
            <a:r>
              <a:rPr lang="lv-LV" sz="2400" b="1" dirty="0"/>
              <a:t>Katras </a:t>
            </a:r>
            <a:r>
              <a:rPr lang="lv-LV" sz="2400" b="1" i="1" dirty="0"/>
              <a:t>Cecidophyopsis</a:t>
            </a:r>
            <a:r>
              <a:rPr lang="lv-LV" sz="2400" b="1" dirty="0"/>
              <a:t> sugas lomas BRV pārnesē </a:t>
            </a:r>
            <a:r>
              <a:rPr lang="lv-LV" sz="2400" b="1" dirty="0" smtClean="0"/>
              <a:t>izpēte (DI&amp;BMC);</a:t>
            </a:r>
            <a:endParaRPr lang="lv-LV" sz="2400" b="1" dirty="0"/>
          </a:p>
          <a:p>
            <a:pPr algn="just"/>
            <a:r>
              <a:rPr lang="lv-LV" sz="2400" dirty="0">
                <a:ea typeface="Courier" charset="0"/>
                <a:cs typeface="Courier" charset="0"/>
              </a:rPr>
              <a:t>3) A</a:t>
            </a:r>
            <a:r>
              <a:rPr lang="lv-LV" sz="2400" dirty="0"/>
              <a:t>ugu rezistences </a:t>
            </a:r>
            <a:r>
              <a:rPr lang="lv-LV" sz="2400" dirty="0" smtClean="0"/>
              <a:t>pret </a:t>
            </a:r>
            <a:r>
              <a:rPr lang="lv-LV" sz="2400" i="1" dirty="0"/>
              <a:t>Cecidophyopsis</a:t>
            </a:r>
            <a:r>
              <a:rPr lang="lv-LV" sz="2400" dirty="0"/>
              <a:t> un </a:t>
            </a:r>
            <a:r>
              <a:rPr lang="lv-LV" sz="2400" i="1" dirty="0"/>
              <a:t>BRV </a:t>
            </a:r>
            <a:r>
              <a:rPr lang="lv-LV" sz="2400" dirty="0" smtClean="0"/>
              <a:t>izpēte (DI&amp;BMC);</a:t>
            </a:r>
            <a:endParaRPr lang="lv-LV" sz="2400" dirty="0"/>
          </a:p>
          <a:p>
            <a:pPr algn="just"/>
            <a:r>
              <a:rPr lang="lv-LV" sz="2400" dirty="0">
                <a:ea typeface="Courier" charset="0"/>
                <a:cs typeface="Courier" charset="0"/>
              </a:rPr>
              <a:t>4) </a:t>
            </a:r>
            <a:r>
              <a:rPr lang="lv-LV" sz="2400" dirty="0"/>
              <a:t>Vietējā </a:t>
            </a:r>
            <a:r>
              <a:rPr lang="lv-LV" sz="2400" i="1" dirty="0"/>
              <a:t>Ribes</a:t>
            </a:r>
            <a:r>
              <a:rPr lang="lv-LV" sz="2400" dirty="0"/>
              <a:t> genofonda raksturošana, atveseļošana un </a:t>
            </a:r>
            <a:r>
              <a:rPr lang="lv-LV" sz="2400" dirty="0" smtClean="0"/>
              <a:t>saglabāšana (DI).</a:t>
            </a:r>
            <a:endParaRPr lang="lv-LV" sz="2400" dirty="0">
              <a:ea typeface="Courier" charset="0"/>
              <a:cs typeface="Courier" charset="0"/>
            </a:endParaRPr>
          </a:p>
          <a:p>
            <a:endParaRPr lang="lv-LV" sz="2400" dirty="0"/>
          </a:p>
        </p:txBody>
      </p:sp>
      <p:pic>
        <p:nvPicPr>
          <p:cNvPr id="6" name="Attēls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705" y="1356106"/>
            <a:ext cx="1860923" cy="2187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705" y="3773540"/>
            <a:ext cx="1846011" cy="246134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8" name="Picture 7" descr="F:\13-04-2015\___________________ERCES_2019\_foto\Ribes_aureum_LAILA_foto_2_16-05-2019\P51400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5610" y="4658196"/>
            <a:ext cx="2388569" cy="187168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9" descr="F:\_______FOTO_\Bojajumu_foto\_Ribes\Upenes\pumpurerces_FOTO_JStalazs\S6302204.JPG"/>
          <p:cNvPicPr>
            <a:picLocks noChangeAspect="1" noChangeArrowheads="1"/>
          </p:cNvPicPr>
          <p:nvPr/>
        </p:nvPicPr>
        <p:blipFill rotWithShape="1">
          <a:blip r:embed="rId5" cstate="print"/>
          <a:srcRect l="26254" r="25998" b="26474"/>
          <a:stretch/>
        </p:blipFill>
        <p:spPr bwMode="auto">
          <a:xfrm>
            <a:off x="676774" y="4658196"/>
            <a:ext cx="1620644" cy="1871681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0" name="Picture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7"/>
          <a:stretch/>
        </p:blipFill>
        <p:spPr bwMode="auto">
          <a:xfrm rot="16200000">
            <a:off x="2615159" y="4634156"/>
            <a:ext cx="1898091" cy="191975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2" t="18698" r="17192" b="30108"/>
          <a:stretch/>
        </p:blipFill>
        <p:spPr>
          <a:xfrm>
            <a:off x="4830990" y="4658196"/>
            <a:ext cx="2514199" cy="1871681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61999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a vietturis 2">
            <a:extLst>
              <a:ext uri="{FF2B5EF4-FFF2-40B4-BE49-F238E27FC236}">
                <a16:creationId xmlns="" xmlns:a16="http://schemas.microsoft.com/office/drawing/2014/main" id="{DFF79D26-0544-4762-B625-B7F27846CCF9}"/>
              </a:ext>
            </a:extLst>
          </p:cNvPr>
          <p:cNvSpPr txBox="1">
            <a:spLocks/>
          </p:cNvSpPr>
          <p:nvPr/>
        </p:nvSpPr>
        <p:spPr>
          <a:xfrm>
            <a:off x="2096068" y="153308"/>
            <a:ext cx="8025063" cy="603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b="1" i="1" dirty="0" smtClean="0"/>
              <a:t>Ribes</a:t>
            </a:r>
            <a:r>
              <a:rPr lang="lv-LV" b="1" dirty="0" smtClean="0"/>
              <a:t> </a:t>
            </a:r>
            <a:r>
              <a:rPr lang="mr-IN" b="1" dirty="0" smtClean="0"/>
              <a:t>–</a:t>
            </a:r>
            <a:r>
              <a:rPr lang="lv-LV" b="1" dirty="0" smtClean="0"/>
              <a:t> </a:t>
            </a:r>
            <a:r>
              <a:rPr lang="lv-LV" b="1" i="1" dirty="0" smtClean="0"/>
              <a:t>Cecidophyopsis</a:t>
            </a:r>
            <a:r>
              <a:rPr lang="lv-LV" b="1" dirty="0" smtClean="0"/>
              <a:t> - BRV: vispārpieņemtās </a:t>
            </a:r>
            <a:r>
              <a:rPr lang="lv-LV" b="1" dirty="0"/>
              <a:t>atziņas </a:t>
            </a:r>
          </a:p>
          <a:p>
            <a:pPr marL="0" indent="0" algn="ctr">
              <a:buNone/>
            </a:pPr>
            <a:endParaRPr lang="lv-LV" b="1" dirty="0" smtClean="0"/>
          </a:p>
        </p:txBody>
      </p:sp>
      <p:sp>
        <p:nvSpPr>
          <p:cNvPr id="3" name="Teksta vietturis 2">
            <a:extLst>
              <a:ext uri="{FF2B5EF4-FFF2-40B4-BE49-F238E27FC236}">
                <a16:creationId xmlns="" xmlns:a16="http://schemas.microsoft.com/office/drawing/2014/main" id="{DFF79D26-0544-4762-B625-B7F27846CCF9}"/>
              </a:ext>
            </a:extLst>
          </p:cNvPr>
          <p:cNvSpPr txBox="1">
            <a:spLocks/>
          </p:cNvSpPr>
          <p:nvPr/>
        </p:nvSpPr>
        <p:spPr>
          <a:xfrm>
            <a:off x="903010" y="809583"/>
            <a:ext cx="4559969" cy="3329107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000" dirty="0" smtClean="0">
                <a:ea typeface="Verdana" panose="020B0604030504040204" pitchFamily="34" charset="0"/>
              </a:rPr>
              <a:t>Upeņu </a:t>
            </a:r>
            <a:r>
              <a:rPr lang="lv-LV" sz="2000" b="1" dirty="0" smtClean="0">
                <a:ea typeface="Verdana" panose="020B0604030504040204" pitchFamily="34" charset="0"/>
              </a:rPr>
              <a:t>rezistencei</a:t>
            </a:r>
            <a:r>
              <a:rPr lang="lv-LV" sz="2000" dirty="0" smtClean="0">
                <a:ea typeface="Verdana" panose="020B0604030504040204" pitchFamily="34" charset="0"/>
              </a:rPr>
              <a:t> pret </a:t>
            </a:r>
            <a:r>
              <a:rPr lang="lv-LV" sz="2000" dirty="0" err="1" smtClean="0">
                <a:ea typeface="Verdana" panose="020B0604030504040204" pitchFamily="34" charset="0"/>
              </a:rPr>
              <a:t>pumpurērcēm</a:t>
            </a:r>
            <a:r>
              <a:rPr lang="lv-LV" sz="2000" dirty="0" smtClean="0">
                <a:ea typeface="Verdana" panose="020B0604030504040204" pitchFamily="34" charset="0"/>
              </a:rPr>
              <a:t> (</a:t>
            </a:r>
            <a:r>
              <a:rPr lang="lv-LV" sz="2000" i="1" dirty="0" smtClean="0">
                <a:ea typeface="Verdana" panose="020B0604030504040204" pitchFamily="34" charset="0"/>
              </a:rPr>
              <a:t>Cecidophyopsis </a:t>
            </a:r>
            <a:r>
              <a:rPr lang="lv-LV" sz="2000" i="1" dirty="0" err="1" smtClean="0">
                <a:ea typeface="Verdana" panose="020B0604030504040204" pitchFamily="34" charset="0"/>
              </a:rPr>
              <a:t>ribis</a:t>
            </a:r>
            <a:r>
              <a:rPr lang="lv-LV" sz="2000" dirty="0" smtClean="0">
                <a:ea typeface="Verdana" panose="020B0604030504040204" pitchFamily="34" charset="0"/>
              </a:rPr>
              <a:t>)</a:t>
            </a:r>
            <a:r>
              <a:rPr lang="lv-LV" sz="2000" i="1" dirty="0" smtClean="0">
                <a:ea typeface="Verdana" panose="020B0604030504040204" pitchFamily="34" charset="0"/>
              </a:rPr>
              <a:t> </a:t>
            </a:r>
            <a:r>
              <a:rPr lang="lv-LV" sz="2000" dirty="0" smtClean="0">
                <a:ea typeface="Verdana" panose="020B0604030504040204" pitchFamily="34" charset="0"/>
              </a:rPr>
              <a:t>zināmi un selekcijā tiek izmantoti divi gēni </a:t>
            </a:r>
            <a:r>
              <a:rPr lang="lv-LV" sz="2000" i="1" dirty="0" smtClean="0">
                <a:ea typeface="Verdana" panose="020B0604030504040204" pitchFamily="34" charset="0"/>
              </a:rPr>
              <a:t>Ce</a:t>
            </a:r>
            <a:r>
              <a:rPr lang="lv-LV" sz="2000" dirty="0" smtClean="0">
                <a:ea typeface="Verdana" panose="020B0604030504040204" pitchFamily="34" charset="0"/>
              </a:rPr>
              <a:t> (donors – ērkšķogas, </a:t>
            </a:r>
            <a:r>
              <a:rPr lang="en-GB" sz="2000" i="1" dirty="0" smtClean="0">
                <a:ea typeface="Verdana" panose="020B0604030504040204" pitchFamily="34" charset="0"/>
              </a:rPr>
              <a:t>Ribes </a:t>
            </a:r>
            <a:r>
              <a:rPr lang="en-GB" sz="2000" i="1" dirty="0" err="1" smtClean="0">
                <a:ea typeface="Verdana" panose="020B0604030504040204" pitchFamily="34" charset="0"/>
              </a:rPr>
              <a:t>uva-crispa</a:t>
            </a:r>
            <a:r>
              <a:rPr lang="lv-LV" sz="2000" dirty="0" smtClean="0">
                <a:ea typeface="Verdana" panose="020B0604030504040204" pitchFamily="34" charset="0"/>
              </a:rPr>
              <a:t>) un </a:t>
            </a:r>
            <a:r>
              <a:rPr lang="lv-LV" sz="2000" i="1" dirty="0" err="1" smtClean="0">
                <a:ea typeface="Verdana" panose="020B0604030504040204" pitchFamily="34" charset="0"/>
              </a:rPr>
              <a:t>P</a:t>
            </a:r>
            <a:r>
              <a:rPr lang="lv-LV" sz="2000" dirty="0" smtClean="0">
                <a:ea typeface="Verdana" panose="020B0604030504040204" pitchFamily="34" charset="0"/>
              </a:rPr>
              <a:t> (donors- </a:t>
            </a:r>
            <a:r>
              <a:rPr lang="en-GB" sz="2000" i="1" dirty="0" smtClean="0">
                <a:ea typeface="Verdana" panose="020B0604030504040204" pitchFamily="34" charset="0"/>
              </a:rPr>
              <a:t>R. </a:t>
            </a:r>
            <a:r>
              <a:rPr lang="en-GB" sz="2000" i="1" dirty="0" err="1" smtClean="0">
                <a:ea typeface="Verdana" panose="020B0604030504040204" pitchFamily="34" charset="0"/>
              </a:rPr>
              <a:t>ussuriense</a:t>
            </a:r>
            <a:r>
              <a:rPr lang="en-GB" sz="2000" dirty="0" smtClean="0">
                <a:ea typeface="Verdana" panose="020B0604030504040204" pitchFamily="34" charset="0"/>
              </a:rPr>
              <a:t> and </a:t>
            </a:r>
            <a:r>
              <a:rPr lang="en-GB" sz="2000" i="1" dirty="0" smtClean="0">
                <a:ea typeface="Verdana" panose="020B0604030504040204" pitchFamily="34" charset="0"/>
              </a:rPr>
              <a:t>R. </a:t>
            </a:r>
            <a:r>
              <a:rPr lang="en-GB" sz="2000" i="1" dirty="0" err="1" smtClean="0">
                <a:ea typeface="Verdana" panose="020B0604030504040204" pitchFamily="34" charset="0"/>
              </a:rPr>
              <a:t>nigrum</a:t>
            </a:r>
            <a:r>
              <a:rPr lang="en-GB" sz="2000" dirty="0" smtClean="0">
                <a:ea typeface="Verdana" panose="020B0604030504040204" pitchFamily="34" charset="0"/>
              </a:rPr>
              <a:t> var. </a:t>
            </a:r>
            <a:r>
              <a:rPr lang="en-GB" sz="2000" i="1" dirty="0" err="1" smtClean="0">
                <a:ea typeface="Verdana" panose="020B0604030504040204" pitchFamily="34" charset="0"/>
              </a:rPr>
              <a:t>sibiricum</a:t>
            </a:r>
            <a:r>
              <a:rPr lang="lv-LV" sz="2000" dirty="0" smtClean="0">
                <a:ea typeface="Verdana" panose="020B0604030504040204" pitchFamily="34" charset="0"/>
              </a:rPr>
              <a:t>) (</a:t>
            </a:r>
            <a:r>
              <a:rPr lang="lv-LV" sz="2000" dirty="0" err="1" smtClean="0">
                <a:ea typeface="Verdana" panose="020B0604030504040204" pitchFamily="34" charset="0"/>
              </a:rPr>
              <a:t>Knight</a:t>
            </a:r>
            <a:r>
              <a:rPr lang="lv-LV" sz="2000" dirty="0" smtClean="0">
                <a:ea typeface="Verdana" panose="020B0604030504040204" pitchFamily="34" charset="0"/>
              </a:rPr>
              <a:t> et </a:t>
            </a:r>
            <a:r>
              <a:rPr lang="lv-LV" sz="2000" dirty="0" err="1" smtClean="0">
                <a:ea typeface="Verdana" panose="020B0604030504040204" pitchFamily="34" charset="0"/>
              </a:rPr>
              <a:t>al</a:t>
            </a:r>
            <a:r>
              <a:rPr lang="lv-LV" sz="2000" dirty="0" smtClean="0">
                <a:ea typeface="Verdana" panose="020B0604030504040204" pitchFamily="34" charset="0"/>
              </a:rPr>
              <a:t>., 1974; Anderson, 1971; Pavlova, 1964).</a:t>
            </a:r>
          </a:p>
          <a:p>
            <a:r>
              <a:rPr lang="lv-LV" sz="2000" dirty="0" smtClean="0">
                <a:ea typeface="Verdana" panose="020B0604030504040204" pitchFamily="34" charset="0"/>
              </a:rPr>
              <a:t> Izveidoti specifiskie molekulārie </a:t>
            </a:r>
            <a:r>
              <a:rPr lang="lv-LV" sz="2000" b="1" dirty="0" smtClean="0">
                <a:ea typeface="Verdana" panose="020B0604030504040204" pitchFamily="34" charset="0"/>
              </a:rPr>
              <a:t>marķieri</a:t>
            </a:r>
            <a:r>
              <a:rPr lang="lv-LV" sz="2000" dirty="0" smtClean="0">
                <a:ea typeface="Verdana" panose="020B0604030504040204" pitchFamily="34" charset="0"/>
              </a:rPr>
              <a:t> rezistences gēnu noteikšanai – </a:t>
            </a:r>
            <a:r>
              <a:rPr lang="lv-LV" sz="2000" i="1" dirty="0" smtClean="0">
                <a:ea typeface="Verdana" panose="020B0604030504040204" pitchFamily="34" charset="0"/>
              </a:rPr>
              <a:t>Ce</a:t>
            </a:r>
            <a:r>
              <a:rPr lang="lv-LV" sz="2000" dirty="0" smtClean="0">
                <a:ea typeface="Verdana" panose="020B0604030504040204" pitchFamily="34" charset="0"/>
              </a:rPr>
              <a:t> (</a:t>
            </a:r>
            <a:r>
              <a:rPr lang="en-GB" sz="2000" dirty="0" smtClean="0">
                <a:ea typeface="Verdana" panose="020B0604030504040204" pitchFamily="34" charset="0"/>
              </a:rPr>
              <a:t>Brennan et al., 2009</a:t>
            </a:r>
            <a:r>
              <a:rPr lang="lv-LV" sz="2000" dirty="0" smtClean="0">
                <a:ea typeface="Verdana" panose="020B0604030504040204" pitchFamily="34" charset="0"/>
              </a:rPr>
              <a:t>), </a:t>
            </a:r>
            <a:r>
              <a:rPr lang="lv-LV" sz="2000" i="1" dirty="0" err="1" smtClean="0">
                <a:ea typeface="Verdana" panose="020B0604030504040204" pitchFamily="34" charset="0"/>
              </a:rPr>
              <a:t>P</a:t>
            </a:r>
            <a:r>
              <a:rPr lang="lv-LV" sz="2000" dirty="0" smtClean="0">
                <a:ea typeface="Verdana" panose="020B0604030504040204" pitchFamily="34" charset="0"/>
              </a:rPr>
              <a:t> (</a:t>
            </a:r>
            <a:r>
              <a:rPr lang="en-GB" sz="2000" dirty="0" err="1" smtClean="0">
                <a:ea typeface="Verdana" panose="020B0604030504040204" pitchFamily="34" charset="0"/>
              </a:rPr>
              <a:t>Mazeikiene</a:t>
            </a:r>
            <a:r>
              <a:rPr lang="en-GB" sz="2000" dirty="0" smtClean="0">
                <a:ea typeface="Verdana" panose="020B0604030504040204" pitchFamily="34" charset="0"/>
              </a:rPr>
              <a:t> et al., 2012</a:t>
            </a:r>
            <a:r>
              <a:rPr lang="lv-LV" sz="2000" dirty="0" smtClean="0">
                <a:ea typeface="Verdana" panose="020B0604030504040204" pitchFamily="34" charset="0"/>
              </a:rPr>
              <a:t>).</a:t>
            </a:r>
          </a:p>
          <a:p>
            <a:r>
              <a:rPr lang="lv-LV" sz="2000" b="1" dirty="0" smtClean="0">
                <a:ea typeface="Verdana" panose="020B0604030504040204" pitchFamily="34" charset="0"/>
              </a:rPr>
              <a:t>MAS</a:t>
            </a:r>
            <a:r>
              <a:rPr lang="lv-LV" sz="2000" dirty="0" smtClean="0">
                <a:ea typeface="Verdana" panose="020B0604030504040204" pitchFamily="34" charset="0"/>
              </a:rPr>
              <a:t> (uz marķieriem balstīta atlase) selekcijā.</a:t>
            </a:r>
            <a:endParaRPr lang="lv-LV" sz="2000" dirty="0">
              <a:ea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1" y="634726"/>
            <a:ext cx="6096000" cy="10156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lv-LV" sz="2000" i="1" dirty="0"/>
              <a:t>Cecidophyopsis </a:t>
            </a:r>
            <a:r>
              <a:rPr lang="lv-LV" sz="2000" i="1" dirty="0" err="1"/>
              <a:t>ribis</a:t>
            </a:r>
            <a:r>
              <a:rPr lang="lv-LV" sz="2000" dirty="0"/>
              <a:t> ir dabīgais </a:t>
            </a:r>
            <a:r>
              <a:rPr lang="lv-LV" sz="2000" b="1" dirty="0"/>
              <a:t>vektors</a:t>
            </a:r>
            <a:r>
              <a:rPr lang="lv-LV" sz="2000" dirty="0"/>
              <a:t> un pārnes upeņu reversijas vīrusu (</a:t>
            </a:r>
            <a:r>
              <a:rPr lang="lv-LV" sz="2000" b="1" dirty="0"/>
              <a:t>BRV</a:t>
            </a:r>
            <a:r>
              <a:rPr lang="lv-LV" sz="2000" dirty="0" smtClean="0"/>
              <a:t>) (</a:t>
            </a:r>
            <a:r>
              <a:rPr lang="lv-LV" sz="2000" dirty="0" err="1" smtClean="0"/>
              <a:t>Thresh</a:t>
            </a:r>
            <a:r>
              <a:rPr lang="lv-LV" sz="2000" dirty="0" smtClean="0"/>
              <a:t>, 1964, 1965; </a:t>
            </a:r>
            <a:r>
              <a:rPr lang="lv-LV" sz="2000" dirty="0" err="1" smtClean="0"/>
              <a:t>Jacob</a:t>
            </a:r>
            <a:r>
              <a:rPr lang="lv-LV" sz="2000" dirty="0" smtClean="0"/>
              <a:t>, 1976; </a:t>
            </a:r>
            <a:r>
              <a:rPr lang="lv-LV" sz="2000" dirty="0" err="1" smtClean="0"/>
              <a:t>Lemmetty</a:t>
            </a:r>
            <a:r>
              <a:rPr lang="lv-LV" sz="2000" dirty="0" smtClean="0"/>
              <a:t> et </a:t>
            </a:r>
            <a:r>
              <a:rPr lang="lv-LV" sz="2000" dirty="0" err="1" smtClean="0"/>
              <a:t>al</a:t>
            </a:r>
            <a:r>
              <a:rPr lang="lv-LV" sz="2000" dirty="0" smtClean="0"/>
              <a:t>., 2004).</a:t>
            </a:r>
            <a:endParaRPr lang="lv-LV" sz="2000" dirty="0"/>
          </a:p>
        </p:txBody>
      </p:sp>
      <p:sp>
        <p:nvSpPr>
          <p:cNvPr id="5" name="Rectangle 4"/>
          <p:cNvSpPr/>
          <p:nvPr/>
        </p:nvSpPr>
        <p:spPr>
          <a:xfrm>
            <a:off x="5562601" y="1673957"/>
            <a:ext cx="6096000" cy="255454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lv-LV" sz="2000" b="1" i="1" dirty="0"/>
              <a:t>Cecidophyopsis</a:t>
            </a:r>
            <a:r>
              <a:rPr lang="lv-LV" sz="2000" dirty="0"/>
              <a:t> sugas ir </a:t>
            </a:r>
            <a:r>
              <a:rPr lang="lv-LV" sz="2000" b="1" dirty="0" smtClean="0"/>
              <a:t>saimniekaugu specializētas</a:t>
            </a:r>
            <a:r>
              <a:rPr lang="lv-LV" sz="2000" dirty="0" smtClean="0"/>
              <a:t> (</a:t>
            </a:r>
            <a:r>
              <a:rPr lang="lv-LV" sz="2000" dirty="0" err="1" smtClean="0"/>
              <a:t>Amrine</a:t>
            </a:r>
            <a:r>
              <a:rPr lang="lv-LV" sz="2000" dirty="0" smtClean="0"/>
              <a:t> et </a:t>
            </a:r>
            <a:r>
              <a:rPr lang="lv-LV" sz="2000" dirty="0" err="1" smtClean="0"/>
              <a:t>al</a:t>
            </a:r>
            <a:r>
              <a:rPr lang="lv-LV" sz="2000" dirty="0" smtClean="0"/>
              <a:t>., 1994; </a:t>
            </a:r>
            <a:r>
              <a:rPr lang="lv-LV" sz="2000" dirty="0" err="1" smtClean="0"/>
              <a:t>Fenton</a:t>
            </a:r>
            <a:r>
              <a:rPr lang="lv-LV" sz="2000" dirty="0" smtClean="0"/>
              <a:t> et </a:t>
            </a:r>
            <a:r>
              <a:rPr lang="lv-LV" sz="2000" dirty="0" err="1" smtClean="0"/>
              <a:t>al</a:t>
            </a:r>
            <a:r>
              <a:rPr lang="lv-LV" sz="2000" dirty="0" smtClean="0"/>
              <a:t>., 2000): </a:t>
            </a:r>
          </a:p>
          <a:p>
            <a:r>
              <a:rPr lang="lv-LV" sz="2000" i="1" dirty="0" smtClean="0"/>
              <a:t>	C</a:t>
            </a:r>
            <a:r>
              <a:rPr lang="lv-LV" sz="2000" i="1" dirty="0"/>
              <a:t>. </a:t>
            </a:r>
            <a:r>
              <a:rPr lang="lv-LV" sz="2000" i="1" dirty="0" err="1"/>
              <a:t>ribis</a:t>
            </a:r>
            <a:r>
              <a:rPr lang="lv-LV" sz="2000" i="1" dirty="0"/>
              <a:t> </a:t>
            </a:r>
            <a:r>
              <a:rPr lang="lv-LV" sz="2000" dirty="0"/>
              <a:t>= </a:t>
            </a:r>
            <a:r>
              <a:rPr lang="lv-LV" sz="2000" i="1" dirty="0" smtClean="0"/>
              <a:t>R. </a:t>
            </a:r>
            <a:r>
              <a:rPr lang="lv-LV" sz="2000" i="1" dirty="0" err="1" smtClean="0"/>
              <a:t>nigrum</a:t>
            </a:r>
            <a:r>
              <a:rPr lang="lv-LV" sz="2000" i="1" dirty="0" smtClean="0"/>
              <a:t> </a:t>
            </a:r>
            <a:r>
              <a:rPr lang="lv-LV" sz="2000" dirty="0" smtClean="0"/>
              <a:t>(upenes); </a:t>
            </a:r>
          </a:p>
          <a:p>
            <a:r>
              <a:rPr lang="lv-LV" sz="2000" i="1" dirty="0" smtClean="0"/>
              <a:t>	C</a:t>
            </a:r>
            <a:r>
              <a:rPr lang="lv-LV" sz="2000" i="1" dirty="0"/>
              <a:t>. </a:t>
            </a:r>
            <a:r>
              <a:rPr lang="lv-LV" sz="2000" i="1" dirty="0" err="1"/>
              <a:t>selachodon</a:t>
            </a:r>
            <a:r>
              <a:rPr lang="lv-LV" sz="2000" i="1" dirty="0"/>
              <a:t> </a:t>
            </a:r>
            <a:r>
              <a:rPr lang="lv-LV" sz="2000" dirty="0"/>
              <a:t>= </a:t>
            </a:r>
            <a:r>
              <a:rPr lang="lv-LV" sz="2000" i="1" dirty="0" smtClean="0"/>
              <a:t>R. </a:t>
            </a:r>
            <a:r>
              <a:rPr lang="lv-LV" sz="2000" i="1" dirty="0" err="1" smtClean="0"/>
              <a:t>rubrum</a:t>
            </a:r>
            <a:r>
              <a:rPr lang="lv-LV" sz="2000" i="1" dirty="0" smtClean="0"/>
              <a:t> </a:t>
            </a:r>
            <a:r>
              <a:rPr lang="lv-LV" sz="2000" dirty="0" smtClean="0"/>
              <a:t>(jāņogas);</a:t>
            </a:r>
          </a:p>
          <a:p>
            <a:r>
              <a:rPr lang="lv-LV" sz="2000" i="1" dirty="0" smtClean="0"/>
              <a:t>	C</a:t>
            </a:r>
            <a:r>
              <a:rPr lang="lv-LV" sz="2000" i="1" dirty="0"/>
              <a:t>. </a:t>
            </a:r>
            <a:r>
              <a:rPr lang="lv-LV" sz="2000" i="1" dirty="0" err="1"/>
              <a:t>alpina</a:t>
            </a:r>
            <a:r>
              <a:rPr lang="lv-LV" sz="2000" i="1" dirty="0"/>
              <a:t> </a:t>
            </a:r>
            <a:r>
              <a:rPr lang="lv-LV" sz="2000" dirty="0"/>
              <a:t>= </a:t>
            </a:r>
            <a:r>
              <a:rPr lang="lv-LV" sz="2000" i="1" dirty="0"/>
              <a:t>R. </a:t>
            </a:r>
            <a:r>
              <a:rPr lang="lv-LV" sz="2000" i="1" dirty="0" err="1"/>
              <a:t>alpinum</a:t>
            </a:r>
            <a:r>
              <a:rPr lang="lv-LV" sz="2000" dirty="0"/>
              <a:t>; </a:t>
            </a:r>
            <a:endParaRPr lang="lv-LV" sz="2000" dirty="0" smtClean="0"/>
          </a:p>
          <a:p>
            <a:r>
              <a:rPr lang="lv-LV" sz="2000" i="1" dirty="0" smtClean="0"/>
              <a:t>	C</a:t>
            </a:r>
            <a:r>
              <a:rPr lang="lv-LV" sz="2000" i="1" dirty="0"/>
              <a:t>. </a:t>
            </a:r>
            <a:r>
              <a:rPr lang="lv-LV" sz="2000" i="1" dirty="0" err="1"/>
              <a:t>aurea</a:t>
            </a:r>
            <a:r>
              <a:rPr lang="lv-LV" sz="2000" i="1" dirty="0"/>
              <a:t> </a:t>
            </a:r>
            <a:r>
              <a:rPr lang="lv-LV" sz="2000" dirty="0"/>
              <a:t>= </a:t>
            </a:r>
            <a:r>
              <a:rPr lang="lv-LV" sz="2000" i="1" dirty="0"/>
              <a:t>R. </a:t>
            </a:r>
            <a:r>
              <a:rPr lang="lv-LV" sz="2000" i="1" dirty="0" err="1"/>
              <a:t>aureum</a:t>
            </a:r>
            <a:r>
              <a:rPr lang="lv-LV" sz="2000" dirty="0"/>
              <a:t>; </a:t>
            </a:r>
            <a:endParaRPr lang="lv-LV" sz="2000" dirty="0" smtClean="0"/>
          </a:p>
          <a:p>
            <a:r>
              <a:rPr lang="lv-LV" sz="2000" i="1" dirty="0" smtClean="0"/>
              <a:t>	C</a:t>
            </a:r>
            <a:r>
              <a:rPr lang="lv-LV" sz="2000" i="1" dirty="0"/>
              <a:t>. </a:t>
            </a:r>
            <a:r>
              <a:rPr lang="lv-LV" sz="2000" i="1" dirty="0" err="1"/>
              <a:t>spicata</a:t>
            </a:r>
            <a:r>
              <a:rPr lang="lv-LV" sz="2000" dirty="0"/>
              <a:t> = </a:t>
            </a:r>
            <a:r>
              <a:rPr lang="lv-LV" sz="2000" i="1" dirty="0"/>
              <a:t>R. </a:t>
            </a:r>
            <a:r>
              <a:rPr lang="lv-LV" sz="2000" i="1" dirty="0" err="1"/>
              <a:t>spicatum</a:t>
            </a:r>
            <a:r>
              <a:rPr lang="lv-LV" sz="2000" i="1" dirty="0"/>
              <a:t>; </a:t>
            </a:r>
            <a:endParaRPr lang="lv-LV" sz="2000" i="1" dirty="0" smtClean="0"/>
          </a:p>
          <a:p>
            <a:r>
              <a:rPr lang="lv-LV" sz="2000" i="1" dirty="0" smtClean="0"/>
              <a:t>	C</a:t>
            </a:r>
            <a:r>
              <a:rPr lang="lv-LV" sz="2000" i="1" dirty="0"/>
              <a:t>. </a:t>
            </a:r>
            <a:r>
              <a:rPr lang="lv-LV" sz="2000" i="1" dirty="0" err="1"/>
              <a:t>grossulariae</a:t>
            </a:r>
            <a:r>
              <a:rPr lang="lv-LV" sz="2000" i="1" dirty="0"/>
              <a:t> </a:t>
            </a:r>
            <a:r>
              <a:rPr lang="lv-LV" sz="2000" dirty="0"/>
              <a:t>= </a:t>
            </a:r>
            <a:r>
              <a:rPr lang="lv-LV" sz="2000" dirty="0" err="1"/>
              <a:t>polifāga</a:t>
            </a:r>
            <a:r>
              <a:rPr lang="lv-LV" sz="20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884" y="4299752"/>
            <a:ext cx="11661568" cy="18466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lv-LV" b="1" dirty="0" smtClean="0"/>
              <a:t>Konstatētās problēmas:</a:t>
            </a:r>
          </a:p>
          <a:p>
            <a:pPr marL="285750" indent="-285750">
              <a:buFont typeface="Arial" charset="0"/>
              <a:buChar char="•"/>
            </a:pPr>
            <a:r>
              <a:rPr lang="lv-LV" dirty="0" smtClean="0"/>
              <a:t>Šķirnes, kuras raksturotas kā </a:t>
            </a:r>
            <a:r>
              <a:rPr lang="lv-LV" b="1" dirty="0" smtClean="0"/>
              <a:t>izturīgas</a:t>
            </a:r>
            <a:r>
              <a:rPr lang="lv-LV" dirty="0" smtClean="0"/>
              <a:t> vienā audzēšanas reģionā, citā reģionā var būt </a:t>
            </a:r>
            <a:r>
              <a:rPr lang="lv-LV" b="1" dirty="0" err="1" smtClean="0"/>
              <a:t>ieņēmīgas</a:t>
            </a:r>
            <a:r>
              <a:rPr lang="lv-LV" dirty="0" smtClean="0"/>
              <a:t>. </a:t>
            </a:r>
          </a:p>
          <a:p>
            <a:pPr marL="285750" indent="-285750">
              <a:buFont typeface="Arial" charset="0"/>
              <a:buChar char="•"/>
            </a:pPr>
            <a:r>
              <a:rPr lang="lv-LV" dirty="0" smtClean="0"/>
              <a:t>Selekcijas programmas visā pasaulē koncentrējas uz </a:t>
            </a:r>
            <a:r>
              <a:rPr lang="lv-LV" b="1" dirty="0" smtClean="0"/>
              <a:t>vienu sugu </a:t>
            </a:r>
            <a:r>
              <a:rPr lang="lv-LV" b="1" i="1" dirty="0" smtClean="0"/>
              <a:t>C. </a:t>
            </a:r>
            <a:r>
              <a:rPr lang="lv-LV" b="1" i="1" dirty="0" err="1" smtClean="0"/>
              <a:t>ribis</a:t>
            </a:r>
            <a:r>
              <a:rPr lang="lv-LV" dirty="0" smtClean="0"/>
              <a:t>, bet arī citas </a:t>
            </a:r>
            <a:r>
              <a:rPr lang="lv-LV" i="1" dirty="0" smtClean="0"/>
              <a:t>Cecidophyopsis</a:t>
            </a:r>
            <a:r>
              <a:rPr lang="lv-LV" dirty="0" smtClean="0"/>
              <a:t> var būt izplatītas.</a:t>
            </a:r>
          </a:p>
          <a:p>
            <a:pPr marL="285750" indent="-285750">
              <a:buFont typeface="Arial" charset="0"/>
              <a:buChar char="•"/>
            </a:pPr>
            <a:r>
              <a:rPr lang="lv-LV" dirty="0" smtClean="0"/>
              <a:t>Vairākos reģionos, kuros veic pret </a:t>
            </a:r>
            <a:r>
              <a:rPr lang="lv-LV" dirty="0" err="1" smtClean="0"/>
              <a:t>pumpurērcēm</a:t>
            </a:r>
            <a:r>
              <a:rPr lang="lv-LV" dirty="0" smtClean="0"/>
              <a:t> izturīgu šķirņu selekciju, pumpurērču </a:t>
            </a:r>
            <a:r>
              <a:rPr lang="lv-LV" b="1" dirty="0" smtClean="0"/>
              <a:t>sugas nav noteiktas </a:t>
            </a:r>
            <a:r>
              <a:rPr lang="lv-LV" dirty="0" smtClean="0"/>
              <a:t>un nav zināms, kādas sugas ir izplatītas.</a:t>
            </a:r>
          </a:p>
          <a:p>
            <a:pPr algn="ctr"/>
            <a:r>
              <a:rPr lang="lv-LV" sz="1200" dirty="0" smtClean="0"/>
              <a:t>(</a:t>
            </a:r>
            <a:r>
              <a:rPr lang="lv-LV" sz="1200" dirty="0" err="1"/>
              <a:t>Stalažs</a:t>
            </a:r>
            <a:r>
              <a:rPr lang="lv-LV" sz="1200" dirty="0"/>
              <a:t> A. (2015) Jāņogu ģints augiem kaitīgo </a:t>
            </a:r>
            <a:r>
              <a:rPr lang="lv-LV" sz="1200" i="1" dirty="0"/>
              <a:t>Cecidophyopsis</a:t>
            </a:r>
            <a:r>
              <a:rPr lang="lv-LV" sz="1200" dirty="0"/>
              <a:t> ģints pumpurērču sugu sastāvs, izplatība un saistība ar saimniekaugiem Latvijā. Promocijas darbs </a:t>
            </a:r>
            <a:r>
              <a:rPr lang="lv-LV" sz="1200" dirty="0" err="1"/>
              <a:t>Lauksaimniecības</a:t>
            </a:r>
            <a:r>
              <a:rPr lang="lv-LV" sz="1200" dirty="0"/>
              <a:t> </a:t>
            </a:r>
            <a:r>
              <a:rPr lang="lv-LV" sz="1200" dirty="0" err="1"/>
              <a:t>zinātņu</a:t>
            </a:r>
            <a:r>
              <a:rPr lang="lv-LV" sz="1200" dirty="0"/>
              <a:t> doktora </a:t>
            </a:r>
            <a:r>
              <a:rPr lang="lv-LV" sz="1200" dirty="0" err="1"/>
              <a:t>grāda</a:t>
            </a:r>
            <a:r>
              <a:rPr lang="lv-LV" sz="1200" dirty="0"/>
              <a:t> ieguvei, Jelgava. </a:t>
            </a:r>
            <a:r>
              <a:rPr lang="en-US" sz="1200" dirty="0">
                <a:hlinkClick r:id="rId2"/>
              </a:rPr>
              <a:t>https://llufb.llu.lv/dissertation-summary/plant-protection/AStalazs_prom_darba_kopsavilk_Summary2015_LLU_LF.pdf</a:t>
            </a:r>
            <a:r>
              <a:rPr lang="en-US" sz="1200" dirty="0"/>
              <a:t> </a:t>
            </a:r>
            <a:r>
              <a:rPr lang="lv-LV" sz="1200" dirty="0" smtClean="0"/>
              <a:t>)</a:t>
            </a:r>
            <a:endParaRPr lang="lv-LV" sz="1200" dirty="0"/>
          </a:p>
        </p:txBody>
      </p:sp>
    </p:spTree>
    <p:extLst>
      <p:ext uri="{BB962C8B-B14F-4D97-AF65-F5344CB8AC3E}">
        <p14:creationId xmlns:p14="http://schemas.microsoft.com/office/powerpoint/2010/main" val="202385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a vietturis 2">
            <a:extLst>
              <a:ext uri="{FF2B5EF4-FFF2-40B4-BE49-F238E27FC236}">
                <a16:creationId xmlns="" xmlns:a16="http://schemas.microsoft.com/office/drawing/2014/main" id="{DFF79D26-0544-4762-B625-B7F27846CCF9}"/>
              </a:ext>
            </a:extLst>
          </p:cNvPr>
          <p:cNvSpPr txBox="1">
            <a:spLocks/>
          </p:cNvSpPr>
          <p:nvPr/>
        </p:nvSpPr>
        <p:spPr>
          <a:xfrm>
            <a:off x="2167636" y="156894"/>
            <a:ext cx="8025063" cy="1244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lv-LV" b="1" i="1" dirty="0"/>
              <a:t>Ribes</a:t>
            </a:r>
            <a:r>
              <a:rPr lang="lv-LV" b="1" dirty="0"/>
              <a:t> </a:t>
            </a:r>
            <a:r>
              <a:rPr lang="mr-IN" b="1" dirty="0"/>
              <a:t>–</a:t>
            </a:r>
            <a:r>
              <a:rPr lang="lv-LV" b="1" dirty="0"/>
              <a:t> </a:t>
            </a:r>
            <a:r>
              <a:rPr lang="lv-LV" b="1" i="1" dirty="0"/>
              <a:t>Cecidophyopsis</a:t>
            </a:r>
            <a:r>
              <a:rPr lang="lv-LV" b="1" dirty="0"/>
              <a:t> </a:t>
            </a:r>
            <a:r>
              <a:rPr lang="mr-IN" b="1" dirty="0"/>
              <a:t>–</a:t>
            </a:r>
            <a:r>
              <a:rPr lang="lv-LV" b="1" dirty="0" smtClean="0"/>
              <a:t> </a:t>
            </a:r>
            <a:r>
              <a:rPr lang="lv-LV" b="1" dirty="0"/>
              <a:t>BRV</a:t>
            </a:r>
            <a:r>
              <a:rPr lang="lv-LV" b="1" dirty="0" smtClean="0"/>
              <a:t>: Teorētiskā izpēte</a:t>
            </a:r>
          </a:p>
          <a:p>
            <a:pPr marL="0" indent="0" algn="ctr">
              <a:buNone/>
            </a:pPr>
            <a:r>
              <a:rPr lang="lv-LV" sz="1200" dirty="0"/>
              <a:t>Moročko-Bičevska I., Stalažs A., Lācis G., Laugale V., Baļķe I., Zuļģe N., Strautiņa S</a:t>
            </a:r>
            <a:r>
              <a:rPr lang="en-GB" sz="1200" dirty="0"/>
              <a:t>. (2022) </a:t>
            </a:r>
            <a:r>
              <a:rPr lang="en-GB" sz="1200" i="1" dirty="0"/>
              <a:t>Cecidophyopsis </a:t>
            </a:r>
            <a:r>
              <a:rPr lang="en-GB" sz="1200" dirty="0"/>
              <a:t>mites and </a:t>
            </a:r>
            <a:r>
              <a:rPr lang="en-GB" sz="1200" i="1" dirty="0"/>
              <a:t>Blackcurrant reversion virus</a:t>
            </a:r>
            <a:r>
              <a:rPr lang="en-GB" sz="1200" dirty="0"/>
              <a:t> on </a:t>
            </a:r>
            <a:r>
              <a:rPr lang="en-GB" sz="1200" i="1" dirty="0"/>
              <a:t>Ribes</a:t>
            </a:r>
            <a:r>
              <a:rPr lang="en-GB" sz="1200" dirty="0"/>
              <a:t> hosts: current scientific progress and knowledge gaps. Annals of Applied Biology, 180: 26-43, DOI: 10.1111/aab.12720. </a:t>
            </a:r>
            <a:r>
              <a:rPr lang="lv-LV" sz="1200" u="sng" dirty="0">
                <a:hlinkClick r:id="rId2"/>
              </a:rPr>
              <a:t>https://onlinelibrary.wiley.com/doi/epdf/10.1111/aab.12720</a:t>
            </a:r>
            <a:endParaRPr lang="lv-LV" sz="12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736271" y="1300919"/>
            <a:ext cx="11115303" cy="16312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lv-LV" sz="2000" dirty="0" smtClean="0">
                <a:ea typeface="Calibri" charset="0"/>
                <a:cs typeface="Times New Roman" charset="0"/>
              </a:rPr>
              <a:t>Līdz </a:t>
            </a:r>
            <a:r>
              <a:rPr lang="lv-LV" sz="2000" dirty="0">
                <a:ea typeface="Calibri" charset="0"/>
                <a:cs typeface="Times New Roman" charset="0"/>
              </a:rPr>
              <a:t>šim </a:t>
            </a:r>
            <a:r>
              <a:rPr lang="lv-LV" sz="2000" b="1" dirty="0">
                <a:ea typeface="Calibri" charset="0"/>
                <a:cs typeface="Times New Roman" charset="0"/>
              </a:rPr>
              <a:t>pieņemtās dominējošās atziņas </a:t>
            </a:r>
            <a:r>
              <a:rPr lang="lv-LV" sz="2000" dirty="0">
                <a:ea typeface="Calibri" charset="0"/>
                <a:cs typeface="Times New Roman" charset="0"/>
              </a:rPr>
              <a:t>(</a:t>
            </a:r>
            <a:r>
              <a:rPr lang="lv-LV" sz="2000" i="1" dirty="0">
                <a:ea typeface="Calibri" charset="0"/>
                <a:cs typeface="Times New Roman" charset="0"/>
              </a:rPr>
              <a:t>Cecidophyopsis </a:t>
            </a:r>
            <a:r>
              <a:rPr lang="lv-LV" sz="2000" i="1" dirty="0" err="1">
                <a:ea typeface="Calibri" charset="0"/>
                <a:cs typeface="Times New Roman" charset="0"/>
              </a:rPr>
              <a:t>ribis</a:t>
            </a:r>
            <a:r>
              <a:rPr lang="lv-LV" sz="2000" dirty="0">
                <a:ea typeface="Calibri" charset="0"/>
                <a:cs typeface="Times New Roman" charset="0"/>
              </a:rPr>
              <a:t> pārnes BRV; </a:t>
            </a:r>
            <a:r>
              <a:rPr lang="lv-LV" sz="2000" i="1" dirty="0">
                <a:ea typeface="Calibri" charset="0"/>
                <a:cs typeface="Times New Roman" charset="0"/>
              </a:rPr>
              <a:t>Ce</a:t>
            </a:r>
            <a:r>
              <a:rPr lang="lv-LV" sz="2000" dirty="0">
                <a:ea typeface="Calibri" charset="0"/>
                <a:cs typeface="Times New Roman" charset="0"/>
              </a:rPr>
              <a:t> un</a:t>
            </a:r>
            <a:r>
              <a:rPr lang="lv-LV" sz="2000" i="1" dirty="0">
                <a:ea typeface="Calibri" charset="0"/>
                <a:cs typeface="Times New Roman" charset="0"/>
              </a:rPr>
              <a:t> </a:t>
            </a:r>
            <a:r>
              <a:rPr lang="lv-LV" sz="2000" i="1" dirty="0" err="1">
                <a:ea typeface="Calibri" charset="0"/>
                <a:cs typeface="Times New Roman" charset="0"/>
              </a:rPr>
              <a:t>P</a:t>
            </a:r>
            <a:r>
              <a:rPr lang="lv-LV" sz="2000" dirty="0">
                <a:ea typeface="Calibri" charset="0"/>
                <a:cs typeface="Times New Roman" charset="0"/>
              </a:rPr>
              <a:t> ir </a:t>
            </a:r>
            <a:r>
              <a:rPr lang="lv-LV" sz="2000" dirty="0" err="1">
                <a:ea typeface="Calibri" charset="0"/>
                <a:cs typeface="Times New Roman" charset="0"/>
              </a:rPr>
              <a:t>dominantie</a:t>
            </a:r>
            <a:r>
              <a:rPr lang="lv-LV" sz="2000" dirty="0">
                <a:ea typeface="Calibri" charset="0"/>
                <a:cs typeface="Times New Roman" charset="0"/>
              </a:rPr>
              <a:t> rezistences gēni, kas </a:t>
            </a:r>
            <a:r>
              <a:rPr lang="lv-LV" sz="2000" dirty="0" smtClean="0">
                <a:ea typeface="Calibri" charset="0"/>
                <a:cs typeface="Times New Roman" charset="0"/>
              </a:rPr>
              <a:t>regulē rezistenci </a:t>
            </a:r>
            <a:r>
              <a:rPr lang="lv-LV" sz="2000" dirty="0">
                <a:ea typeface="Calibri" charset="0"/>
                <a:cs typeface="Times New Roman" charset="0"/>
              </a:rPr>
              <a:t>pret </a:t>
            </a:r>
            <a:r>
              <a:rPr lang="lv-LV" sz="2000" dirty="0" err="1">
                <a:ea typeface="Calibri" charset="0"/>
                <a:cs typeface="Times New Roman" charset="0"/>
              </a:rPr>
              <a:t>pumpurērcēm</a:t>
            </a:r>
            <a:r>
              <a:rPr lang="lv-LV" sz="2000" dirty="0">
                <a:ea typeface="Calibri" charset="0"/>
                <a:cs typeface="Times New Roman" charset="0"/>
              </a:rPr>
              <a:t>; </a:t>
            </a:r>
            <a:r>
              <a:rPr lang="lv-LV" sz="2000" i="1" dirty="0">
                <a:ea typeface="Calibri" charset="0"/>
                <a:cs typeface="Times New Roman" charset="0"/>
              </a:rPr>
              <a:t>Cecidophyopsis</a:t>
            </a:r>
            <a:r>
              <a:rPr lang="lv-LV" sz="2000" dirty="0">
                <a:ea typeface="Calibri" charset="0"/>
                <a:cs typeface="Times New Roman" charset="0"/>
              </a:rPr>
              <a:t> ērces ir šauri specializētas, piem. </a:t>
            </a:r>
            <a:r>
              <a:rPr lang="lv-LV" sz="2000" i="1" dirty="0">
                <a:ea typeface="Calibri" charset="0"/>
                <a:cs typeface="Times New Roman" charset="0"/>
              </a:rPr>
              <a:t>C.</a:t>
            </a:r>
            <a:r>
              <a:rPr lang="lv-LV" sz="2000" dirty="0">
                <a:ea typeface="Calibri" charset="0"/>
                <a:cs typeface="Times New Roman" charset="0"/>
              </a:rPr>
              <a:t> </a:t>
            </a:r>
            <a:r>
              <a:rPr lang="lv-LV" sz="2000" i="1" dirty="0" err="1">
                <a:ea typeface="Calibri" charset="0"/>
                <a:cs typeface="Times New Roman" charset="0"/>
              </a:rPr>
              <a:t>ribis</a:t>
            </a:r>
            <a:r>
              <a:rPr lang="lv-LV" sz="2000" dirty="0">
                <a:ea typeface="Calibri" charset="0"/>
                <a:cs typeface="Times New Roman" charset="0"/>
              </a:rPr>
              <a:t> uz </a:t>
            </a:r>
            <a:r>
              <a:rPr lang="lv-LV" sz="2000" i="1" dirty="0">
                <a:ea typeface="Calibri" charset="0"/>
                <a:cs typeface="Times New Roman" charset="0"/>
              </a:rPr>
              <a:t>R. </a:t>
            </a:r>
            <a:r>
              <a:rPr lang="lv-LV" sz="2000" i="1" dirty="0" err="1">
                <a:ea typeface="Calibri" charset="0"/>
                <a:cs typeface="Times New Roman" charset="0"/>
              </a:rPr>
              <a:t>nigrum</a:t>
            </a:r>
            <a:r>
              <a:rPr lang="lv-LV" sz="2000" dirty="0">
                <a:ea typeface="Calibri" charset="0"/>
                <a:cs typeface="Times New Roman" charset="0"/>
              </a:rPr>
              <a:t>, </a:t>
            </a:r>
            <a:r>
              <a:rPr lang="lv-LV" sz="2000" i="1" dirty="0">
                <a:ea typeface="Calibri" charset="0"/>
                <a:cs typeface="Times New Roman" charset="0"/>
              </a:rPr>
              <a:t>C. </a:t>
            </a:r>
            <a:r>
              <a:rPr lang="lv-LV" sz="2000" i="1" dirty="0" err="1">
                <a:ea typeface="Calibri" charset="0"/>
                <a:cs typeface="Times New Roman" charset="0"/>
              </a:rPr>
              <a:t>aurea</a:t>
            </a:r>
            <a:r>
              <a:rPr lang="lv-LV" sz="2000" dirty="0">
                <a:ea typeface="Calibri" charset="0"/>
                <a:cs typeface="Times New Roman" charset="0"/>
              </a:rPr>
              <a:t> uz </a:t>
            </a:r>
            <a:r>
              <a:rPr lang="lv-LV" sz="2000" i="1" dirty="0">
                <a:ea typeface="Calibri" charset="0"/>
                <a:cs typeface="Times New Roman" charset="0"/>
              </a:rPr>
              <a:t>R. </a:t>
            </a:r>
            <a:r>
              <a:rPr lang="lv-LV" sz="2000" i="1" dirty="0" err="1">
                <a:ea typeface="Calibri" charset="0"/>
                <a:cs typeface="Times New Roman" charset="0"/>
              </a:rPr>
              <a:t>aureum</a:t>
            </a:r>
            <a:r>
              <a:rPr lang="lv-LV" sz="2000" dirty="0">
                <a:ea typeface="Calibri" charset="0"/>
                <a:cs typeface="Times New Roman" charset="0"/>
              </a:rPr>
              <a:t>) </a:t>
            </a:r>
            <a:r>
              <a:rPr lang="lv-LV" sz="2000" b="1" dirty="0">
                <a:ea typeface="Calibri" charset="0"/>
                <a:cs typeface="Times New Roman" charset="0"/>
              </a:rPr>
              <a:t>balstās</a:t>
            </a:r>
            <a:r>
              <a:rPr lang="lv-LV" sz="2000" dirty="0">
                <a:ea typeface="Calibri" charset="0"/>
                <a:cs typeface="Times New Roman" charset="0"/>
              </a:rPr>
              <a:t> vien uz atsevišķiem </a:t>
            </a:r>
            <a:r>
              <a:rPr lang="lv-LV" sz="2000" b="1" dirty="0">
                <a:ea typeface="Calibri" charset="0"/>
                <a:cs typeface="Times New Roman" charset="0"/>
              </a:rPr>
              <a:t>pētījumiem</a:t>
            </a:r>
            <a:r>
              <a:rPr lang="lv-LV" sz="2000" dirty="0">
                <a:ea typeface="Calibri" charset="0"/>
                <a:cs typeface="Times New Roman" charset="0"/>
              </a:rPr>
              <a:t>, kas veikti pagājušā gadsimta vidū un otrajā pusē </a:t>
            </a:r>
            <a:r>
              <a:rPr lang="lv-LV" sz="2000" b="1" dirty="0">
                <a:ea typeface="Calibri" charset="0"/>
                <a:cs typeface="Times New Roman" charset="0"/>
              </a:rPr>
              <a:t>ar nepietiekamu zinātniskās izpētes eksperimentālo pamatojumu</a:t>
            </a:r>
            <a:r>
              <a:rPr lang="lv-LV" sz="2000" dirty="0">
                <a:ea typeface="Calibri" charset="0"/>
                <a:cs typeface="Times New Roman" charset="0"/>
              </a:rPr>
              <a:t>, vai </a:t>
            </a:r>
            <a:r>
              <a:rPr lang="lv-LV" sz="2000" dirty="0" smtClean="0">
                <a:ea typeface="Calibri" charset="0"/>
                <a:cs typeface="Times New Roman" charset="0"/>
              </a:rPr>
              <a:t>uz teorētiskiem </a:t>
            </a:r>
            <a:r>
              <a:rPr lang="lv-LV" sz="2000" dirty="0">
                <a:ea typeface="Calibri" charset="0"/>
                <a:cs typeface="Times New Roman" charset="0"/>
              </a:rPr>
              <a:t>pieņēmumiem.</a:t>
            </a:r>
            <a:r>
              <a:rPr lang="en-GB" sz="2000" dirty="0"/>
              <a:t> </a:t>
            </a:r>
            <a:endParaRPr lang="en-US" sz="2000" dirty="0"/>
          </a:p>
        </p:txBody>
      </p:sp>
      <p:sp>
        <p:nvSpPr>
          <p:cNvPr id="7" name="Teksta vietturis 2">
            <a:extLst>
              <a:ext uri="{FF2B5EF4-FFF2-40B4-BE49-F238E27FC236}">
                <a16:creationId xmlns="" xmlns:a16="http://schemas.microsoft.com/office/drawing/2014/main" id="{DFF79D26-0544-4762-B625-B7F27846CCF9}"/>
              </a:ext>
            </a:extLst>
          </p:cNvPr>
          <p:cNvSpPr txBox="1">
            <a:spLocks/>
          </p:cNvSpPr>
          <p:nvPr/>
        </p:nvSpPr>
        <p:spPr>
          <a:xfrm>
            <a:off x="736271" y="3125271"/>
            <a:ext cx="3930732" cy="3329107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000" dirty="0" smtClean="0">
                <a:ea typeface="Verdana" panose="020B0604030504040204" pitchFamily="34" charset="0"/>
              </a:rPr>
              <a:t>Šķirņu izvērtēšanas rezultāti un krustošanas eksperimenti pilnībā </a:t>
            </a:r>
            <a:r>
              <a:rPr lang="lv-LV" sz="2000" b="1" dirty="0" smtClean="0">
                <a:ea typeface="Verdana" panose="020B0604030504040204" pitchFamily="34" charset="0"/>
              </a:rPr>
              <a:t>neatbalsta</a:t>
            </a:r>
            <a:r>
              <a:rPr lang="lv-LV" sz="2000" dirty="0" smtClean="0">
                <a:ea typeface="Verdana" panose="020B0604030504040204" pitchFamily="34" charset="0"/>
              </a:rPr>
              <a:t> </a:t>
            </a:r>
            <a:r>
              <a:rPr lang="lv-LV" sz="2000" b="1" dirty="0" err="1" smtClean="0">
                <a:ea typeface="Verdana" panose="020B0604030504040204" pitchFamily="34" charset="0"/>
              </a:rPr>
              <a:t>dominantu</a:t>
            </a:r>
            <a:r>
              <a:rPr lang="lv-LV" sz="2000" b="1" dirty="0" smtClean="0">
                <a:ea typeface="Verdana" panose="020B0604030504040204" pitchFamily="34" charset="0"/>
              </a:rPr>
              <a:t>, </a:t>
            </a:r>
            <a:r>
              <a:rPr lang="lv-LV" sz="2000" b="1" dirty="0" err="1" smtClean="0">
                <a:ea typeface="Verdana" panose="020B0604030504040204" pitchFamily="34" charset="0"/>
              </a:rPr>
              <a:t>monogēnu</a:t>
            </a:r>
            <a:r>
              <a:rPr lang="lv-LV" sz="2000" b="1" dirty="0" smtClean="0">
                <a:ea typeface="Verdana" panose="020B0604030504040204" pitchFamily="34" charset="0"/>
              </a:rPr>
              <a:t>  </a:t>
            </a:r>
            <a:r>
              <a:rPr lang="lv-LV" sz="2000" b="1" dirty="0">
                <a:ea typeface="Verdana" panose="020B0604030504040204" pitchFamily="34" charset="0"/>
              </a:rPr>
              <a:t>rezistenci </a:t>
            </a:r>
            <a:r>
              <a:rPr lang="lv-LV" sz="2000" dirty="0">
                <a:ea typeface="Verdana" panose="020B0604030504040204" pitchFamily="34" charset="0"/>
              </a:rPr>
              <a:t>pret </a:t>
            </a:r>
            <a:r>
              <a:rPr lang="lv-LV" sz="2000" dirty="0" err="1">
                <a:ea typeface="Verdana" panose="020B0604030504040204" pitchFamily="34" charset="0"/>
              </a:rPr>
              <a:t>pumpurērcēm</a:t>
            </a:r>
            <a:r>
              <a:rPr lang="lv-LV" sz="2000" dirty="0">
                <a:ea typeface="Verdana" panose="020B0604030504040204" pitchFamily="34" charset="0"/>
              </a:rPr>
              <a:t> </a:t>
            </a:r>
            <a:r>
              <a:rPr lang="lv-LV" sz="2000" dirty="0" smtClean="0">
                <a:ea typeface="Verdana" panose="020B0604030504040204" pitchFamily="34" charset="0"/>
              </a:rPr>
              <a:t>(</a:t>
            </a:r>
            <a:r>
              <a:rPr lang="lv-LV" sz="2000" i="1" dirty="0" smtClean="0">
                <a:ea typeface="Verdana" panose="020B0604030504040204" pitchFamily="34" charset="0"/>
              </a:rPr>
              <a:t>Ce</a:t>
            </a:r>
            <a:r>
              <a:rPr lang="lv-LV" sz="2000" dirty="0" smtClean="0">
                <a:ea typeface="Verdana" panose="020B0604030504040204" pitchFamily="34" charset="0"/>
              </a:rPr>
              <a:t> un </a:t>
            </a:r>
            <a:r>
              <a:rPr lang="lv-LV" sz="2000" i="1" dirty="0" err="1" smtClean="0">
                <a:ea typeface="Verdana" panose="020B0604030504040204" pitchFamily="34" charset="0"/>
              </a:rPr>
              <a:t>P</a:t>
            </a:r>
            <a:r>
              <a:rPr lang="lv-LV" sz="2000" dirty="0" smtClean="0">
                <a:ea typeface="Verdana" panose="020B0604030504040204" pitchFamily="34" charset="0"/>
              </a:rPr>
              <a:t> gēni</a:t>
            </a:r>
            <a:r>
              <a:rPr lang="lv-LV" sz="2000" i="1" dirty="0" smtClean="0">
                <a:ea typeface="Verdana" panose="020B0604030504040204" pitchFamily="34" charset="0"/>
              </a:rPr>
              <a:t>)</a:t>
            </a:r>
            <a:r>
              <a:rPr lang="lv-LV" sz="2000" dirty="0" smtClean="0">
                <a:ea typeface="Verdana" panose="020B0604030504040204" pitchFamily="34" charset="0"/>
              </a:rPr>
              <a:t>.</a:t>
            </a:r>
          </a:p>
          <a:p>
            <a:r>
              <a:rPr lang="lv-LV" sz="2000" dirty="0" smtClean="0">
                <a:ea typeface="Verdana" panose="020B0604030504040204" pitchFamily="34" charset="0"/>
              </a:rPr>
              <a:t> Šķirņu </a:t>
            </a:r>
            <a:r>
              <a:rPr lang="lv-LV" sz="2000" b="1" dirty="0" smtClean="0">
                <a:ea typeface="Verdana" panose="020B0604030504040204" pitchFamily="34" charset="0"/>
              </a:rPr>
              <a:t>izturība</a:t>
            </a:r>
            <a:r>
              <a:rPr lang="lv-LV" sz="2000" dirty="0" smtClean="0">
                <a:ea typeface="Verdana" panose="020B0604030504040204" pitchFamily="34" charset="0"/>
              </a:rPr>
              <a:t> pret </a:t>
            </a:r>
            <a:r>
              <a:rPr lang="lv-LV" sz="2000" dirty="0" err="1" smtClean="0">
                <a:ea typeface="Verdana" panose="020B0604030504040204" pitchFamily="34" charset="0"/>
              </a:rPr>
              <a:t>pumpurērcēm</a:t>
            </a:r>
            <a:r>
              <a:rPr lang="lv-LV" sz="2000" dirty="0" smtClean="0">
                <a:ea typeface="Verdana" panose="020B0604030504040204" pitchFamily="34" charset="0"/>
              </a:rPr>
              <a:t> un BRV </a:t>
            </a:r>
            <a:r>
              <a:rPr lang="lv-LV" sz="2000" b="1" dirty="0" smtClean="0">
                <a:ea typeface="Verdana" panose="020B0604030504040204" pitchFamily="34" charset="0"/>
              </a:rPr>
              <a:t>variē</a:t>
            </a:r>
            <a:r>
              <a:rPr lang="lv-LV" sz="2000" dirty="0" smtClean="0">
                <a:ea typeface="Verdana" panose="020B0604030504040204" pitchFamily="34" charset="0"/>
              </a:rPr>
              <a:t> atkarībā no </a:t>
            </a:r>
            <a:r>
              <a:rPr lang="lv-LV" sz="2000" b="1" dirty="0" smtClean="0">
                <a:ea typeface="Verdana" panose="020B0604030504040204" pitchFamily="34" charset="0"/>
              </a:rPr>
              <a:t>audzēšanas reģiona</a:t>
            </a:r>
            <a:r>
              <a:rPr lang="lv-LV" sz="2000" dirty="0" smtClean="0">
                <a:ea typeface="Verdana" panose="020B0604030504040204" pitchFamily="34" charset="0"/>
              </a:rPr>
              <a:t>.</a:t>
            </a:r>
          </a:p>
          <a:p>
            <a:r>
              <a:rPr lang="lv-LV" sz="2000" b="1" dirty="0" smtClean="0">
                <a:ea typeface="Verdana" panose="020B0604030504040204" pitchFamily="34" charset="0"/>
              </a:rPr>
              <a:t>Rezistences mehānisms </a:t>
            </a:r>
            <a:r>
              <a:rPr lang="lv-LV" sz="2000" dirty="0" smtClean="0">
                <a:ea typeface="Verdana" panose="020B0604030504040204" pitchFamily="34" charset="0"/>
              </a:rPr>
              <a:t>pret </a:t>
            </a:r>
            <a:r>
              <a:rPr lang="lv-LV" sz="2000" b="1" dirty="0" smtClean="0">
                <a:ea typeface="Verdana" panose="020B0604030504040204" pitchFamily="34" charset="0"/>
              </a:rPr>
              <a:t>BRV</a:t>
            </a:r>
            <a:r>
              <a:rPr lang="lv-LV" sz="2000" dirty="0" smtClean="0">
                <a:ea typeface="Verdana" panose="020B0604030504040204" pitchFamily="34" charset="0"/>
              </a:rPr>
              <a:t> </a:t>
            </a:r>
            <a:r>
              <a:rPr lang="lv-LV" sz="2000" b="1" dirty="0" smtClean="0">
                <a:ea typeface="Verdana" panose="020B0604030504040204" pitchFamily="34" charset="0"/>
              </a:rPr>
              <a:t>nav zināms.</a:t>
            </a:r>
          </a:p>
        </p:txBody>
      </p:sp>
      <p:sp>
        <p:nvSpPr>
          <p:cNvPr id="8" name="Rectangle 7"/>
          <p:cNvSpPr/>
          <p:nvPr/>
        </p:nvSpPr>
        <p:spPr>
          <a:xfrm>
            <a:off x="5004461" y="3358663"/>
            <a:ext cx="6847113" cy="255454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lv-LV" sz="2000" b="1" dirty="0" smtClean="0"/>
              <a:t>Nav eksperimentāla pamatojuma</a:t>
            </a:r>
            <a:r>
              <a:rPr lang="lv-LV" sz="2000" dirty="0" smtClean="0"/>
              <a:t>, ka tieši </a:t>
            </a:r>
            <a:r>
              <a:rPr lang="lv-LV" sz="2000" i="1" dirty="0" smtClean="0"/>
              <a:t>C. </a:t>
            </a:r>
            <a:r>
              <a:rPr lang="lv-LV" sz="2000" i="1" dirty="0" err="1"/>
              <a:t>ribis</a:t>
            </a:r>
            <a:r>
              <a:rPr lang="lv-LV" sz="2000" dirty="0"/>
              <a:t> ir </a:t>
            </a:r>
            <a:r>
              <a:rPr lang="lv-LV" sz="2000" dirty="0" smtClean="0"/>
              <a:t>BRV vektors, jo suga netika noteikta.</a:t>
            </a:r>
          </a:p>
          <a:p>
            <a:pPr marL="285750" indent="-285750">
              <a:buFont typeface="Arial" charset="0"/>
              <a:buChar char="•"/>
            </a:pPr>
            <a:r>
              <a:rPr lang="lv-LV" sz="2000" dirty="0" smtClean="0"/>
              <a:t>Precīzs </a:t>
            </a:r>
            <a:r>
              <a:rPr lang="lv-LV" sz="2000" b="1" dirty="0" smtClean="0"/>
              <a:t>BRV transmisijas mehānisms</a:t>
            </a:r>
            <a:r>
              <a:rPr lang="lv-LV" sz="2000" dirty="0" smtClean="0"/>
              <a:t> </a:t>
            </a:r>
            <a:r>
              <a:rPr lang="lv-LV" sz="2000" b="1" dirty="0" smtClean="0"/>
              <a:t>nav zināms</a:t>
            </a:r>
            <a:r>
              <a:rPr lang="lv-LV" sz="2000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lv-LV" sz="2000" dirty="0"/>
              <a:t>Mūsdienu šķirnes veidotas, </a:t>
            </a:r>
            <a:r>
              <a:rPr lang="lv-LV" sz="2000" dirty="0" smtClean="0"/>
              <a:t>izmantojot </a:t>
            </a:r>
            <a:r>
              <a:rPr lang="lv-LV" sz="2000" b="1" dirty="0" err="1"/>
              <a:t>starpsugu</a:t>
            </a:r>
            <a:r>
              <a:rPr lang="lv-LV" sz="2000" b="1" dirty="0"/>
              <a:t> krustošanu</a:t>
            </a:r>
            <a:r>
              <a:rPr lang="lv-LV" sz="2000" dirty="0"/>
              <a:t>, līdz ar to </a:t>
            </a:r>
            <a:r>
              <a:rPr lang="lv-LV" sz="2000" dirty="0" err="1"/>
              <a:t>saimniekauga</a:t>
            </a:r>
            <a:r>
              <a:rPr lang="lv-LV" sz="2000" dirty="0"/>
              <a:t> ģenētiskais fons </a:t>
            </a:r>
            <a:r>
              <a:rPr lang="lv-LV" sz="2000" b="1" dirty="0"/>
              <a:t>neatbalsta šauru </a:t>
            </a:r>
            <a:r>
              <a:rPr lang="lv-LV" sz="2000" i="1" dirty="0"/>
              <a:t>Cecidophyopsis</a:t>
            </a:r>
            <a:r>
              <a:rPr lang="lv-LV" sz="2000" dirty="0"/>
              <a:t> sugu </a:t>
            </a:r>
            <a:r>
              <a:rPr lang="lv-LV" sz="2000" b="1" dirty="0"/>
              <a:t>specializāciju</a:t>
            </a:r>
            <a:r>
              <a:rPr lang="lv-LV" sz="2000" dirty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lv-LV" sz="2000" dirty="0" smtClean="0"/>
              <a:t>Zinātniskajā literatūrā </a:t>
            </a:r>
            <a:r>
              <a:rPr lang="lv-LV" sz="2000" b="1" dirty="0" smtClean="0"/>
              <a:t>kļūdaini lietoti </a:t>
            </a:r>
            <a:r>
              <a:rPr lang="lv-LV" sz="2000" i="1" dirty="0" smtClean="0"/>
              <a:t>Ribes</a:t>
            </a:r>
            <a:r>
              <a:rPr lang="lv-LV" sz="2000" dirty="0" smtClean="0"/>
              <a:t> augu </a:t>
            </a:r>
            <a:r>
              <a:rPr lang="lv-LV" sz="2000" b="1" dirty="0" smtClean="0"/>
              <a:t>zinātniskie nosaukumi</a:t>
            </a:r>
            <a:r>
              <a:rPr lang="lv-LV" sz="2000" dirty="0" smtClean="0"/>
              <a:t>, t. sk. sistemātikas darbos un tipa materiāliem.</a:t>
            </a:r>
          </a:p>
        </p:txBody>
      </p:sp>
    </p:spTree>
    <p:extLst>
      <p:ext uri="{BB962C8B-B14F-4D97-AF65-F5344CB8AC3E}">
        <p14:creationId xmlns:p14="http://schemas.microsoft.com/office/powerpoint/2010/main" val="51876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irsraksts 1">
            <a:extLst>
              <a:ext uri="{FF2B5EF4-FFF2-40B4-BE49-F238E27FC236}">
                <a16:creationId xmlns:a16="http://schemas.microsoft.com/office/drawing/2014/main" xmlns="" id="{ADBB9B2E-974F-4259-975F-335F54C92F84}"/>
              </a:ext>
            </a:extLst>
          </p:cNvPr>
          <p:cNvSpPr txBox="1">
            <a:spLocks/>
          </p:cNvSpPr>
          <p:nvPr/>
        </p:nvSpPr>
        <p:spPr>
          <a:xfrm>
            <a:off x="2758140" y="296733"/>
            <a:ext cx="6683315" cy="499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lv-LV" sz="2800" i="1" dirty="0" smtClean="0"/>
              <a:t>Cecidophyopsis</a:t>
            </a:r>
            <a:r>
              <a:rPr lang="lv-LV" sz="2800" dirty="0" smtClean="0"/>
              <a:t>: Diagnostikas metodes</a:t>
            </a:r>
            <a:endParaRPr lang="lv-LV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057618" y="1112704"/>
            <a:ext cx="10113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lv-LV" sz="2000" dirty="0" smtClean="0"/>
              <a:t>Morfoloģija un </a:t>
            </a:r>
            <a:r>
              <a:rPr lang="lv-LV" sz="2000" dirty="0" err="1" smtClean="0"/>
              <a:t>morfometriskās</a:t>
            </a:r>
            <a:r>
              <a:rPr lang="lv-LV" sz="2000" dirty="0" smtClean="0"/>
              <a:t> analīzes;</a:t>
            </a:r>
          </a:p>
          <a:p>
            <a:endParaRPr lang="lv-LV" sz="2000" dirty="0" smtClean="0"/>
          </a:p>
          <a:p>
            <a:pPr marL="285750" indent="-285750">
              <a:buFont typeface="Arial" charset="0"/>
              <a:buChar char="•"/>
            </a:pPr>
            <a:r>
              <a:rPr lang="lv-LV" sz="2000" dirty="0" err="1" smtClean="0"/>
              <a:t>Saimniekauga</a:t>
            </a:r>
            <a:r>
              <a:rPr lang="lv-LV" sz="2000" dirty="0" smtClean="0"/>
              <a:t> suga (</a:t>
            </a:r>
            <a:r>
              <a:rPr lang="lv-LV" sz="2000" i="1" dirty="0" smtClean="0"/>
              <a:t>C. </a:t>
            </a:r>
            <a:r>
              <a:rPr lang="lv-LV" sz="2000" i="1" dirty="0" err="1" smtClean="0"/>
              <a:t>ribis</a:t>
            </a:r>
            <a:r>
              <a:rPr lang="lv-LV" sz="2000" i="1" dirty="0" smtClean="0"/>
              <a:t> </a:t>
            </a:r>
            <a:r>
              <a:rPr lang="lv-LV" sz="2000" dirty="0" smtClean="0"/>
              <a:t>= upenes; </a:t>
            </a:r>
            <a:r>
              <a:rPr lang="lv-LV" sz="2000" i="1" dirty="0" smtClean="0"/>
              <a:t>C. </a:t>
            </a:r>
            <a:r>
              <a:rPr lang="lv-LV" sz="2000" i="1" dirty="0" err="1" smtClean="0"/>
              <a:t>selachodon</a:t>
            </a:r>
            <a:r>
              <a:rPr lang="lv-LV" sz="2000" i="1" dirty="0" smtClean="0"/>
              <a:t> </a:t>
            </a:r>
            <a:r>
              <a:rPr lang="lv-LV" sz="2000" dirty="0" smtClean="0"/>
              <a:t>= jāņogas; </a:t>
            </a:r>
            <a:r>
              <a:rPr lang="lv-LV" sz="2000" i="1" dirty="0" smtClean="0"/>
              <a:t>C. </a:t>
            </a:r>
            <a:r>
              <a:rPr lang="lv-LV" sz="2000" i="1" dirty="0" err="1" smtClean="0"/>
              <a:t>alpina</a:t>
            </a:r>
            <a:r>
              <a:rPr lang="lv-LV" sz="2000" i="1" dirty="0" smtClean="0"/>
              <a:t> </a:t>
            </a:r>
            <a:r>
              <a:rPr lang="lv-LV" sz="2000" dirty="0" smtClean="0"/>
              <a:t>= </a:t>
            </a:r>
            <a:r>
              <a:rPr lang="lv-LV" sz="2000" i="1" dirty="0" smtClean="0"/>
              <a:t>R. </a:t>
            </a:r>
            <a:r>
              <a:rPr lang="lv-LV" sz="2000" i="1" dirty="0" err="1" smtClean="0"/>
              <a:t>alpinum</a:t>
            </a:r>
            <a:r>
              <a:rPr lang="lv-LV" sz="2000" dirty="0" smtClean="0"/>
              <a:t>; </a:t>
            </a:r>
            <a:r>
              <a:rPr lang="lv-LV" sz="2000" i="1" dirty="0" smtClean="0"/>
              <a:t>C. </a:t>
            </a:r>
            <a:r>
              <a:rPr lang="lv-LV" sz="2000" i="1" dirty="0" err="1" smtClean="0"/>
              <a:t>aurea</a:t>
            </a:r>
            <a:r>
              <a:rPr lang="lv-LV" sz="2000" i="1" dirty="0" smtClean="0"/>
              <a:t> </a:t>
            </a:r>
            <a:r>
              <a:rPr lang="lv-LV" sz="2000" dirty="0" smtClean="0"/>
              <a:t>= </a:t>
            </a:r>
            <a:r>
              <a:rPr lang="lv-LV" sz="2000" i="1" dirty="0" smtClean="0"/>
              <a:t>R. </a:t>
            </a:r>
            <a:r>
              <a:rPr lang="lv-LV" sz="2000" i="1" dirty="0" err="1" smtClean="0"/>
              <a:t>aureum</a:t>
            </a:r>
            <a:r>
              <a:rPr lang="lv-LV" sz="2000" dirty="0" smtClean="0"/>
              <a:t>; </a:t>
            </a:r>
            <a:r>
              <a:rPr lang="lv-LV" sz="2000" i="1" dirty="0" smtClean="0"/>
              <a:t>C. </a:t>
            </a:r>
            <a:r>
              <a:rPr lang="lv-LV" sz="2000" i="1" dirty="0" err="1" smtClean="0"/>
              <a:t>grossulariae</a:t>
            </a:r>
            <a:r>
              <a:rPr lang="lv-LV" sz="2000" i="1" dirty="0" smtClean="0"/>
              <a:t> </a:t>
            </a:r>
            <a:r>
              <a:rPr lang="lv-LV" sz="2000" dirty="0" smtClean="0"/>
              <a:t>= </a:t>
            </a:r>
            <a:r>
              <a:rPr lang="lv-LV" sz="2000" dirty="0" err="1" smtClean="0"/>
              <a:t>polifāga</a:t>
            </a:r>
            <a:r>
              <a:rPr lang="lv-LV" sz="2000" dirty="0" smtClean="0"/>
              <a:t>; </a:t>
            </a:r>
            <a:r>
              <a:rPr lang="lv-LV" sz="2000" i="1" dirty="0" smtClean="0"/>
              <a:t>C. </a:t>
            </a:r>
            <a:r>
              <a:rPr lang="lv-LV" sz="2000" i="1" dirty="0" err="1" smtClean="0"/>
              <a:t>spicata</a:t>
            </a:r>
            <a:r>
              <a:rPr lang="lv-LV" sz="2000" dirty="0" smtClean="0"/>
              <a:t> = </a:t>
            </a:r>
            <a:r>
              <a:rPr lang="lv-LV" sz="2000" i="1" dirty="0" smtClean="0"/>
              <a:t>R. </a:t>
            </a:r>
            <a:r>
              <a:rPr lang="lv-LV" sz="2000" i="1" dirty="0" err="1" smtClean="0"/>
              <a:t>spicatum</a:t>
            </a:r>
            <a:r>
              <a:rPr lang="lv-LV" sz="2000" dirty="0" smtClean="0"/>
              <a:t>);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595285" y="3670289"/>
          <a:ext cx="4325705" cy="23942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1303"/>
                <a:gridCol w="541174"/>
                <a:gridCol w="696748"/>
                <a:gridCol w="686480"/>
              </a:tblGrid>
              <a:tr h="3372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400" dirty="0">
                          <a:effectLst/>
                        </a:rPr>
                        <a:t>Suga</a:t>
                      </a:r>
                      <a:endParaRPr lang="en-GB" sz="1400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400">
                          <a:effectLst/>
                        </a:rPr>
                        <a:t>S1, bp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400">
                          <a:effectLst/>
                        </a:rPr>
                        <a:t>S2, bp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v-LV" sz="1400">
                          <a:effectLst/>
                        </a:rPr>
                        <a:t>S3, bp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0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i="1" dirty="0">
                          <a:effectLst/>
                        </a:rPr>
                        <a:t>Cecidophyopsis </a:t>
                      </a:r>
                      <a:r>
                        <a:rPr lang="en-GB" sz="1400" i="1" dirty="0" err="1">
                          <a:effectLst/>
                        </a:rPr>
                        <a:t>alpina</a:t>
                      </a:r>
                      <a:endParaRPr lang="en-GB" sz="1400" i="1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414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113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91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0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i="1" dirty="0">
                          <a:effectLst/>
                        </a:rPr>
                        <a:t>Cecidophyopsis </a:t>
                      </a:r>
                      <a:r>
                        <a:rPr lang="en-GB" sz="1400" i="1" dirty="0" err="1">
                          <a:effectLst/>
                        </a:rPr>
                        <a:t>aurea</a:t>
                      </a:r>
                      <a:endParaRPr lang="en-GB" sz="1400" i="1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421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120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91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0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i="1" dirty="0">
                          <a:effectLst/>
                        </a:rPr>
                        <a:t>Cecidophyopsis </a:t>
                      </a:r>
                      <a:r>
                        <a:rPr lang="en-GB" sz="1400" i="1" dirty="0" err="1">
                          <a:effectLst/>
                        </a:rPr>
                        <a:t>grossulariae</a:t>
                      </a:r>
                      <a:endParaRPr lang="en-GB" sz="1400" i="1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392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119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80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0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i="1" dirty="0">
                          <a:effectLst/>
                        </a:rPr>
                        <a:t>Cecidophyopsis </a:t>
                      </a:r>
                      <a:r>
                        <a:rPr lang="en-GB" sz="1400" dirty="0">
                          <a:effectLst/>
                        </a:rPr>
                        <a:t>sp. “</a:t>
                      </a:r>
                      <a:r>
                        <a:rPr lang="en-GB" sz="1400" dirty="0" err="1">
                          <a:effectLst/>
                        </a:rPr>
                        <a:t>wc</a:t>
                      </a:r>
                      <a:r>
                        <a:rPr lang="en-GB" sz="1400" dirty="0">
                          <a:effectLst/>
                        </a:rPr>
                        <a:t>” mites</a:t>
                      </a:r>
                      <a:endParaRPr lang="en-GB" sz="1400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391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118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80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0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i="1" dirty="0">
                          <a:effectLst/>
                        </a:rPr>
                        <a:t>Cecidophyopsis </a:t>
                      </a:r>
                      <a:r>
                        <a:rPr lang="en-GB" sz="1400" i="1" dirty="0" err="1">
                          <a:effectLst/>
                        </a:rPr>
                        <a:t>ribis</a:t>
                      </a:r>
                      <a:endParaRPr lang="en-GB" sz="1400" i="1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399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121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81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0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i="1" dirty="0">
                          <a:effectLst/>
                        </a:rPr>
                        <a:t>Cecidophyopsis </a:t>
                      </a:r>
                      <a:r>
                        <a:rPr lang="en-GB" sz="1400" i="1" dirty="0" err="1">
                          <a:effectLst/>
                        </a:rPr>
                        <a:t>spicata</a:t>
                      </a:r>
                      <a:endParaRPr lang="en-GB" sz="1400" i="1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407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124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82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810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i="1" dirty="0">
                          <a:effectLst/>
                        </a:rPr>
                        <a:t>Cecidophyopsis </a:t>
                      </a:r>
                      <a:r>
                        <a:rPr lang="en-GB" sz="1400" i="1" dirty="0" err="1">
                          <a:effectLst/>
                        </a:rPr>
                        <a:t>selachodon</a:t>
                      </a:r>
                      <a:endParaRPr lang="en-GB" sz="1400" i="1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404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124</a:t>
                      </a:r>
                      <a:endParaRPr lang="en-GB" sz="140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83</a:t>
                      </a:r>
                      <a:endParaRPr lang="en-GB" sz="1400" dirty="0">
                        <a:effectLst/>
                        <a:latin typeface="Cambria" charset="0"/>
                        <a:ea typeface="Cambria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95285" y="6151991"/>
            <a:ext cx="3811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Kumar et al., 1999; </a:t>
            </a:r>
            <a:r>
              <a:rPr lang="en-US" sz="1200" dirty="0" err="1" smtClean="0"/>
              <a:t>Stalazš</a:t>
            </a:r>
            <a:r>
              <a:rPr lang="en-US" sz="1200" dirty="0" smtClean="0"/>
              <a:t> &amp; Moročko-Bičevska, 2016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168028" y="2583928"/>
            <a:ext cx="56845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lv-LV" sz="2000" dirty="0" err="1" smtClean="0"/>
              <a:t>Multiplex</a:t>
            </a:r>
            <a:r>
              <a:rPr lang="lv-LV" sz="2000" dirty="0" smtClean="0"/>
              <a:t> PCR </a:t>
            </a:r>
            <a:r>
              <a:rPr lang="lv-LV" sz="2000" dirty="0" err="1" smtClean="0"/>
              <a:t>amplikonu</a:t>
            </a:r>
            <a:r>
              <a:rPr lang="lv-LV" sz="2000" dirty="0" smtClean="0"/>
              <a:t> profils (S1, S2, S3) (fragmentu garumu analīze </a:t>
            </a:r>
            <a:r>
              <a:rPr lang="lv-LV" sz="2000" dirty="0" err="1" smtClean="0"/>
              <a:t>poliakrilamīda</a:t>
            </a:r>
            <a:r>
              <a:rPr lang="lv-LV" sz="2000" dirty="0" smtClean="0"/>
              <a:t> gēlā vai ar ģenētisko analizatoru)</a:t>
            </a:r>
            <a:endParaRPr lang="lv-LV" sz="2000" dirty="0"/>
          </a:p>
        </p:txBody>
      </p:sp>
      <p:sp>
        <p:nvSpPr>
          <p:cNvPr id="19" name="Rectangle 18"/>
          <p:cNvSpPr/>
          <p:nvPr/>
        </p:nvSpPr>
        <p:spPr>
          <a:xfrm>
            <a:off x="5852603" y="2967047"/>
            <a:ext cx="6017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i="1" dirty="0"/>
              <a:t>v</a:t>
            </a:r>
            <a:r>
              <a:rPr lang="en-US" sz="2000" i="1" dirty="0"/>
              <a:t>ariable </a:t>
            </a:r>
            <a:r>
              <a:rPr lang="en-US" sz="2000" b="1" i="1" dirty="0"/>
              <a:t>S</a:t>
            </a:r>
            <a:r>
              <a:rPr lang="en-US" sz="2000" i="1" dirty="0"/>
              <a:t>imple </a:t>
            </a:r>
            <a:r>
              <a:rPr lang="en-US" sz="2000" b="1" i="1" dirty="0"/>
              <a:t>S</a:t>
            </a:r>
            <a:r>
              <a:rPr lang="en-US" sz="2000" i="1" dirty="0"/>
              <a:t>equence </a:t>
            </a:r>
            <a:r>
              <a:rPr lang="en-US" sz="2000" b="1" i="1" dirty="0"/>
              <a:t>R</a:t>
            </a:r>
            <a:r>
              <a:rPr lang="en-US" sz="2000" i="1" dirty="0"/>
              <a:t>epeats</a:t>
            </a:r>
            <a:r>
              <a:rPr lang="en-US" sz="2000" dirty="0"/>
              <a:t> (</a:t>
            </a:r>
            <a:r>
              <a:rPr lang="en-US" sz="2000" dirty="0" err="1" smtClean="0"/>
              <a:t>vSSRs</a:t>
            </a:r>
            <a:r>
              <a:rPr lang="en-US" sz="2000" dirty="0" smtClean="0"/>
              <a:t>) </a:t>
            </a:r>
            <a:r>
              <a:rPr lang="en-US" sz="2000" dirty="0" err="1"/>
              <a:t>profils</a:t>
            </a:r>
            <a:r>
              <a:rPr lang="en-US" sz="2000" dirty="0"/>
              <a:t> ITS1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5638808" y="3545577"/>
          <a:ext cx="6336527" cy="1552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59563"/>
                <a:gridCol w="5076964"/>
              </a:tblGrid>
              <a:tr h="1925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Suga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vSSRs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925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C. </a:t>
                      </a:r>
                      <a:r>
                        <a:rPr lang="en-US" sz="1200" i="1" dirty="0" err="1">
                          <a:effectLst/>
                        </a:rPr>
                        <a:t>alpina</a:t>
                      </a:r>
                      <a:endParaRPr lang="en-GB" sz="1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(CAAAAA)</a:t>
                      </a:r>
                      <a:r>
                        <a:rPr lang="en-US" sz="1200" baseline="30000" dirty="0">
                          <a:effectLst/>
                        </a:rPr>
                        <a:t>1 </a:t>
                      </a:r>
                      <a:r>
                        <a:rPr lang="en-US" sz="1200" dirty="0">
                          <a:effectLst/>
                        </a:rPr>
                        <a:t>(CAAA)</a:t>
                      </a:r>
                      <a:r>
                        <a:rPr lang="en-US" sz="1200" baseline="30000" dirty="0">
                          <a:effectLst/>
                        </a:rPr>
                        <a:t>0</a:t>
                      </a:r>
                      <a:r>
                        <a:rPr lang="en-US" sz="1200" dirty="0">
                          <a:effectLst/>
                        </a:rPr>
                        <a:t> (CAAAA)</a:t>
                      </a:r>
                      <a:r>
                        <a:rPr lang="en-US" sz="1200" baseline="30000" dirty="0">
                          <a:effectLst/>
                        </a:rPr>
                        <a:t>0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(CAAAAA)</a:t>
                      </a:r>
                      <a:r>
                        <a:rPr lang="en-US" sz="1200" baseline="30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(CAAAAAAA)</a:t>
                      </a:r>
                      <a:r>
                        <a:rPr lang="en-US" sz="1200" baseline="30000" dirty="0">
                          <a:effectLst/>
                        </a:rPr>
                        <a:t>1</a:t>
                      </a:r>
                      <a:r>
                        <a:rPr lang="en-US" sz="1200" dirty="0">
                          <a:effectLst/>
                        </a:rPr>
                        <a:t> (CAAAAAAAA)</a:t>
                      </a:r>
                      <a:r>
                        <a:rPr lang="en-US" sz="1200" baseline="30000" dirty="0">
                          <a:effectLst/>
                        </a:rPr>
                        <a:t>0</a:t>
                      </a:r>
                      <a:r>
                        <a:rPr lang="en-US" sz="1200" dirty="0">
                          <a:effectLst/>
                        </a:rPr>
                        <a:t> (TA)</a:t>
                      </a:r>
                      <a:r>
                        <a:rPr lang="en-US" sz="1200" baseline="30000" dirty="0">
                          <a:effectLst/>
                        </a:rPr>
                        <a:t>2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925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C. </a:t>
                      </a:r>
                      <a:r>
                        <a:rPr lang="en-US" sz="1200" i="1" dirty="0" err="1">
                          <a:effectLst/>
                        </a:rPr>
                        <a:t>aurea</a:t>
                      </a:r>
                      <a:endParaRPr lang="en-GB" sz="1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(CAAAAA)</a:t>
                      </a:r>
                      <a:r>
                        <a:rPr lang="en-US" sz="1200" baseline="30000" dirty="0">
                          <a:effectLst/>
                        </a:rPr>
                        <a:t>1</a:t>
                      </a:r>
                      <a:r>
                        <a:rPr lang="en-US" sz="1200" dirty="0">
                          <a:effectLst/>
                        </a:rPr>
                        <a:t> (CAAA)</a:t>
                      </a:r>
                      <a:r>
                        <a:rPr lang="en-US" sz="1200" baseline="30000" dirty="0">
                          <a:effectLst/>
                        </a:rPr>
                        <a:t>0</a:t>
                      </a:r>
                      <a:r>
                        <a:rPr lang="en-US" sz="1200" dirty="0">
                          <a:effectLst/>
                        </a:rPr>
                        <a:t> (CAAAA)</a:t>
                      </a:r>
                      <a:r>
                        <a:rPr lang="en-US" sz="1200" baseline="30000" dirty="0">
                          <a:effectLst/>
                        </a:rPr>
                        <a:t>0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(CAAAAA)</a:t>
                      </a:r>
                      <a:r>
                        <a:rPr lang="en-US" sz="1200" baseline="30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en-US" sz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(CAAAAAAA)</a:t>
                      </a:r>
                      <a:r>
                        <a:rPr lang="en-US" sz="1200" baseline="30000" dirty="0">
                          <a:effectLst/>
                        </a:rPr>
                        <a:t>1</a:t>
                      </a:r>
                      <a:r>
                        <a:rPr lang="en-US" sz="1200" dirty="0">
                          <a:effectLst/>
                        </a:rPr>
                        <a:t> (CAAAAAAAA)</a:t>
                      </a:r>
                      <a:r>
                        <a:rPr lang="en-US" sz="1200" baseline="30000" dirty="0">
                          <a:effectLst/>
                        </a:rPr>
                        <a:t>0</a:t>
                      </a:r>
                      <a:r>
                        <a:rPr lang="en-US" sz="1200" dirty="0">
                          <a:effectLst/>
                        </a:rPr>
                        <a:t> (TA)</a:t>
                      </a:r>
                      <a:r>
                        <a:rPr lang="en-US" sz="1200" baseline="30000" dirty="0">
                          <a:effectLst/>
                        </a:rPr>
                        <a:t>2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925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C. </a:t>
                      </a:r>
                      <a:r>
                        <a:rPr lang="en-US" sz="1200" i="1" dirty="0" err="1">
                          <a:effectLst/>
                        </a:rPr>
                        <a:t>ribis</a:t>
                      </a:r>
                      <a:endParaRPr lang="en-GB" sz="1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(CAAAAA)</a:t>
                      </a:r>
                      <a:r>
                        <a:rPr lang="en-US" sz="1200" baseline="30000" dirty="0">
                          <a:effectLst/>
                        </a:rPr>
                        <a:t>1</a:t>
                      </a:r>
                      <a:r>
                        <a:rPr lang="en-US" sz="1200" dirty="0">
                          <a:effectLst/>
                        </a:rPr>
                        <a:t> (CAAA)</a:t>
                      </a:r>
                      <a:r>
                        <a:rPr lang="en-US" sz="1200" baseline="30000" dirty="0">
                          <a:effectLst/>
                        </a:rPr>
                        <a:t>5</a:t>
                      </a:r>
                      <a:r>
                        <a:rPr lang="en-US" sz="1200" dirty="0">
                          <a:effectLst/>
                        </a:rPr>
                        <a:t> (CAAAA)</a:t>
                      </a:r>
                      <a:r>
                        <a:rPr lang="en-US" sz="1200" baseline="30000" dirty="0">
                          <a:effectLst/>
                        </a:rPr>
                        <a:t>0</a:t>
                      </a:r>
                      <a:r>
                        <a:rPr lang="en-US" sz="1200" dirty="0">
                          <a:effectLst/>
                        </a:rPr>
                        <a:t> (</a:t>
                      </a:r>
                      <a:r>
                        <a:rPr lang="en-US" sz="1200" dirty="0">
                          <a:solidFill>
                            <a:srgbClr val="4E8F00"/>
                          </a:solidFill>
                          <a:effectLst/>
                        </a:rPr>
                        <a:t>CAAAAA)</a:t>
                      </a:r>
                      <a:r>
                        <a:rPr lang="en-US" sz="1200" baseline="30000" dirty="0">
                          <a:solidFill>
                            <a:srgbClr val="4E8F00"/>
                          </a:solidFill>
                          <a:effectLst/>
                        </a:rPr>
                        <a:t>1</a:t>
                      </a:r>
                      <a:r>
                        <a:rPr lang="en-US" sz="1200" dirty="0">
                          <a:solidFill>
                            <a:srgbClr val="4E8F00"/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(CAAAAAAA)</a:t>
                      </a:r>
                      <a:r>
                        <a:rPr lang="en-US" sz="1200" baseline="30000" dirty="0">
                          <a:effectLst/>
                        </a:rPr>
                        <a:t>0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solidFill>
                            <a:srgbClr val="4E8F00"/>
                          </a:solidFill>
                          <a:effectLst/>
                        </a:rPr>
                        <a:t>(CAAAAAAAA)</a:t>
                      </a:r>
                      <a:r>
                        <a:rPr lang="en-US" sz="1200" baseline="30000" dirty="0">
                          <a:solidFill>
                            <a:srgbClr val="4E8F00"/>
                          </a:solidFill>
                          <a:effectLst/>
                        </a:rPr>
                        <a:t>0</a:t>
                      </a:r>
                      <a:r>
                        <a:rPr lang="en-US" sz="1200" dirty="0">
                          <a:solidFill>
                            <a:srgbClr val="4E8F00"/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(TA)</a:t>
                      </a:r>
                      <a:r>
                        <a:rPr lang="en-US" sz="1200" baseline="30000" dirty="0">
                          <a:effectLst/>
                        </a:rPr>
                        <a:t>1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925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C. </a:t>
                      </a:r>
                      <a:r>
                        <a:rPr lang="en-US" sz="1200" i="1" dirty="0" err="1">
                          <a:effectLst/>
                        </a:rPr>
                        <a:t>spicata</a:t>
                      </a:r>
                      <a:endParaRPr lang="en-GB" sz="1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(CAAAAA)</a:t>
                      </a:r>
                      <a:r>
                        <a:rPr lang="en-US" sz="1200" baseline="30000" dirty="0">
                          <a:effectLst/>
                        </a:rPr>
                        <a:t>1</a:t>
                      </a:r>
                      <a:r>
                        <a:rPr lang="en-US" sz="1200" dirty="0">
                          <a:effectLst/>
                        </a:rPr>
                        <a:t> (CAAA)</a:t>
                      </a:r>
                      <a:r>
                        <a:rPr lang="en-US" sz="1200" baseline="30000" dirty="0">
                          <a:effectLst/>
                        </a:rPr>
                        <a:t>5</a:t>
                      </a:r>
                      <a:r>
                        <a:rPr lang="en-US" sz="1200" dirty="0">
                          <a:effectLst/>
                        </a:rPr>
                        <a:t> (CAAAA)</a:t>
                      </a:r>
                      <a:r>
                        <a:rPr lang="en-US" sz="1200" baseline="30000" dirty="0">
                          <a:effectLst/>
                        </a:rPr>
                        <a:t>0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solidFill>
                            <a:srgbClr val="4E8F00"/>
                          </a:solidFill>
                          <a:effectLst/>
                        </a:rPr>
                        <a:t>(CAAAAA)</a:t>
                      </a:r>
                      <a:r>
                        <a:rPr lang="en-US" sz="1200" baseline="30000" dirty="0">
                          <a:solidFill>
                            <a:srgbClr val="4E8F00"/>
                          </a:solidFill>
                          <a:effectLst/>
                        </a:rPr>
                        <a:t>0</a:t>
                      </a:r>
                      <a:r>
                        <a:rPr lang="en-US" sz="1200" dirty="0">
                          <a:solidFill>
                            <a:srgbClr val="4E8F00"/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(CAAAAAAA)</a:t>
                      </a:r>
                      <a:r>
                        <a:rPr lang="en-US" sz="1200" baseline="30000" dirty="0">
                          <a:effectLst/>
                        </a:rPr>
                        <a:t>0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solidFill>
                            <a:srgbClr val="4E8F00"/>
                          </a:solidFill>
                          <a:effectLst/>
                        </a:rPr>
                        <a:t>(CAAAAAAAA)</a:t>
                      </a:r>
                      <a:r>
                        <a:rPr lang="en-US" sz="1200" baseline="30000" dirty="0">
                          <a:solidFill>
                            <a:srgbClr val="4E8F00"/>
                          </a:solidFill>
                          <a:effectLst/>
                        </a:rPr>
                        <a:t>1</a:t>
                      </a:r>
                      <a:r>
                        <a:rPr lang="en-US" sz="1200" dirty="0">
                          <a:solidFill>
                            <a:srgbClr val="4E8F00"/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(TA)</a:t>
                      </a:r>
                      <a:r>
                        <a:rPr lang="en-US" sz="1200" baseline="30000" dirty="0">
                          <a:effectLst/>
                        </a:rPr>
                        <a:t>1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925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C. </a:t>
                      </a:r>
                      <a:r>
                        <a:rPr lang="en-US" sz="1200" i="1" dirty="0" err="1">
                          <a:effectLst/>
                        </a:rPr>
                        <a:t>selachodon</a:t>
                      </a:r>
                      <a:endParaRPr lang="en-GB" sz="1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(CAAAAA)</a:t>
                      </a:r>
                      <a:r>
                        <a:rPr lang="en-US" sz="1200" baseline="30000">
                          <a:effectLst/>
                        </a:rPr>
                        <a:t>1</a:t>
                      </a:r>
                      <a:r>
                        <a:rPr lang="en-US" sz="1200">
                          <a:effectLst/>
                        </a:rPr>
                        <a:t> (CAAA)</a:t>
                      </a:r>
                      <a:r>
                        <a:rPr lang="en-US" sz="1200" baseline="30000">
                          <a:effectLst/>
                        </a:rPr>
                        <a:t>5</a:t>
                      </a:r>
                      <a:r>
                        <a:rPr lang="en-US" sz="1200">
                          <a:effectLst/>
                        </a:rPr>
                        <a:t> (CAAAA)</a:t>
                      </a:r>
                      <a:r>
                        <a:rPr lang="en-US" sz="1200" baseline="30000">
                          <a:effectLst/>
                        </a:rPr>
                        <a:t>0</a:t>
                      </a:r>
                      <a:r>
                        <a:rPr lang="en-US" sz="1200">
                          <a:effectLst/>
                        </a:rPr>
                        <a:t> (CAAAAA)</a:t>
                      </a:r>
                      <a:r>
                        <a:rPr lang="en-US" sz="1200" baseline="30000">
                          <a:effectLst/>
                        </a:rPr>
                        <a:t>0</a:t>
                      </a:r>
                      <a:r>
                        <a:rPr lang="en-US" sz="1200">
                          <a:effectLst/>
                        </a:rPr>
                        <a:t> (CAAAAAAA)</a:t>
                      </a:r>
                      <a:r>
                        <a:rPr lang="en-US" sz="1200" baseline="30000">
                          <a:effectLst/>
                        </a:rPr>
                        <a:t>0</a:t>
                      </a:r>
                      <a:r>
                        <a:rPr lang="en-US" sz="1200">
                          <a:effectLst/>
                        </a:rPr>
                        <a:t> (CAAAAAAAA)</a:t>
                      </a:r>
                      <a:r>
                        <a:rPr lang="en-US" sz="1200" baseline="30000">
                          <a:effectLst/>
                        </a:rPr>
                        <a:t>1</a:t>
                      </a:r>
                      <a:r>
                        <a:rPr lang="en-US" sz="1200">
                          <a:effectLst/>
                        </a:rPr>
                        <a:t> (TA)</a:t>
                      </a:r>
                      <a:r>
                        <a:rPr lang="en-US" sz="1200" baseline="30000">
                          <a:effectLst/>
                        </a:rPr>
                        <a:t>1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925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i="1" dirty="0">
                          <a:effectLst/>
                        </a:rPr>
                        <a:t>C. </a:t>
                      </a:r>
                      <a:r>
                        <a:rPr lang="en-US" sz="1200" i="1" dirty="0" err="1">
                          <a:effectLst/>
                        </a:rPr>
                        <a:t>grossulariae</a:t>
                      </a:r>
                      <a:endParaRPr lang="en-GB" sz="1200" i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(CAAAAA)</a:t>
                      </a:r>
                      <a:r>
                        <a:rPr lang="en-US" sz="1200" baseline="30000" dirty="0">
                          <a:effectLst/>
                        </a:rPr>
                        <a:t>1</a:t>
                      </a:r>
                      <a:r>
                        <a:rPr lang="en-US" sz="1200" dirty="0">
                          <a:effectLst/>
                        </a:rPr>
                        <a:t> (CAAA)</a:t>
                      </a:r>
                      <a:r>
                        <a:rPr lang="en-US" sz="1200" baseline="30000" dirty="0">
                          <a:effectLst/>
                        </a:rPr>
                        <a:t>0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effectLst/>
                        </a:rPr>
                        <a:t>(CAAAA)</a:t>
                      </a:r>
                      <a:r>
                        <a:rPr lang="en-US" sz="1200" baseline="30000" dirty="0">
                          <a:solidFill>
                            <a:srgbClr val="0432FF"/>
                          </a:solidFill>
                          <a:effectLst/>
                        </a:rPr>
                        <a:t>2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(CAAAAA)</a:t>
                      </a:r>
                      <a:r>
                        <a:rPr lang="en-US" sz="1200" baseline="30000" dirty="0">
                          <a:effectLst/>
                        </a:rPr>
                        <a:t>0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0432FF"/>
                          </a:solidFill>
                          <a:effectLst/>
                        </a:rPr>
                        <a:t>(CAAAAAAA)</a:t>
                      </a:r>
                      <a:r>
                        <a:rPr lang="en-US" sz="1200" baseline="30000" dirty="0" smtClean="0">
                          <a:solidFill>
                            <a:srgbClr val="0432FF"/>
                          </a:solidFill>
                          <a:effectLst/>
                        </a:rPr>
                        <a:t>0</a:t>
                      </a:r>
                      <a:r>
                        <a:rPr lang="en-US" sz="1200" dirty="0" smtClean="0">
                          <a:solidFill>
                            <a:srgbClr val="0432FF"/>
                          </a:solidFill>
                          <a:effectLst/>
                        </a:rPr>
                        <a:t> (CAAAAAAAA)</a:t>
                      </a:r>
                      <a:r>
                        <a:rPr lang="en-US" sz="1200" baseline="30000" dirty="0" smtClean="0">
                          <a:solidFill>
                            <a:srgbClr val="0432FF"/>
                          </a:solidFill>
                          <a:effectLst/>
                        </a:rPr>
                        <a:t>1</a:t>
                      </a:r>
                      <a:r>
                        <a:rPr lang="en-US" sz="1200" dirty="0" smtClean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(TA)</a:t>
                      </a:r>
                      <a:r>
                        <a:rPr lang="en-US" sz="1200" baseline="30000" dirty="0">
                          <a:effectLst/>
                        </a:rPr>
                        <a:t>1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045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C. sp. “wc” mites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(CAAAAA)</a:t>
                      </a:r>
                      <a:r>
                        <a:rPr lang="en-US" sz="1200" baseline="30000" dirty="0">
                          <a:effectLst/>
                        </a:rPr>
                        <a:t>1</a:t>
                      </a:r>
                      <a:r>
                        <a:rPr lang="en-US" sz="1200" dirty="0">
                          <a:effectLst/>
                        </a:rPr>
                        <a:t> (CAAA)</a:t>
                      </a:r>
                      <a:r>
                        <a:rPr lang="en-US" sz="1200" baseline="30000" dirty="0">
                          <a:effectLst/>
                        </a:rPr>
                        <a:t>0</a:t>
                      </a:r>
                      <a:r>
                        <a:rPr lang="en-US" sz="1200" dirty="0">
                          <a:effectLst/>
                        </a:rPr>
                        <a:t>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effectLst/>
                        </a:rPr>
                        <a:t>(CAAAA)</a:t>
                      </a:r>
                      <a:r>
                        <a:rPr lang="en-US" sz="1200" baseline="30000" dirty="0">
                          <a:solidFill>
                            <a:srgbClr val="0432FF"/>
                          </a:solidFill>
                          <a:effectLst/>
                        </a:rPr>
                        <a:t>3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(CAAAAA)</a:t>
                      </a:r>
                      <a:r>
                        <a:rPr lang="en-US" sz="1200" baseline="30000" dirty="0">
                          <a:effectLst/>
                        </a:rPr>
                        <a:t>0</a:t>
                      </a:r>
                      <a:r>
                        <a:rPr lang="en-US" sz="1200" dirty="0">
                          <a:effectLst/>
                        </a:rPr>
                        <a:t>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effectLst/>
                        </a:rPr>
                        <a:t>CAAAAAAA)</a:t>
                      </a:r>
                      <a:r>
                        <a:rPr lang="en-US" sz="1200" baseline="30000" dirty="0">
                          <a:solidFill>
                            <a:srgbClr val="0432FF"/>
                          </a:solidFill>
                          <a:effectLst/>
                        </a:rPr>
                        <a:t>1</a:t>
                      </a:r>
                      <a:r>
                        <a:rPr lang="en-US" sz="1200" dirty="0">
                          <a:effectLst/>
                        </a:rPr>
                        <a:t>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effectLst/>
                        </a:rPr>
                        <a:t>CAAAAAAAA)</a:t>
                      </a:r>
                      <a:r>
                        <a:rPr lang="en-US" sz="1200" baseline="30000" dirty="0">
                          <a:solidFill>
                            <a:srgbClr val="0432FF"/>
                          </a:solidFill>
                          <a:effectLst/>
                        </a:rPr>
                        <a:t>0</a:t>
                      </a:r>
                      <a:r>
                        <a:rPr lang="en-US" sz="1200" baseline="30000" dirty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(TA)</a:t>
                      </a:r>
                      <a:r>
                        <a:rPr lang="en-US" sz="1200" baseline="30000" dirty="0">
                          <a:effectLst/>
                        </a:rPr>
                        <a:t>1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5638808" y="5168573"/>
            <a:ext cx="4728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ea typeface="Calibri" charset="0"/>
              </a:rPr>
              <a:t>Fenton </a:t>
            </a:r>
            <a:r>
              <a:rPr lang="en-GB" sz="1200" i="1" dirty="0">
                <a:ea typeface="Calibri" charset="0"/>
              </a:rPr>
              <a:t>et al. </a:t>
            </a:r>
            <a:r>
              <a:rPr lang="en-GB" sz="1200" dirty="0">
                <a:ea typeface="Calibri" charset="0"/>
              </a:rPr>
              <a:t>1996; Kumar et al., </a:t>
            </a:r>
            <a:r>
              <a:rPr lang="en-GB" sz="1200" dirty="0" smtClean="0">
                <a:ea typeface="Calibri" charset="0"/>
              </a:rPr>
              <a:t>1999; </a:t>
            </a:r>
            <a:r>
              <a:rPr lang="en-US" sz="1200" dirty="0" err="1"/>
              <a:t>Stalazš</a:t>
            </a:r>
            <a:r>
              <a:rPr lang="en-US" sz="1200" dirty="0"/>
              <a:t> &amp; Moročko-Bičevska, 2016</a:t>
            </a:r>
          </a:p>
          <a:p>
            <a:r>
              <a:rPr lang="en-GB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9442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irsraksts 1">
            <a:extLst>
              <a:ext uri="{FF2B5EF4-FFF2-40B4-BE49-F238E27FC236}">
                <a16:creationId xmlns:a16="http://schemas.microsoft.com/office/drawing/2014/main" xmlns="" id="{ADBB9B2E-974F-4259-975F-335F54C92F84}"/>
              </a:ext>
            </a:extLst>
          </p:cNvPr>
          <p:cNvSpPr txBox="1">
            <a:spLocks/>
          </p:cNvSpPr>
          <p:nvPr/>
        </p:nvSpPr>
        <p:spPr>
          <a:xfrm>
            <a:off x="7910111" y="366333"/>
            <a:ext cx="3757161" cy="3717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lv-LV" sz="2800" i="1" dirty="0" smtClean="0"/>
              <a:t>Cecidophyopsis</a:t>
            </a:r>
            <a:r>
              <a:rPr lang="lv-LV" sz="2800" dirty="0" smtClean="0"/>
              <a:t> sugas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59" y="213620"/>
            <a:ext cx="5237305" cy="6523583"/>
          </a:xfrm>
          <a:prstGeom prst="rect">
            <a:avLst/>
          </a:prstGeom>
        </p:spPr>
      </p:pic>
      <p:sp>
        <p:nvSpPr>
          <p:cNvPr id="13" name="Virsraksts 1">
            <a:extLst>
              <a:ext uri="{FF2B5EF4-FFF2-40B4-BE49-F238E27FC236}">
                <a16:creationId xmlns:a16="http://schemas.microsoft.com/office/drawing/2014/main" xmlns="" id="{ADBB9B2E-974F-4259-975F-335F54C92F84}"/>
              </a:ext>
            </a:extLst>
          </p:cNvPr>
          <p:cNvSpPr txBox="1">
            <a:spLocks/>
          </p:cNvSpPr>
          <p:nvPr/>
        </p:nvSpPr>
        <p:spPr>
          <a:xfrm>
            <a:off x="6625400" y="6416844"/>
            <a:ext cx="4833536" cy="320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lv-LV" sz="1600" b="0" dirty="0" smtClean="0"/>
              <a:t>Stalažs &amp; Moročko-Bičevska (2006) </a:t>
            </a:r>
            <a:r>
              <a:rPr lang="lv-LV" sz="1600" b="0" dirty="0" err="1" smtClean="0"/>
              <a:t>Experimental</a:t>
            </a:r>
            <a:r>
              <a:rPr lang="lv-LV" sz="1600" b="0" dirty="0" smtClean="0"/>
              <a:t> &amp; </a:t>
            </a:r>
            <a:r>
              <a:rPr lang="lv-LV" sz="1600" b="0" dirty="0" err="1" smtClean="0"/>
              <a:t>Applied</a:t>
            </a:r>
            <a:r>
              <a:rPr lang="lv-LV" sz="1600" b="0" dirty="0" smtClean="0"/>
              <a:t> </a:t>
            </a:r>
            <a:r>
              <a:rPr lang="lv-LV" sz="1600" b="0" dirty="0" err="1" smtClean="0"/>
              <a:t>Acarology</a:t>
            </a:r>
            <a:r>
              <a:rPr lang="lv-LV" sz="1600" b="0" dirty="0" smtClean="0"/>
              <a:t>, 69: 129-153</a:t>
            </a:r>
            <a:endParaRPr lang="lv-LV" sz="1600" b="0" dirty="0"/>
          </a:p>
        </p:txBody>
      </p:sp>
      <p:sp>
        <p:nvSpPr>
          <p:cNvPr id="14" name="Rounded Rectangle 13"/>
          <p:cNvSpPr/>
          <p:nvPr/>
        </p:nvSpPr>
        <p:spPr>
          <a:xfrm>
            <a:off x="4729316" y="213620"/>
            <a:ext cx="2507225" cy="5317337"/>
          </a:xfrm>
          <a:prstGeom prst="roundRect">
            <a:avLst/>
          </a:prstGeom>
          <a:solidFill>
            <a:srgbClr val="4E8F00">
              <a:alpha val="1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073445" y="5496232"/>
            <a:ext cx="1551955" cy="226142"/>
          </a:xfrm>
          <a:prstGeom prst="roundRect">
            <a:avLst/>
          </a:prstGeom>
          <a:solidFill>
            <a:srgbClr val="E2F0D9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073445" y="5722374"/>
            <a:ext cx="1709319" cy="373626"/>
          </a:xfrm>
          <a:prstGeom prst="roundRect">
            <a:avLst/>
          </a:prstGeom>
          <a:solidFill>
            <a:srgbClr val="4E8F00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236541" y="2720374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C. </a:t>
            </a:r>
            <a:r>
              <a:rPr lang="en-US" sz="1200" i="1" dirty="0" err="1" smtClean="0"/>
              <a:t>alpina</a:t>
            </a:r>
            <a:r>
              <a:rPr lang="en-US" sz="1200" i="1" dirty="0" smtClean="0"/>
              <a:t>/</a:t>
            </a:r>
            <a:r>
              <a:rPr lang="en-US" sz="1200" i="1" dirty="0" err="1" smtClean="0"/>
              <a:t>aurea</a:t>
            </a:r>
            <a:endParaRPr lang="en-US" sz="12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6678968" y="5472777"/>
            <a:ext cx="1973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C. </a:t>
            </a:r>
            <a:r>
              <a:rPr lang="en-US" sz="1200" i="1" dirty="0" err="1" smtClean="0"/>
              <a:t>grossulariae</a:t>
            </a:r>
            <a:r>
              <a:rPr lang="en-US" sz="1200" i="1" dirty="0" smtClean="0"/>
              <a:t>/”</a:t>
            </a:r>
            <a:r>
              <a:rPr lang="en-US" sz="1200" i="1" dirty="0" err="1" smtClean="0"/>
              <a:t>wc</a:t>
            </a:r>
            <a:r>
              <a:rPr lang="en-US" sz="1200" i="1" dirty="0" smtClean="0"/>
              <a:t>” mites</a:t>
            </a:r>
            <a:endParaRPr lang="en-US" sz="12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6771816" y="5776111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C. </a:t>
            </a:r>
            <a:r>
              <a:rPr lang="en-US" sz="1200" i="1" dirty="0" err="1" smtClean="0"/>
              <a:t>ribis</a:t>
            </a:r>
            <a:r>
              <a:rPr lang="en-US" sz="1200" i="1" dirty="0" smtClean="0"/>
              <a:t>/</a:t>
            </a:r>
            <a:r>
              <a:rPr lang="en-US" sz="1200" i="1" dirty="0" err="1" smtClean="0"/>
              <a:t>spicata</a:t>
            </a:r>
            <a:endParaRPr lang="en-US" sz="1200" i="1" dirty="0"/>
          </a:p>
        </p:txBody>
      </p:sp>
      <p:sp>
        <p:nvSpPr>
          <p:cNvPr id="21" name="Rectangle 20"/>
          <p:cNvSpPr/>
          <p:nvPr/>
        </p:nvSpPr>
        <p:spPr>
          <a:xfrm>
            <a:off x="530236" y="1233889"/>
            <a:ext cx="3127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dirty="0" smtClean="0"/>
              <a:t>Filoģenēze - ITS1/5.8S/ITS2 un daļēja 28S sekvences.</a:t>
            </a: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202599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rsraksts 1">
            <a:extLst>
              <a:ext uri="{FF2B5EF4-FFF2-40B4-BE49-F238E27FC236}">
                <a16:creationId xmlns:a16="http://schemas.microsoft.com/office/drawing/2014/main" xmlns="" id="{ADBB9B2E-974F-4259-975F-335F54C92F84}"/>
              </a:ext>
            </a:extLst>
          </p:cNvPr>
          <p:cNvSpPr txBox="1">
            <a:spLocks/>
          </p:cNvSpPr>
          <p:nvPr/>
        </p:nvSpPr>
        <p:spPr>
          <a:xfrm>
            <a:off x="1496568" y="252665"/>
            <a:ext cx="9144000" cy="499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lv-LV" sz="2800" i="1" dirty="0" smtClean="0"/>
              <a:t>Cecidophyopsis </a:t>
            </a:r>
            <a:r>
              <a:rPr lang="lv-LV" sz="2800" dirty="0" smtClean="0"/>
              <a:t>&amp; BRV: </a:t>
            </a:r>
            <a:r>
              <a:rPr lang="lv-LV" sz="2800" dirty="0"/>
              <a:t>Pētījuma </a:t>
            </a:r>
            <a:r>
              <a:rPr lang="lv-LV" sz="2800" dirty="0" smtClean="0"/>
              <a:t>metodoloģija</a:t>
            </a:r>
            <a:endParaRPr lang="lv-LV" sz="2800" dirty="0"/>
          </a:p>
        </p:txBody>
      </p:sp>
      <p:grpSp>
        <p:nvGrpSpPr>
          <p:cNvPr id="92" name="Group 91"/>
          <p:cNvGrpSpPr/>
          <p:nvPr/>
        </p:nvGrpSpPr>
        <p:grpSpPr>
          <a:xfrm>
            <a:off x="194614" y="1061089"/>
            <a:ext cx="11640384" cy="4907708"/>
            <a:chOff x="194614" y="1061089"/>
            <a:chExt cx="11640384" cy="4907708"/>
          </a:xfrm>
        </p:grpSpPr>
        <p:pic>
          <p:nvPicPr>
            <p:cNvPr id="6" name="Picture 9" descr="F:\_______FOTO_\Bojajumu_foto\_Ribes\Upenes\pumpurerces_FOTO_JStalazs\S6302204.JP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26254" r="25998" b="26474"/>
            <a:stretch/>
          </p:blipFill>
          <p:spPr bwMode="auto">
            <a:xfrm>
              <a:off x="1863218" y="1350719"/>
              <a:ext cx="652937" cy="754077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  <a:effectLst>
              <a:softEdge rad="1270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sp>
          <p:nvSpPr>
            <p:cNvPr id="2" name="TextBox 1"/>
            <p:cNvSpPr txBox="1"/>
            <p:nvPr/>
          </p:nvSpPr>
          <p:spPr>
            <a:xfrm>
              <a:off x="5639820" y="1444552"/>
              <a:ext cx="296353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400" dirty="0" err="1" smtClean="0"/>
                <a:t>Multiplex</a:t>
              </a:r>
              <a:r>
                <a:rPr lang="lv-LV" sz="1400" dirty="0" smtClean="0"/>
                <a:t> PCR un fragmentu garumu analīze (FGA)</a:t>
              </a:r>
              <a:endParaRPr lang="lv-LV" sz="1400" dirty="0"/>
            </a:p>
          </p:txBody>
        </p:sp>
        <p:pic>
          <p:nvPicPr>
            <p:cNvPr id="8" name="Picture 5" descr="F:\_______FOTO_ERCES_2019\2019-08-02\Saldetas\Cecydophsis_saldeta_40002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41784" t="20733" r="23439" b="13328"/>
            <a:stretch/>
          </p:blipFill>
          <p:spPr bwMode="auto">
            <a:xfrm rot="16200000">
              <a:off x="3173772" y="1232684"/>
              <a:ext cx="523219" cy="907855"/>
            </a:xfrm>
            <a:prstGeom prst="rect">
              <a:avLst/>
            </a:prstGeom>
            <a:noFill/>
            <a:effectLst>
              <a:softEdge rad="31750"/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9266811" y="1292500"/>
              <a:ext cx="2288256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400" dirty="0" smtClean="0"/>
                <a:t>Indivīdu DNS paraugu atlase klonēšanai un sekvencēšanai un augu paraugu atlase SEM</a:t>
              </a:r>
              <a:endParaRPr lang="lv-LV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54757" y="1940833"/>
              <a:ext cx="138873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200" dirty="0" smtClean="0"/>
                <a:t>DNS no viena indivīda</a:t>
              </a:r>
              <a:endParaRPr lang="lv-LV" sz="1200" dirty="0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2551677" y="1610374"/>
              <a:ext cx="322737" cy="11738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U-Turn Arrow 19"/>
            <p:cNvSpPr/>
            <p:nvPr/>
          </p:nvSpPr>
          <p:spPr>
            <a:xfrm flipH="1">
              <a:off x="4526844" y="1211984"/>
              <a:ext cx="5379084" cy="131965"/>
            </a:xfrm>
            <a:prstGeom prst="uturnArrow">
              <a:avLst/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U-Turn Arrow 24"/>
            <p:cNvSpPr/>
            <p:nvPr/>
          </p:nvSpPr>
          <p:spPr>
            <a:xfrm flipH="1">
              <a:off x="2202108" y="1061089"/>
              <a:ext cx="8487711" cy="205725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4614" y="3387954"/>
              <a:ext cx="14065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err="1"/>
                <a:t>Phenom</a:t>
              </a:r>
              <a:r>
                <a:rPr lang="en-GB" sz="1200" baseline="30000" dirty="0" err="1"/>
                <a:t>TM</a:t>
              </a:r>
              <a:r>
                <a:rPr lang="en-GB" sz="1200" dirty="0"/>
                <a:t> </a:t>
              </a:r>
              <a:r>
                <a:rPr lang="en-GB" sz="1200" dirty="0" err="1"/>
                <a:t>ProX</a:t>
              </a:r>
              <a:r>
                <a:rPr lang="en-GB" sz="1200" dirty="0"/>
                <a:t> Desktop SEM </a:t>
              </a:r>
              <a:endParaRPr lang="lv-LV" sz="1200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780" y="2551025"/>
              <a:ext cx="918229" cy="746290"/>
            </a:xfrm>
            <a:prstGeom prst="rect">
              <a:avLst/>
            </a:prstGeom>
          </p:spPr>
        </p:pic>
        <p:pic>
          <p:nvPicPr>
            <p:cNvPr id="28" name="Picture 5" descr="F:\_______FOTO_ERCES_2019\2019-08-02\Saldetas\Cecydophsis_saldeta_40002.jpg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41784" t="20733" r="23439" b="13328"/>
            <a:stretch/>
          </p:blipFill>
          <p:spPr bwMode="auto">
            <a:xfrm rot="16200000">
              <a:off x="552061" y="1314328"/>
              <a:ext cx="523219" cy="907855"/>
            </a:xfrm>
            <a:prstGeom prst="rect">
              <a:avLst/>
            </a:prstGeom>
            <a:noFill/>
            <a:effectLst>
              <a:softEdge rad="31750"/>
            </a:effectLst>
          </p:spPr>
        </p:pic>
        <p:cxnSp>
          <p:nvCxnSpPr>
            <p:cNvPr id="30" name="Straight Arrow Connector 29"/>
            <p:cNvCxnSpPr>
              <a:endCxn id="28" idx="2"/>
            </p:cNvCxnSpPr>
            <p:nvPr/>
          </p:nvCxnSpPr>
          <p:spPr>
            <a:xfrm flipH="1">
              <a:off x="1267598" y="1687262"/>
              <a:ext cx="475807" cy="8099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733778" y="2097759"/>
              <a:ext cx="30389" cy="45326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ight Arrow 41"/>
            <p:cNvSpPr/>
            <p:nvPr/>
          </p:nvSpPr>
          <p:spPr>
            <a:xfrm>
              <a:off x="3948050" y="1581745"/>
              <a:ext cx="322737" cy="11541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ight Arrow 42"/>
            <p:cNvSpPr/>
            <p:nvPr/>
          </p:nvSpPr>
          <p:spPr>
            <a:xfrm>
              <a:off x="8842424" y="1574393"/>
              <a:ext cx="322737" cy="11738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967189" y="4020674"/>
              <a:ext cx="138873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200" dirty="0" smtClean="0"/>
                <a:t>DNS/RNS no viena indivīda pēc SEM</a:t>
              </a:r>
              <a:endParaRPr lang="lv-LV" sz="1200" dirty="0"/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1525580" y="3275892"/>
              <a:ext cx="676528" cy="23083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6305" y="1425002"/>
              <a:ext cx="550514" cy="550514"/>
            </a:xfrm>
            <a:prstGeom prst="rect">
              <a:avLst/>
            </a:prstGeom>
          </p:spPr>
        </p:pic>
        <p:sp>
          <p:nvSpPr>
            <p:cNvPr id="49" name="Right Arrow 48"/>
            <p:cNvSpPr/>
            <p:nvPr/>
          </p:nvSpPr>
          <p:spPr>
            <a:xfrm>
              <a:off x="5119303" y="1610374"/>
              <a:ext cx="322737" cy="11738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456" y="3387954"/>
              <a:ext cx="550514" cy="550514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6445963" y="4953134"/>
              <a:ext cx="2669230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200" dirty="0" smtClean="0"/>
                <a:t>ITS1/5.8S/ITS2/28S, </a:t>
              </a:r>
            </a:p>
            <a:p>
              <a:pPr algn="ctr"/>
              <a:r>
                <a:rPr lang="en-GB" sz="1200" i="1" dirty="0"/>
                <a:t>cytochrome c oxidase subunit I</a:t>
              </a:r>
              <a:r>
                <a:rPr lang="en-GB" sz="1200" dirty="0"/>
                <a:t> </a:t>
              </a:r>
              <a:r>
                <a:rPr lang="en-GB" sz="1200" dirty="0" smtClean="0"/>
                <a:t>(</a:t>
              </a:r>
              <a:r>
                <a:rPr lang="lv-LV" sz="1200" dirty="0" smtClean="0"/>
                <a:t>COX1), </a:t>
              </a:r>
            </a:p>
            <a:p>
              <a:pPr algn="ctr"/>
              <a:r>
                <a:rPr lang="en-GB" sz="1200" i="1" dirty="0"/>
                <a:t>elongation factor 1-alpha</a:t>
              </a:r>
              <a:r>
                <a:rPr lang="en-GB" sz="1200" dirty="0"/>
                <a:t> </a:t>
              </a:r>
              <a:r>
                <a:rPr lang="en-GB" sz="1200" dirty="0" smtClean="0"/>
                <a:t>(</a:t>
              </a:r>
              <a:r>
                <a:rPr lang="lv-LV" sz="1200" dirty="0" smtClean="0"/>
                <a:t>TEF1), </a:t>
              </a:r>
            </a:p>
            <a:p>
              <a:pPr algn="ctr"/>
              <a:r>
                <a:rPr lang="en-GB" sz="1200" i="1" dirty="0" smtClean="0"/>
                <a:t>heat </a:t>
              </a:r>
              <a:r>
                <a:rPr lang="en-GB" sz="1200" i="1" dirty="0"/>
                <a:t>shock protein cognate 5 </a:t>
              </a:r>
              <a:r>
                <a:rPr lang="en-GB" sz="1200" dirty="0" smtClean="0"/>
                <a:t>(</a:t>
              </a:r>
              <a:r>
                <a:rPr lang="lv-LV" sz="1200" dirty="0" smtClean="0"/>
                <a:t>HSP) </a:t>
              </a:r>
            </a:p>
            <a:p>
              <a:pPr algn="ctr"/>
              <a:r>
                <a:rPr lang="lv-LV" sz="1200" dirty="0" smtClean="0"/>
                <a:t>PCR amplifikācija un sekvencēšana</a:t>
              </a:r>
              <a:endParaRPr lang="lv-LV" sz="12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757013" y="4189578"/>
              <a:ext cx="225923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400" dirty="0" err="1" smtClean="0"/>
                <a:t>Multiplex</a:t>
              </a:r>
              <a:r>
                <a:rPr lang="lv-LV" sz="1400" dirty="0" smtClean="0"/>
                <a:t> PCR un fragmentu garumu analīze (FGA)</a:t>
              </a:r>
              <a:endParaRPr lang="lv-LV" sz="1400" dirty="0"/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3180952" y="3807001"/>
              <a:ext cx="928466" cy="38257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6696311" y="2723277"/>
              <a:ext cx="277385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200" dirty="0" smtClean="0"/>
                <a:t>ITS1 un ITS1/5.8S/ITS2/28S PCR amplifikācija, klonēšana un sekvencēšana</a:t>
              </a:r>
              <a:endParaRPr lang="lv-LV" sz="1200" dirty="0"/>
            </a:p>
          </p:txBody>
        </p:sp>
        <p:cxnSp>
          <p:nvCxnSpPr>
            <p:cNvPr id="57" name="Straight Arrow Connector 56"/>
            <p:cNvCxnSpPr/>
            <p:nvPr/>
          </p:nvCxnSpPr>
          <p:spPr>
            <a:xfrm>
              <a:off x="5094625" y="2186444"/>
              <a:ext cx="1717323" cy="41224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Down Arrow 61"/>
            <p:cNvSpPr/>
            <p:nvPr/>
          </p:nvSpPr>
          <p:spPr>
            <a:xfrm>
              <a:off x="4681561" y="4794310"/>
              <a:ext cx="104928" cy="62753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659676" y="5532932"/>
              <a:ext cx="227620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v-LV" sz="1400"/>
                <a:t>Indivīdu DNS paraugu atlase </a:t>
              </a:r>
              <a:endParaRPr lang="en-US" sz="1400" dirty="0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04957" y="2198216"/>
              <a:ext cx="2145450" cy="552950"/>
            </a:xfrm>
            <a:prstGeom prst="rect">
              <a:avLst/>
            </a:prstGeom>
          </p:spPr>
        </p:pic>
        <p:cxnSp>
          <p:nvCxnSpPr>
            <p:cNvPr id="68" name="Straight Arrow Connector 67"/>
            <p:cNvCxnSpPr/>
            <p:nvPr/>
          </p:nvCxnSpPr>
          <p:spPr>
            <a:xfrm flipH="1">
              <a:off x="1967189" y="4564545"/>
              <a:ext cx="607761" cy="50761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886083" y="5152481"/>
              <a:ext cx="201316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lv-LV" sz="1400" dirty="0" smtClean="0"/>
                <a:t>BRV PCR noteikšana, </a:t>
              </a:r>
              <a:r>
                <a:rPr lang="lv-LV" sz="1400" dirty="0" err="1" smtClean="0"/>
                <a:t>cDNA</a:t>
              </a:r>
              <a:r>
                <a:rPr lang="lv-LV" sz="1400" dirty="0" smtClean="0"/>
                <a:t>, sekvencēšana </a:t>
              </a:r>
              <a:endParaRPr lang="en-US" sz="1400" dirty="0"/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>
              <a:off x="4681561" y="2386126"/>
              <a:ext cx="2817170" cy="186538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96311" y="4400184"/>
              <a:ext cx="2145450" cy="552950"/>
            </a:xfrm>
            <a:prstGeom prst="rect">
              <a:avLst/>
            </a:prstGeom>
          </p:spPr>
        </p:pic>
        <p:cxnSp>
          <p:nvCxnSpPr>
            <p:cNvPr id="74" name="Straight Arrow Connector 73"/>
            <p:cNvCxnSpPr/>
            <p:nvPr/>
          </p:nvCxnSpPr>
          <p:spPr>
            <a:xfrm flipV="1">
              <a:off x="5442040" y="4972023"/>
              <a:ext cx="1139382" cy="622837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3465"/>
            <a:stretch/>
          </p:blipFill>
          <p:spPr>
            <a:xfrm>
              <a:off x="10006997" y="3857302"/>
              <a:ext cx="1365643" cy="1095832"/>
            </a:xfrm>
            <a:prstGeom prst="rect">
              <a:avLst/>
            </a:prstGeom>
          </p:spPr>
        </p:pic>
        <p:cxnSp>
          <p:nvCxnSpPr>
            <p:cNvPr id="86" name="Straight Arrow Connector 85"/>
            <p:cNvCxnSpPr/>
            <p:nvPr/>
          </p:nvCxnSpPr>
          <p:spPr>
            <a:xfrm>
              <a:off x="9003792" y="3170087"/>
              <a:ext cx="1407147" cy="82820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/>
            <p:cNvSpPr/>
            <p:nvPr/>
          </p:nvSpPr>
          <p:spPr>
            <a:xfrm>
              <a:off x="10006997" y="5243033"/>
              <a:ext cx="182800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v-LV" sz="1400" smtClean="0"/>
                <a:t>Filoģenētiskās analīzes</a:t>
              </a:r>
              <a:endParaRPr lang="en-US" sz="1400" dirty="0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9089688" y="4703277"/>
              <a:ext cx="1001825" cy="30780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392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</TotalTime>
  <Words>2994</Words>
  <Application>Microsoft Macintosh PowerPoint</Application>
  <PresentationFormat>Widescreen</PresentationFormat>
  <Paragraphs>238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Calibri</vt:lpstr>
      <vt:lpstr>Cambria</vt:lpstr>
      <vt:lpstr>Courier</vt:lpstr>
      <vt:lpstr>Mangal</vt:lpstr>
      <vt:lpstr>Times New Roman</vt:lpstr>
      <vt:lpstr>Verdana</vt:lpstr>
      <vt:lpstr>Arial</vt:lpstr>
      <vt:lpstr>Office dizains</vt:lpstr>
      <vt:lpstr>2_Office dizains</vt:lpstr>
      <vt:lpstr>1_Office dizains</vt:lpstr>
      <vt:lpstr>Ribes ģints augu, Cecidophyopsis pumpurērču un upeņu reversijas vīrusa izpēte ilgtspējīgai Ribes ģints ogulāju rezistences selekcijai un audzēšanai</vt:lpstr>
      <vt:lpstr>ERAF projekts Nr. 1.1.1.1/18/A/026 2019. g. marts – 2022. g. februāris</vt:lpstr>
      <vt:lpstr>PowerPoint Presentation</vt:lpstr>
      <vt:lpstr>Projekta mērķis - skaidrot Cecidophyopsis-BRV kompleksa mijiedarbību ar Ribes ģints augiem rezistences selekcijai un ilgtspējīgai audzēšanai, izmantojot sekojošas pētniecības  pieejas: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Olita Ozolina</dc:creator>
  <cp:lastModifiedBy>Inga Morocko</cp:lastModifiedBy>
  <cp:revision>111</cp:revision>
  <dcterms:created xsi:type="dcterms:W3CDTF">2021-02-19T19:32:16Z</dcterms:created>
  <dcterms:modified xsi:type="dcterms:W3CDTF">2022-12-14T13:49:11Z</dcterms:modified>
</cp:coreProperties>
</file>