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302" r:id="rId3"/>
    <p:sldId id="294" r:id="rId4"/>
    <p:sldId id="311" r:id="rId5"/>
    <p:sldId id="301" r:id="rId6"/>
    <p:sldId id="312" r:id="rId7"/>
    <p:sldId id="305" r:id="rId8"/>
    <p:sldId id="307" r:id="rId9"/>
    <p:sldId id="300" r:id="rId10"/>
    <p:sldId id="313" r:id="rId11"/>
    <p:sldId id="314" r:id="rId12"/>
    <p:sldId id="299" r:id="rId13"/>
    <p:sldId id="309" r:id="rId14"/>
    <p:sldId id="310" r:id="rId15"/>
    <p:sldId id="298" r:id="rId16"/>
    <p:sldId id="315" r:id="rId17"/>
    <p:sldId id="282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monds Šēnhofs" initials="R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0049" autoAdjust="0"/>
  </p:normalViewPr>
  <p:slideViewPr>
    <p:cSldViewPr snapToGrid="0">
      <p:cViewPr varScale="1">
        <p:scale>
          <a:sx n="66" d="100"/>
          <a:sy n="66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an\Documents\Silava\redigesanai_2016\MSI_bojajumi\MSI_bojajumi%20(Arim2)_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an\Documents\Silava\redigesanai_2016\MSI_bojajumi\MSI_bojajumi%20(Arim2)_u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sj\Documents\Konferences_seminari\ks2020\Bioekonomika-LLU\grafik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sj\Documents\Konferences_seminari\ks2020\Bioekonomika-LLU\grafik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97895927381664E-2"/>
          <c:y val="5.9882576758741771E-2"/>
          <c:w val="0.8046042081452367"/>
          <c:h val="0.66300311026361791"/>
        </c:manualLayout>
      </c:layout>
      <c:barChart>
        <c:barDir val="col"/>
        <c:grouping val="clustered"/>
        <c:varyColors val="0"/>
        <c:ser>
          <c:idx val="0"/>
          <c:order val="0"/>
          <c:tx>
            <c:v>nebojāto koku īpatsvars</c:v>
          </c:tx>
          <c:invertIfNegative val="0"/>
          <c:errBars>
            <c:errBarType val="both"/>
            <c:errValType val="cust"/>
            <c:noEndCap val="0"/>
            <c:plus>
              <c:numRef>
                <c:f>B_rez!$AC$5:$AJ$5</c:f>
                <c:numCache>
                  <c:formatCode>General</c:formatCode>
                  <c:ptCount val="8"/>
                  <c:pt idx="0">
                    <c:v>1.3142836591649337E-2</c:v>
                  </c:pt>
                  <c:pt idx="1">
                    <c:v>1.1640461451766126E-2</c:v>
                  </c:pt>
                  <c:pt idx="2">
                    <c:v>6.9193997700725306E-3</c:v>
                  </c:pt>
                  <c:pt idx="3">
                    <c:v>9.8617705763604652E-3</c:v>
                  </c:pt>
                  <c:pt idx="4">
                    <c:v>8.4615176214810212E-3</c:v>
                  </c:pt>
                  <c:pt idx="5">
                    <c:v>8.8915028114878222E-3</c:v>
                  </c:pt>
                  <c:pt idx="6">
                    <c:v>1.2349047148637167E-2</c:v>
                  </c:pt>
                  <c:pt idx="7">
                    <c:v>1.7373407799287015E-2</c:v>
                  </c:pt>
                </c:numCache>
              </c:numRef>
            </c:plus>
            <c:minus>
              <c:numRef>
                <c:f>B_rez!$AC$5:$AJ$5</c:f>
                <c:numCache>
                  <c:formatCode>General</c:formatCode>
                  <c:ptCount val="8"/>
                  <c:pt idx="0">
                    <c:v>1.3142836591649337E-2</c:v>
                  </c:pt>
                  <c:pt idx="1">
                    <c:v>1.1640461451766126E-2</c:v>
                  </c:pt>
                  <c:pt idx="2">
                    <c:v>6.9193997700725306E-3</c:v>
                  </c:pt>
                  <c:pt idx="3">
                    <c:v>9.8617705763604652E-3</c:v>
                  </c:pt>
                  <c:pt idx="4">
                    <c:v>8.4615176214810212E-3</c:v>
                  </c:pt>
                  <c:pt idx="5">
                    <c:v>8.8915028114878222E-3</c:v>
                  </c:pt>
                  <c:pt idx="6">
                    <c:v>1.2349047148637167E-2</c:v>
                  </c:pt>
                  <c:pt idx="7">
                    <c:v>1.7373407799287015E-2</c:v>
                  </c:pt>
                </c:numCache>
              </c:numRef>
            </c:minus>
          </c:errBars>
          <c:cat>
            <c:strRef>
              <c:f>B_rez!$AC$3:$AJ$3</c:f>
              <c:strCache>
                <c:ptCount val="8"/>
                <c:pt idx="0">
                  <c:v> 1 - 10 (n=31)</c:v>
                </c:pt>
                <c:pt idx="1">
                  <c:v> 11 - 20 (n=76)</c:v>
                </c:pt>
                <c:pt idx="2">
                  <c:v> 21 - 30 (n=84)</c:v>
                </c:pt>
                <c:pt idx="3">
                  <c:v>31 - 40 (n=123)</c:v>
                </c:pt>
                <c:pt idx="4">
                  <c:v>41 - 50 (n=184)</c:v>
                </c:pt>
                <c:pt idx="5">
                  <c:v>51 - 60 (n=163)</c:v>
                </c:pt>
                <c:pt idx="6">
                  <c:v>61 - 70 (n=94)</c:v>
                </c:pt>
                <c:pt idx="7">
                  <c:v>71 -  (n=81)</c:v>
                </c:pt>
              </c:strCache>
            </c:strRef>
          </c:cat>
          <c:val>
            <c:numRef>
              <c:f>B_rez!$AC$4:$AJ$4</c:f>
              <c:numCache>
                <c:formatCode>0.000</c:formatCode>
                <c:ptCount val="8"/>
                <c:pt idx="0">
                  <c:v>0.99236619689543459</c:v>
                </c:pt>
                <c:pt idx="1">
                  <c:v>0.98120549329317053</c:v>
                </c:pt>
                <c:pt idx="2">
                  <c:v>0.98733048615429142</c:v>
                </c:pt>
                <c:pt idx="3">
                  <c:v>0.97623112288917013</c:v>
                </c:pt>
                <c:pt idx="4">
                  <c:v>0.96854853469560509</c:v>
                </c:pt>
                <c:pt idx="5">
                  <c:v>0.96707862099169351</c:v>
                </c:pt>
                <c:pt idx="6">
                  <c:v>0.96874264542364796</c:v>
                </c:pt>
                <c:pt idx="7">
                  <c:v>0.94034631179137429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E-4E90-AA8F-5F17EC93B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677504"/>
        <c:axId val="241792064"/>
      </c:barChart>
      <c:scatterChart>
        <c:scatterStyle val="lineMarker"/>
        <c:varyColors val="0"/>
        <c:ser>
          <c:idx val="1"/>
          <c:order val="1"/>
          <c:tx>
            <c:strRef>
              <c:f>B_rez!$AB$20</c:f>
              <c:strCache>
                <c:ptCount val="1"/>
                <c:pt idx="0">
                  <c:v>mistraudžu īpatsvars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6"/>
          </c:marker>
          <c:trendline>
            <c:trendlineType val="linear"/>
            <c:dispRSqr val="0"/>
            <c:dispEq val="0"/>
          </c:trendline>
          <c:yVal>
            <c:numRef>
              <c:f>B_rez!$AC$20:$AJ$20</c:f>
              <c:numCache>
                <c:formatCode>General</c:formatCode>
                <c:ptCount val="8"/>
                <c:pt idx="0">
                  <c:v>0.19354838709677419</c:v>
                </c:pt>
                <c:pt idx="1">
                  <c:v>0.23684210526315788</c:v>
                </c:pt>
                <c:pt idx="2">
                  <c:v>0.36904761904761907</c:v>
                </c:pt>
                <c:pt idx="3">
                  <c:v>0.42276422764227645</c:v>
                </c:pt>
                <c:pt idx="4">
                  <c:v>0.45652173913043476</c:v>
                </c:pt>
                <c:pt idx="5">
                  <c:v>0.4785276073619632</c:v>
                </c:pt>
                <c:pt idx="6">
                  <c:v>0.63829787234042556</c:v>
                </c:pt>
                <c:pt idx="7">
                  <c:v>0.5679012345679012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AE-4E90-AA8F-5F17EC93B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93216"/>
        <c:axId val="241792640"/>
      </c:scatterChart>
      <c:catAx>
        <c:axId val="23067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Vecumklases (n=parauglaukumu skaits)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41792064"/>
        <c:crosses val="autoZero"/>
        <c:auto val="1"/>
        <c:lblAlgn val="ctr"/>
        <c:lblOffset val="100"/>
        <c:noMultiLvlLbl val="0"/>
      </c:catAx>
      <c:valAx>
        <c:axId val="241792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Nebojāto koku īpatsvars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230677504"/>
        <c:crosses val="autoZero"/>
        <c:crossBetween val="between"/>
      </c:valAx>
      <c:valAx>
        <c:axId val="2417926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Mistraudžu īpatsvars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241793216"/>
        <c:crosses val="max"/>
        <c:crossBetween val="midCat"/>
      </c:valAx>
      <c:valAx>
        <c:axId val="24179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2417926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3729871937497307"/>
          <c:y val="5.3157256230240577E-2"/>
          <c:w val="0.6112447949558969"/>
          <c:h val="9.309989947756247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latin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6442517003839"/>
          <c:y val="0.10807924096935148"/>
          <c:w val="0.76781079106732908"/>
          <c:h val="0.59313979641274373"/>
        </c:manualLayout>
      </c:layout>
      <c:barChart>
        <c:barDir val="col"/>
        <c:grouping val="clustered"/>
        <c:varyColors val="0"/>
        <c:ser>
          <c:idx val="0"/>
          <c:order val="0"/>
          <c:tx>
            <c:v>nebojāto koku īpatsvars</c:v>
          </c:tx>
          <c:invertIfNegative val="0"/>
          <c:errBars>
            <c:errBarType val="both"/>
            <c:errValType val="cust"/>
            <c:noEndCap val="0"/>
            <c:plus>
              <c:numRef>
                <c:f>E_rez!$AC$5:$AJ$5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1.5275629157586955E-2</c:v>
                  </c:pt>
                  <c:pt idx="2">
                    <c:v>2.9961236200966062E-2</c:v>
                  </c:pt>
                  <c:pt idx="3">
                    <c:v>2.7085674121682897E-2</c:v>
                  </c:pt>
                  <c:pt idx="4">
                    <c:v>4.182408793277282E-2</c:v>
                  </c:pt>
                  <c:pt idx="5">
                    <c:v>3.7828708716027476E-2</c:v>
                  </c:pt>
                  <c:pt idx="6">
                    <c:v>5.3595379453785855E-2</c:v>
                  </c:pt>
                  <c:pt idx="7">
                    <c:v>6.8705513994454015E-2</c:v>
                  </c:pt>
                </c:numCache>
              </c:numRef>
            </c:plus>
            <c:minus>
              <c:numRef>
                <c:f>E_rez!$AC$5:$AJ$5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1.5275629157586955E-2</c:v>
                  </c:pt>
                  <c:pt idx="2">
                    <c:v>2.9961236200966062E-2</c:v>
                  </c:pt>
                  <c:pt idx="3">
                    <c:v>2.7085674121682897E-2</c:v>
                  </c:pt>
                  <c:pt idx="4">
                    <c:v>4.182408793277282E-2</c:v>
                  </c:pt>
                  <c:pt idx="5">
                    <c:v>3.7828708716027476E-2</c:v>
                  </c:pt>
                  <c:pt idx="6">
                    <c:v>5.3595379453785855E-2</c:v>
                  </c:pt>
                  <c:pt idx="7">
                    <c:v>6.8705513994454015E-2</c:v>
                  </c:pt>
                </c:numCache>
              </c:numRef>
            </c:minus>
          </c:errBars>
          <c:cat>
            <c:strRef>
              <c:f>E_rez!$AC$3:$AJ$3</c:f>
              <c:strCache>
                <c:ptCount val="8"/>
                <c:pt idx="0">
                  <c:v> 1 - 20 (n=24)</c:v>
                </c:pt>
                <c:pt idx="1">
                  <c:v>21 - 40 (n=211)</c:v>
                </c:pt>
                <c:pt idx="2">
                  <c:v>41 - 60 (n=141)</c:v>
                </c:pt>
                <c:pt idx="3">
                  <c:v>61 - 80 (n=125)</c:v>
                </c:pt>
                <c:pt idx="4">
                  <c:v>81 - 100 (n=56)</c:v>
                </c:pt>
                <c:pt idx="5">
                  <c:v>101 -120 (n=24)</c:v>
                </c:pt>
                <c:pt idx="6">
                  <c:v>121 - 140 (n=8)</c:v>
                </c:pt>
                <c:pt idx="7">
                  <c:v>141 -  (n=6)</c:v>
                </c:pt>
              </c:strCache>
            </c:strRef>
          </c:cat>
          <c:val>
            <c:numRef>
              <c:f>E_rez!$AC$4:$AJ$4</c:f>
              <c:numCache>
                <c:formatCode>0.000</c:formatCode>
                <c:ptCount val="8"/>
                <c:pt idx="0">
                  <c:v>1</c:v>
                </c:pt>
                <c:pt idx="1">
                  <c:v>0.91975090648984714</c:v>
                </c:pt>
                <c:pt idx="2">
                  <c:v>0.83335178042537428</c:v>
                </c:pt>
                <c:pt idx="3">
                  <c:v>0.84420388182831141</c:v>
                </c:pt>
                <c:pt idx="4">
                  <c:v>0.87427722595983692</c:v>
                </c:pt>
                <c:pt idx="5">
                  <c:v>0.94628555703990835</c:v>
                </c:pt>
                <c:pt idx="6">
                  <c:v>0.92419310782503361</c:v>
                </c:pt>
                <c:pt idx="7">
                  <c:v>0.93721048052119471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E-4BE5-8933-3CD45B53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675456"/>
        <c:axId val="241548608"/>
      </c:barChart>
      <c:scatterChart>
        <c:scatterStyle val="lineMarker"/>
        <c:varyColors val="0"/>
        <c:ser>
          <c:idx val="1"/>
          <c:order val="1"/>
          <c:tx>
            <c:strRef>
              <c:f>E_rez!$AB$20</c:f>
              <c:strCache>
                <c:ptCount val="1"/>
                <c:pt idx="0">
                  <c:v>mistraudžu īpatsvars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4"/>
          </c:marker>
          <c:yVal>
            <c:numRef>
              <c:f>E_rez!$AC$20:$AJ$20</c:f>
              <c:numCache>
                <c:formatCode>General</c:formatCode>
                <c:ptCount val="8"/>
                <c:pt idx="0">
                  <c:v>0.20833333333333334</c:v>
                </c:pt>
                <c:pt idx="1">
                  <c:v>0.20853080568720378</c:v>
                </c:pt>
                <c:pt idx="2">
                  <c:v>0.45390070921985815</c:v>
                </c:pt>
                <c:pt idx="3">
                  <c:v>0.66400000000000003</c:v>
                </c:pt>
                <c:pt idx="4">
                  <c:v>0.7142857142857143</c:v>
                </c:pt>
                <c:pt idx="5">
                  <c:v>0.66666666666666663</c:v>
                </c:pt>
                <c:pt idx="6">
                  <c:v>0.5</c:v>
                </c:pt>
                <c:pt idx="7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4E-4BE5-8933-3CD45B53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87456"/>
        <c:axId val="241786880"/>
      </c:scatterChart>
      <c:catAx>
        <c:axId val="23067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Vecumklases (n=parauglaukumu skaits)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41548608"/>
        <c:crosses val="autoZero"/>
        <c:auto val="1"/>
        <c:lblAlgn val="ctr"/>
        <c:lblOffset val="100"/>
        <c:noMultiLvlLbl val="0"/>
      </c:catAx>
      <c:valAx>
        <c:axId val="241548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Nebojāto koku īpatsvars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230675456"/>
        <c:crosses val="autoZero"/>
        <c:crossBetween val="between"/>
      </c:valAx>
      <c:valAx>
        <c:axId val="2417868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Mistraudžu īpatsvars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241787456"/>
        <c:crosses val="max"/>
        <c:crossBetween val="midCat"/>
      </c:valAx>
      <c:valAx>
        <c:axId val="24178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2417868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4080179144536085"/>
          <c:y val="2.6174007668572249E-2"/>
          <c:w val="0.57808244420164867"/>
          <c:h val="8.764749795064043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latin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Caurmērs, cm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01-4F2D-BA8D-294E1145E38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1-4F2D-BA8D-294E1145E38D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01-4F2D-BA8D-294E1145E38D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01-4F2D-BA8D-294E1145E38D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C01-4F2D-BA8D-294E1145E38D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01-4F2D-BA8D-294E1145E38D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C01-4F2D-BA8D-294E1145E38D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01-4F2D-BA8D-294E1145E38D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C01-4F2D-BA8D-294E1145E38D}"/>
              </c:ext>
            </c:extLst>
          </c:dPt>
          <c:dPt>
            <c:idx val="1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01-4F2D-BA8D-294E1145E38D}"/>
              </c:ext>
            </c:extLst>
          </c:dPt>
          <c:dPt>
            <c:idx val="2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C01-4F2D-BA8D-294E1145E38D}"/>
              </c:ext>
            </c:extLst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01-4F2D-BA8D-294E1145E38D}"/>
              </c:ext>
            </c:extLst>
          </c:dPt>
          <c:dPt>
            <c:idx val="2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C01-4F2D-BA8D-294E1145E38D}"/>
              </c:ext>
            </c:extLst>
          </c:dPt>
          <c:dPt>
            <c:idx val="2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01-4F2D-BA8D-294E1145E38D}"/>
              </c:ext>
            </c:extLst>
          </c:dPt>
          <c:dPt>
            <c:idx val="2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C01-4F2D-BA8D-294E1145E38D}"/>
              </c:ext>
            </c:extLst>
          </c:dPt>
          <c:dPt>
            <c:idx val="3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C01-4F2D-BA8D-294E1145E38D}"/>
              </c:ext>
            </c:extLst>
          </c:dPt>
          <c:dPt>
            <c:idx val="3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C01-4F2D-BA8D-294E1145E38D}"/>
              </c:ext>
            </c:extLst>
          </c:dPt>
          <c:dPt>
            <c:idx val="3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C01-4F2D-BA8D-294E1145E38D}"/>
              </c:ext>
            </c:extLst>
          </c:dPt>
          <c:dPt>
            <c:idx val="3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C01-4F2D-BA8D-294E1145E38D}"/>
              </c:ext>
            </c:extLst>
          </c:dPt>
          <c:dPt>
            <c:idx val="3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C01-4F2D-BA8D-294E1145E38D}"/>
              </c:ext>
            </c:extLst>
          </c:dPt>
          <c:dPt>
            <c:idx val="4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C01-4F2D-BA8D-294E1145E38D}"/>
              </c:ext>
            </c:extLst>
          </c:dPt>
          <c:dPt>
            <c:idx val="4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C01-4F2D-BA8D-294E1145E38D}"/>
              </c:ext>
            </c:extLst>
          </c:dPt>
          <c:dPt>
            <c:idx val="4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C01-4F2D-BA8D-294E1145E38D}"/>
              </c:ext>
            </c:extLst>
          </c:dPt>
          <c:dPt>
            <c:idx val="4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C01-4F2D-BA8D-294E1145E38D}"/>
              </c:ext>
            </c:extLst>
          </c:dPt>
          <c:dPt>
            <c:idx val="4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C01-4F2D-BA8D-294E1145E38D}"/>
              </c:ext>
            </c:extLst>
          </c:dPt>
          <c:errBars>
            <c:errBarType val="both"/>
            <c:errValType val="cust"/>
            <c:noEndCap val="0"/>
            <c:plus>
              <c:numRef>
                <c:f>Sheet2!$O$2:$O$51</c:f>
                <c:numCache>
                  <c:formatCode>General</c:formatCode>
                  <c:ptCount val="50"/>
                  <c:pt idx="0">
                    <c:v>1.1749860272432004</c:v>
                  </c:pt>
                  <c:pt idx="1">
                    <c:v>1.1138994449645283</c:v>
                  </c:pt>
                  <c:pt idx="2">
                    <c:v>1.1522524196435582</c:v>
                  </c:pt>
                  <c:pt idx="3">
                    <c:v>1.2207390075650635</c:v>
                  </c:pt>
                  <c:pt idx="4">
                    <c:v>1.5664750650626726</c:v>
                  </c:pt>
                  <c:pt idx="5">
                    <c:v>1.5548224785260283</c:v>
                  </c:pt>
                  <c:pt idx="6">
                    <c:v>1.2333546918536604</c:v>
                  </c:pt>
                  <c:pt idx="7">
                    <c:v>2.1688206887776871</c:v>
                  </c:pt>
                  <c:pt idx="8">
                    <c:v>1.3063133066141475</c:v>
                  </c:pt>
                  <c:pt idx="9">
                    <c:v>1.4399517075136943</c:v>
                  </c:pt>
                  <c:pt idx="10">
                    <c:v>1.3783125287252758</c:v>
                  </c:pt>
                  <c:pt idx="11">
                    <c:v>0.98378445153244498</c:v>
                  </c:pt>
                  <c:pt idx="12">
                    <c:v>1.9207916102785652</c:v>
                  </c:pt>
                  <c:pt idx="13">
                    <c:v>1.6425351325844626</c:v>
                  </c:pt>
                  <c:pt idx="14">
                    <c:v>2.2845639503046775</c:v>
                  </c:pt>
                  <c:pt idx="15">
                    <c:v>3.0810461784605367</c:v>
                  </c:pt>
                  <c:pt idx="16">
                    <c:v>2.2963848235169864</c:v>
                  </c:pt>
                  <c:pt idx="17">
                    <c:v>3.1927180633759051</c:v>
                  </c:pt>
                  <c:pt idx="18">
                    <c:v>2.2667500954960769</c:v>
                  </c:pt>
                  <c:pt idx="19">
                    <c:v>1.8131204957878171</c:v>
                  </c:pt>
                  <c:pt idx="20">
                    <c:v>1.1963184832024703</c:v>
                  </c:pt>
                  <c:pt idx="21">
                    <c:v>1.1818218143901558</c:v>
                  </c:pt>
                  <c:pt idx="22">
                    <c:v>1.7436768203105133</c:v>
                  </c:pt>
                  <c:pt idx="23">
                    <c:v>1.4675424081625059</c:v>
                  </c:pt>
                  <c:pt idx="24">
                    <c:v>2.3392174328340278</c:v>
                  </c:pt>
                  <c:pt idx="25">
                    <c:v>2.7278376681732257</c:v>
                  </c:pt>
                  <c:pt idx="26">
                    <c:v>1.2037626496011078</c:v>
                  </c:pt>
                  <c:pt idx="27">
                    <c:v>1.2623425580118677</c:v>
                  </c:pt>
                  <c:pt idx="28">
                    <c:v>1.8563018425113997</c:v>
                  </c:pt>
                  <c:pt idx="29">
                    <c:v>1.5748142470396644</c:v>
                  </c:pt>
                  <c:pt idx="30">
                    <c:v>3.7563723046948443</c:v>
                  </c:pt>
                  <c:pt idx="31">
                    <c:v>2.3713071773384291</c:v>
                  </c:pt>
                  <c:pt idx="32">
                    <c:v>1.8236453194872451</c:v>
                  </c:pt>
                  <c:pt idx="33">
                    <c:v>1.3787673729766716</c:v>
                  </c:pt>
                  <c:pt idx="34">
                    <c:v>2.4351254730987955</c:v>
                  </c:pt>
                  <c:pt idx="35">
                    <c:v>1.8942814201292471</c:v>
                  </c:pt>
                  <c:pt idx="36">
                    <c:v>1.3442507252889737</c:v>
                  </c:pt>
                  <c:pt idx="37">
                    <c:v>1.1907831903016226</c:v>
                  </c:pt>
                  <c:pt idx="38">
                    <c:v>2.7154558410194549</c:v>
                  </c:pt>
                  <c:pt idx="39">
                    <c:v>3.1810207257503538</c:v>
                  </c:pt>
                  <c:pt idx="40">
                    <c:v>1.0981439743551369</c:v>
                  </c:pt>
                  <c:pt idx="41">
                    <c:v>1.0690131623978794</c:v>
                  </c:pt>
                  <c:pt idx="42">
                    <c:v>1.5205381393094832</c:v>
                  </c:pt>
                  <c:pt idx="43">
                    <c:v>1.0609380681591651</c:v>
                  </c:pt>
                  <c:pt idx="44">
                    <c:v>2.6853049303088277</c:v>
                  </c:pt>
                  <c:pt idx="45">
                    <c:v>3.1965239776801782</c:v>
                  </c:pt>
                  <c:pt idx="46">
                    <c:v>2.3188092683884696</c:v>
                  </c:pt>
                  <c:pt idx="47">
                    <c:v>1.201969606689629</c:v>
                  </c:pt>
                  <c:pt idx="48">
                    <c:v>1.331710183327004</c:v>
                  </c:pt>
                  <c:pt idx="49">
                    <c:v>1.7933237627695513</c:v>
                  </c:pt>
                </c:numCache>
              </c:numRef>
            </c:plus>
            <c:minus>
              <c:numRef>
                <c:f>Sheet2!$O$2:$O$51</c:f>
                <c:numCache>
                  <c:formatCode>General</c:formatCode>
                  <c:ptCount val="50"/>
                  <c:pt idx="0">
                    <c:v>1.1749860272432004</c:v>
                  </c:pt>
                  <c:pt idx="1">
                    <c:v>1.1138994449645283</c:v>
                  </c:pt>
                  <c:pt idx="2">
                    <c:v>1.1522524196435582</c:v>
                  </c:pt>
                  <c:pt idx="3">
                    <c:v>1.2207390075650635</c:v>
                  </c:pt>
                  <c:pt idx="4">
                    <c:v>1.5664750650626726</c:v>
                  </c:pt>
                  <c:pt idx="5">
                    <c:v>1.5548224785260283</c:v>
                  </c:pt>
                  <c:pt idx="6">
                    <c:v>1.2333546918536604</c:v>
                  </c:pt>
                  <c:pt idx="7">
                    <c:v>2.1688206887776871</c:v>
                  </c:pt>
                  <c:pt idx="8">
                    <c:v>1.3063133066141475</c:v>
                  </c:pt>
                  <c:pt idx="9">
                    <c:v>1.4399517075136943</c:v>
                  </c:pt>
                  <c:pt idx="10">
                    <c:v>1.3783125287252758</c:v>
                  </c:pt>
                  <c:pt idx="11">
                    <c:v>0.98378445153244498</c:v>
                  </c:pt>
                  <c:pt idx="12">
                    <c:v>1.9207916102785652</c:v>
                  </c:pt>
                  <c:pt idx="13">
                    <c:v>1.6425351325844626</c:v>
                  </c:pt>
                  <c:pt idx="14">
                    <c:v>2.2845639503046775</c:v>
                  </c:pt>
                  <c:pt idx="15">
                    <c:v>3.0810461784605367</c:v>
                  </c:pt>
                  <c:pt idx="16">
                    <c:v>2.2963848235169864</c:v>
                  </c:pt>
                  <c:pt idx="17">
                    <c:v>3.1927180633759051</c:v>
                  </c:pt>
                  <c:pt idx="18">
                    <c:v>2.2667500954960769</c:v>
                  </c:pt>
                  <c:pt idx="19">
                    <c:v>1.8131204957878171</c:v>
                  </c:pt>
                  <c:pt idx="20">
                    <c:v>1.1963184832024703</c:v>
                  </c:pt>
                  <c:pt idx="21">
                    <c:v>1.1818218143901558</c:v>
                  </c:pt>
                  <c:pt idx="22">
                    <c:v>1.7436768203105133</c:v>
                  </c:pt>
                  <c:pt idx="23">
                    <c:v>1.4675424081625059</c:v>
                  </c:pt>
                  <c:pt idx="24">
                    <c:v>2.3392174328340278</c:v>
                  </c:pt>
                  <c:pt idx="25">
                    <c:v>2.7278376681732257</c:v>
                  </c:pt>
                  <c:pt idx="26">
                    <c:v>1.2037626496011078</c:v>
                  </c:pt>
                  <c:pt idx="27">
                    <c:v>1.2623425580118677</c:v>
                  </c:pt>
                  <c:pt idx="28">
                    <c:v>1.8563018425113997</c:v>
                  </c:pt>
                  <c:pt idx="29">
                    <c:v>1.5748142470396644</c:v>
                  </c:pt>
                  <c:pt idx="30">
                    <c:v>3.7563723046948443</c:v>
                  </c:pt>
                  <c:pt idx="31">
                    <c:v>2.3713071773384291</c:v>
                  </c:pt>
                  <c:pt idx="32">
                    <c:v>1.8236453194872451</c:v>
                  </c:pt>
                  <c:pt idx="33">
                    <c:v>1.3787673729766716</c:v>
                  </c:pt>
                  <c:pt idx="34">
                    <c:v>2.4351254730987955</c:v>
                  </c:pt>
                  <c:pt idx="35">
                    <c:v>1.8942814201292471</c:v>
                  </c:pt>
                  <c:pt idx="36">
                    <c:v>1.3442507252889737</c:v>
                  </c:pt>
                  <c:pt idx="37">
                    <c:v>1.1907831903016226</c:v>
                  </c:pt>
                  <c:pt idx="38">
                    <c:v>2.7154558410194549</c:v>
                  </c:pt>
                  <c:pt idx="39">
                    <c:v>3.1810207257503538</c:v>
                  </c:pt>
                  <c:pt idx="40">
                    <c:v>1.0981439743551369</c:v>
                  </c:pt>
                  <c:pt idx="41">
                    <c:v>1.0690131623978794</c:v>
                  </c:pt>
                  <c:pt idx="42">
                    <c:v>1.5205381393094832</c:v>
                  </c:pt>
                  <c:pt idx="43">
                    <c:v>1.0609380681591651</c:v>
                  </c:pt>
                  <c:pt idx="44">
                    <c:v>2.6853049303088277</c:v>
                  </c:pt>
                  <c:pt idx="45">
                    <c:v>3.1965239776801782</c:v>
                  </c:pt>
                  <c:pt idx="46">
                    <c:v>2.3188092683884696</c:v>
                  </c:pt>
                  <c:pt idx="47">
                    <c:v>1.201969606689629</c:v>
                  </c:pt>
                  <c:pt idx="48">
                    <c:v>1.331710183327004</c:v>
                  </c:pt>
                  <c:pt idx="49">
                    <c:v>1.7933237627695513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Sheet2!$L$2:$M$51</c:f>
              <c:strCache>
                <c:ptCount val="50"/>
                <c:pt idx="0">
                  <c:v>tīraudze</c:v>
                </c:pt>
                <c:pt idx="1">
                  <c:v>mistraudze</c:v>
                </c:pt>
                <c:pt idx="2">
                  <c:v>tīraudze</c:v>
                </c:pt>
                <c:pt idx="3">
                  <c:v>mistraudze</c:v>
                </c:pt>
                <c:pt idx="4">
                  <c:v>tīraudze</c:v>
                </c:pt>
                <c:pt idx="5">
                  <c:v>mistraudze</c:v>
                </c:pt>
                <c:pt idx="6">
                  <c:v>tīraudze</c:v>
                </c:pt>
                <c:pt idx="7">
                  <c:v>mistraudze</c:v>
                </c:pt>
                <c:pt idx="8">
                  <c:v>tīraudze</c:v>
                </c:pt>
                <c:pt idx="9">
                  <c:v>mistraudze</c:v>
                </c:pt>
                <c:pt idx="10">
                  <c:v>tīraudze</c:v>
                </c:pt>
                <c:pt idx="11">
                  <c:v>mistraudze</c:v>
                </c:pt>
                <c:pt idx="12">
                  <c:v>tīraudze</c:v>
                </c:pt>
                <c:pt idx="13">
                  <c:v>mistraudze</c:v>
                </c:pt>
                <c:pt idx="14">
                  <c:v>tīraudze</c:v>
                </c:pt>
                <c:pt idx="15">
                  <c:v>mistraudze</c:v>
                </c:pt>
                <c:pt idx="16">
                  <c:v>tīraudze</c:v>
                </c:pt>
                <c:pt idx="17">
                  <c:v>mistraudze</c:v>
                </c:pt>
                <c:pt idx="18">
                  <c:v>tīraudze</c:v>
                </c:pt>
                <c:pt idx="19">
                  <c:v>mistraudze</c:v>
                </c:pt>
                <c:pt idx="20">
                  <c:v>tīraudze</c:v>
                </c:pt>
                <c:pt idx="21">
                  <c:v>mistraudze</c:v>
                </c:pt>
                <c:pt idx="22">
                  <c:v>tīraudze</c:v>
                </c:pt>
                <c:pt idx="23">
                  <c:v>mistraudze</c:v>
                </c:pt>
                <c:pt idx="24">
                  <c:v>tīraudze</c:v>
                </c:pt>
                <c:pt idx="25">
                  <c:v>mistraudze</c:v>
                </c:pt>
                <c:pt idx="26">
                  <c:v>tīraudze</c:v>
                </c:pt>
                <c:pt idx="27">
                  <c:v>mistraudze</c:v>
                </c:pt>
                <c:pt idx="28">
                  <c:v>tīraudze</c:v>
                </c:pt>
                <c:pt idx="29">
                  <c:v>mistraudze</c:v>
                </c:pt>
                <c:pt idx="30">
                  <c:v>tīraudze</c:v>
                </c:pt>
                <c:pt idx="31">
                  <c:v>mistraudze</c:v>
                </c:pt>
                <c:pt idx="32">
                  <c:v>tīraudze</c:v>
                </c:pt>
                <c:pt idx="33">
                  <c:v>mistraudze</c:v>
                </c:pt>
                <c:pt idx="34">
                  <c:v>tīraudze</c:v>
                </c:pt>
                <c:pt idx="35">
                  <c:v>mistraudze</c:v>
                </c:pt>
                <c:pt idx="36">
                  <c:v>tīraudze</c:v>
                </c:pt>
                <c:pt idx="37">
                  <c:v>mistraudze</c:v>
                </c:pt>
                <c:pt idx="38">
                  <c:v>tīraudze</c:v>
                </c:pt>
                <c:pt idx="39">
                  <c:v>mistraudze</c:v>
                </c:pt>
                <c:pt idx="40">
                  <c:v>tīraudze</c:v>
                </c:pt>
                <c:pt idx="41">
                  <c:v>mistraudze</c:v>
                </c:pt>
                <c:pt idx="42">
                  <c:v>tīraudze</c:v>
                </c:pt>
                <c:pt idx="43">
                  <c:v>mistraudze</c:v>
                </c:pt>
                <c:pt idx="44">
                  <c:v>tīraudze</c:v>
                </c:pt>
                <c:pt idx="45">
                  <c:v>mistraudze</c:v>
                </c:pt>
                <c:pt idx="46">
                  <c:v>tīraudze</c:v>
                </c:pt>
                <c:pt idx="47">
                  <c:v>mistraudze</c:v>
                </c:pt>
                <c:pt idx="48">
                  <c:v>tīraudze</c:v>
                </c:pt>
                <c:pt idx="49">
                  <c:v>mistraudze</c:v>
                </c:pt>
              </c:strCache>
            </c:strRef>
          </c:cat>
          <c:val>
            <c:numRef>
              <c:f>Sheet2!$N$2:$N$51</c:f>
              <c:numCache>
                <c:formatCode>General</c:formatCode>
                <c:ptCount val="50"/>
                <c:pt idx="0">
                  <c:v>14.172727272727268</c:v>
                </c:pt>
                <c:pt idx="1">
                  <c:v>13.096703296703298</c:v>
                </c:pt>
                <c:pt idx="2">
                  <c:v>14.187755102040819</c:v>
                </c:pt>
                <c:pt idx="3">
                  <c:v>14.281196581196586</c:v>
                </c:pt>
                <c:pt idx="4">
                  <c:v>17.052173913043475</c:v>
                </c:pt>
                <c:pt idx="5">
                  <c:v>15.690769230769231</c:v>
                </c:pt>
                <c:pt idx="6">
                  <c:v>21.181818181818183</c:v>
                </c:pt>
                <c:pt idx="7">
                  <c:v>19.246153846153845</c:v>
                </c:pt>
                <c:pt idx="8">
                  <c:v>16.367605633802821</c:v>
                </c:pt>
                <c:pt idx="9">
                  <c:v>15.335416666666667</c:v>
                </c:pt>
                <c:pt idx="10">
                  <c:v>14.545454545454543</c:v>
                </c:pt>
                <c:pt idx="11">
                  <c:v>12.909523809523808</c:v>
                </c:pt>
                <c:pt idx="12">
                  <c:v>21.423913043478262</c:v>
                </c:pt>
                <c:pt idx="13">
                  <c:v>17.694117647058821</c:v>
                </c:pt>
                <c:pt idx="14">
                  <c:v>22.096874999999997</c:v>
                </c:pt>
                <c:pt idx="15">
                  <c:v>22.658333333333335</c:v>
                </c:pt>
                <c:pt idx="16">
                  <c:v>21.38095238095238</c:v>
                </c:pt>
                <c:pt idx="17">
                  <c:v>23.402702702702705</c:v>
                </c:pt>
                <c:pt idx="18">
                  <c:v>19.250847457627124</c:v>
                </c:pt>
                <c:pt idx="19">
                  <c:v>16.050909090909087</c:v>
                </c:pt>
                <c:pt idx="20">
                  <c:v>14.455963302752291</c:v>
                </c:pt>
                <c:pt idx="21">
                  <c:v>15.264814814814819</c:v>
                </c:pt>
                <c:pt idx="22">
                  <c:v>20.224999999999987</c:v>
                </c:pt>
                <c:pt idx="23">
                  <c:v>14.771641791044779</c:v>
                </c:pt>
                <c:pt idx="24">
                  <c:v>20.567241379310342</c:v>
                </c:pt>
                <c:pt idx="25">
                  <c:v>20.234090909090909</c:v>
                </c:pt>
                <c:pt idx="26">
                  <c:v>16.496078431372553</c:v>
                </c:pt>
                <c:pt idx="27">
                  <c:v>15.209333333333332</c:v>
                </c:pt>
                <c:pt idx="28">
                  <c:v>20.308108108108108</c:v>
                </c:pt>
                <c:pt idx="29">
                  <c:v>18.853846153846149</c:v>
                </c:pt>
                <c:pt idx="30">
                  <c:v>23.452941176470588</c:v>
                </c:pt>
                <c:pt idx="31">
                  <c:v>20.366666666666664</c:v>
                </c:pt>
                <c:pt idx="32">
                  <c:v>19.706896551724142</c:v>
                </c:pt>
                <c:pt idx="33">
                  <c:v>15.571428571428575</c:v>
                </c:pt>
                <c:pt idx="34">
                  <c:v>20.17755102040816</c:v>
                </c:pt>
                <c:pt idx="35">
                  <c:v>17.829090909090905</c:v>
                </c:pt>
                <c:pt idx="36">
                  <c:v>15.394339622641519</c:v>
                </c:pt>
                <c:pt idx="37">
                  <c:v>14.020560747663557</c:v>
                </c:pt>
                <c:pt idx="38">
                  <c:v>26.880000000000003</c:v>
                </c:pt>
                <c:pt idx="39">
                  <c:v>18.439393939393938</c:v>
                </c:pt>
                <c:pt idx="40">
                  <c:v>14.320155038759692</c:v>
                </c:pt>
                <c:pt idx="41">
                  <c:v>13.533628318584077</c:v>
                </c:pt>
                <c:pt idx="42">
                  <c:v>18.021333333333327</c:v>
                </c:pt>
                <c:pt idx="43">
                  <c:v>15.181111111111113</c:v>
                </c:pt>
                <c:pt idx="44">
                  <c:v>21.756250000000005</c:v>
                </c:pt>
                <c:pt idx="45">
                  <c:v>21.065217391304344</c:v>
                </c:pt>
                <c:pt idx="46">
                  <c:v>19.040845070422534</c:v>
                </c:pt>
                <c:pt idx="47">
                  <c:v>14.704347826086966</c:v>
                </c:pt>
                <c:pt idx="48">
                  <c:v>16.204999999999998</c:v>
                </c:pt>
                <c:pt idx="49">
                  <c:v>17.547945205479451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F-4F88-B9DD-27993B657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689456"/>
        <c:axId val="875690112"/>
      </c:barChart>
      <c:catAx>
        <c:axId val="8756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5690112"/>
        <c:crosses val="autoZero"/>
        <c:auto val="1"/>
        <c:lblAlgn val="ctr"/>
        <c:lblOffset val="100"/>
        <c:noMultiLvlLbl val="0"/>
      </c:catAx>
      <c:valAx>
        <c:axId val="8756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lv-LV" sz="2000" dirty="0" smtClean="0">
                    <a:solidFill>
                      <a:schemeClr val="tx1"/>
                    </a:solidFill>
                  </a:rPr>
                  <a:t>Caurmērs, cm</a:t>
                </a:r>
                <a:endParaRPr lang="en-GB" sz="20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568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Krāja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E-4E68-9C8B-5BFEBBBB71F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8E-4E68-9C8B-5BFEBBBB71F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E-4E68-9C8B-5BFEBBBB71F5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8E-4E68-9C8B-5BFEBBBB71F5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E-4E68-9C8B-5BFEBBBB71F5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18E-4E68-9C8B-5BFEBBBB71F5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E-4E68-9C8B-5BFEBBBB71F5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18E-4E68-9C8B-5BFEBBBB71F5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E-4E68-9C8B-5BFEBBBB71F5}"/>
              </c:ext>
            </c:extLst>
          </c:dPt>
          <c:dPt>
            <c:idx val="1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18E-4E68-9C8B-5BFEBBBB71F5}"/>
              </c:ext>
            </c:extLst>
          </c:dPt>
          <c:dPt>
            <c:idx val="2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E-4E68-9C8B-5BFEBBBB71F5}"/>
              </c:ext>
            </c:extLst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8E-4E68-9C8B-5BFEBBBB71F5}"/>
              </c:ext>
            </c:extLst>
          </c:dPt>
          <c:dPt>
            <c:idx val="2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8E-4E68-9C8B-5BFEBBBB71F5}"/>
              </c:ext>
            </c:extLst>
          </c:dPt>
          <c:dPt>
            <c:idx val="2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18E-4E68-9C8B-5BFEBBBB71F5}"/>
              </c:ext>
            </c:extLst>
          </c:dPt>
          <c:dPt>
            <c:idx val="2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8E-4E68-9C8B-5BFEBBBB71F5}"/>
              </c:ext>
            </c:extLst>
          </c:dPt>
          <c:dPt>
            <c:idx val="3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18E-4E68-9C8B-5BFEBBBB71F5}"/>
              </c:ext>
            </c:extLst>
          </c:dPt>
          <c:dPt>
            <c:idx val="3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18E-4E68-9C8B-5BFEBBBB71F5}"/>
              </c:ext>
            </c:extLst>
          </c:dPt>
          <c:dPt>
            <c:idx val="3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18E-4E68-9C8B-5BFEBBBB71F5}"/>
              </c:ext>
            </c:extLst>
          </c:dPt>
          <c:dPt>
            <c:idx val="3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18E-4E68-9C8B-5BFEBBBB71F5}"/>
              </c:ext>
            </c:extLst>
          </c:dPt>
          <c:dPt>
            <c:idx val="3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18E-4E68-9C8B-5BFEBBBB71F5}"/>
              </c:ext>
            </c:extLst>
          </c:dPt>
          <c:dPt>
            <c:idx val="4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18E-4E68-9C8B-5BFEBBBB71F5}"/>
              </c:ext>
            </c:extLst>
          </c:dPt>
          <c:dPt>
            <c:idx val="4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18E-4E68-9C8B-5BFEBBBB71F5}"/>
              </c:ext>
            </c:extLst>
          </c:dPt>
          <c:dPt>
            <c:idx val="4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18E-4E68-9C8B-5BFEBBBB71F5}"/>
              </c:ext>
            </c:extLst>
          </c:dPt>
          <c:dPt>
            <c:idx val="4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18E-4E68-9C8B-5BFEBBBB71F5}"/>
              </c:ext>
            </c:extLst>
          </c:dPt>
          <c:dPt>
            <c:idx val="4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18E-4E68-9C8B-5BFEBBBB71F5}"/>
              </c:ext>
            </c:extLst>
          </c:dPt>
          <c:cat>
            <c:strRef>
              <c:f>Sheet2!$B$2:$B$51</c:f>
              <c:strCache>
                <c:ptCount val="50"/>
                <c:pt idx="0">
                  <c:v>tīraudze</c:v>
                </c:pt>
                <c:pt idx="1">
                  <c:v>mistraudze</c:v>
                </c:pt>
                <c:pt idx="2">
                  <c:v>tīraudze</c:v>
                </c:pt>
                <c:pt idx="3">
                  <c:v>mistraudze</c:v>
                </c:pt>
                <c:pt idx="4">
                  <c:v>tīraudze</c:v>
                </c:pt>
                <c:pt idx="5">
                  <c:v>mistraudze</c:v>
                </c:pt>
                <c:pt idx="6">
                  <c:v>tīraudze</c:v>
                </c:pt>
                <c:pt idx="7">
                  <c:v>mistraudze</c:v>
                </c:pt>
                <c:pt idx="8">
                  <c:v>tīraudze</c:v>
                </c:pt>
                <c:pt idx="9">
                  <c:v>mistraudze</c:v>
                </c:pt>
                <c:pt idx="10">
                  <c:v>tīraudze</c:v>
                </c:pt>
                <c:pt idx="11">
                  <c:v>mistraudze</c:v>
                </c:pt>
                <c:pt idx="12">
                  <c:v>tīraudze</c:v>
                </c:pt>
                <c:pt idx="13">
                  <c:v>mistraudze</c:v>
                </c:pt>
                <c:pt idx="14">
                  <c:v>tīraudze</c:v>
                </c:pt>
                <c:pt idx="15">
                  <c:v>mistraudze</c:v>
                </c:pt>
                <c:pt idx="16">
                  <c:v>tīraudze</c:v>
                </c:pt>
                <c:pt idx="17">
                  <c:v>mistraudze</c:v>
                </c:pt>
                <c:pt idx="18">
                  <c:v>tīraudze</c:v>
                </c:pt>
                <c:pt idx="19">
                  <c:v>mistraudze</c:v>
                </c:pt>
                <c:pt idx="20">
                  <c:v>tīraudze</c:v>
                </c:pt>
                <c:pt idx="21">
                  <c:v>mistraudze</c:v>
                </c:pt>
                <c:pt idx="22">
                  <c:v>tīraudze</c:v>
                </c:pt>
                <c:pt idx="23">
                  <c:v>mistraudze</c:v>
                </c:pt>
                <c:pt idx="24">
                  <c:v>tīraudze</c:v>
                </c:pt>
                <c:pt idx="25">
                  <c:v>mistraudze</c:v>
                </c:pt>
                <c:pt idx="26">
                  <c:v>tīraudze</c:v>
                </c:pt>
                <c:pt idx="27">
                  <c:v>mistraudze</c:v>
                </c:pt>
                <c:pt idx="28">
                  <c:v>tīraudze</c:v>
                </c:pt>
                <c:pt idx="29">
                  <c:v>mistraudze</c:v>
                </c:pt>
                <c:pt idx="30">
                  <c:v>tīraudze</c:v>
                </c:pt>
                <c:pt idx="31">
                  <c:v>mistraudze</c:v>
                </c:pt>
                <c:pt idx="32">
                  <c:v>tīraudze</c:v>
                </c:pt>
                <c:pt idx="33">
                  <c:v>mistraudze</c:v>
                </c:pt>
                <c:pt idx="34">
                  <c:v>tīraudze</c:v>
                </c:pt>
                <c:pt idx="35">
                  <c:v>mistraudze</c:v>
                </c:pt>
                <c:pt idx="36">
                  <c:v>tīraudze</c:v>
                </c:pt>
                <c:pt idx="37">
                  <c:v>mistraudze</c:v>
                </c:pt>
                <c:pt idx="38">
                  <c:v>tīraudze</c:v>
                </c:pt>
                <c:pt idx="39">
                  <c:v>mistraudze</c:v>
                </c:pt>
                <c:pt idx="40">
                  <c:v>tīraudze</c:v>
                </c:pt>
                <c:pt idx="41">
                  <c:v>mistraudze</c:v>
                </c:pt>
                <c:pt idx="42">
                  <c:v>tīraudze</c:v>
                </c:pt>
                <c:pt idx="43">
                  <c:v>mistraudze</c:v>
                </c:pt>
                <c:pt idx="44">
                  <c:v>tīraudze</c:v>
                </c:pt>
                <c:pt idx="45">
                  <c:v>mistraudze</c:v>
                </c:pt>
                <c:pt idx="46">
                  <c:v>tīraudze</c:v>
                </c:pt>
                <c:pt idx="47">
                  <c:v>mistraudze</c:v>
                </c:pt>
                <c:pt idx="48">
                  <c:v>tīraudze</c:v>
                </c:pt>
                <c:pt idx="49">
                  <c:v>mistraudze</c:v>
                </c:pt>
              </c:strCache>
            </c:strRef>
          </c:cat>
          <c:val>
            <c:numRef>
              <c:f>Sheet2!$C$2:$C$51</c:f>
              <c:numCache>
                <c:formatCode>General</c:formatCode>
                <c:ptCount val="50"/>
                <c:pt idx="0">
                  <c:v>163.96617857237047</c:v>
                </c:pt>
                <c:pt idx="1">
                  <c:v>408.3258610708499</c:v>
                </c:pt>
                <c:pt idx="2">
                  <c:v>187.25081074884955</c:v>
                </c:pt>
                <c:pt idx="3">
                  <c:v>408.08236394642273</c:v>
                </c:pt>
                <c:pt idx="4">
                  <c:v>142.1869594995396</c:v>
                </c:pt>
                <c:pt idx="5">
                  <c:v>603.24030530781772</c:v>
                </c:pt>
                <c:pt idx="6">
                  <c:v>191.23013131719631</c:v>
                </c:pt>
                <c:pt idx="7">
                  <c:v>360.16670773646524</c:v>
                </c:pt>
                <c:pt idx="8">
                  <c:v>151.11157587689274</c:v>
                </c:pt>
                <c:pt idx="9">
                  <c:v>263.13856933856107</c:v>
                </c:pt>
                <c:pt idx="10">
                  <c:v>142.81040888276405</c:v>
                </c:pt>
                <c:pt idx="11">
                  <c:v>392.81649706157174</c:v>
                </c:pt>
                <c:pt idx="12">
                  <c:v>68.532088791919776</c:v>
                </c:pt>
                <c:pt idx="13">
                  <c:v>334.04319753114896</c:v>
                </c:pt>
                <c:pt idx="14">
                  <c:v>143.26430272646351</c:v>
                </c:pt>
                <c:pt idx="15">
                  <c:v>355.7050242350283</c:v>
                </c:pt>
                <c:pt idx="16">
                  <c:v>105.88202849280918</c:v>
                </c:pt>
                <c:pt idx="17">
                  <c:v>460.01830409040679</c:v>
                </c:pt>
                <c:pt idx="18">
                  <c:v>160.29417261433818</c:v>
                </c:pt>
                <c:pt idx="19">
                  <c:v>463.5970649150388</c:v>
                </c:pt>
                <c:pt idx="20">
                  <c:v>172.04378491985437</c:v>
                </c:pt>
                <c:pt idx="21">
                  <c:v>499.75664728781101</c:v>
                </c:pt>
                <c:pt idx="22">
                  <c:v>216.36469939022271</c:v>
                </c:pt>
                <c:pt idx="23">
                  <c:v>477.63179118110173</c:v>
                </c:pt>
                <c:pt idx="24">
                  <c:v>233.14333196321104</c:v>
                </c:pt>
                <c:pt idx="25">
                  <c:v>495.13639953424587</c:v>
                </c:pt>
                <c:pt idx="26">
                  <c:v>258.41692431903152</c:v>
                </c:pt>
                <c:pt idx="27">
                  <c:v>522.86641528170856</c:v>
                </c:pt>
                <c:pt idx="28">
                  <c:v>247.01670244635227</c:v>
                </c:pt>
                <c:pt idx="29">
                  <c:v>510.31103145318099</c:v>
                </c:pt>
                <c:pt idx="30">
                  <c:v>111.11342625340893</c:v>
                </c:pt>
                <c:pt idx="31">
                  <c:v>296.02764291312684</c:v>
                </c:pt>
                <c:pt idx="32">
                  <c:v>84.802517596526002</c:v>
                </c:pt>
                <c:pt idx="33">
                  <c:v>228.48804046653038</c:v>
                </c:pt>
                <c:pt idx="34">
                  <c:v>231.15223853458278</c:v>
                </c:pt>
                <c:pt idx="35">
                  <c:v>616.15295963129438</c:v>
                </c:pt>
                <c:pt idx="36">
                  <c:v>266.02906897424634</c:v>
                </c:pt>
                <c:pt idx="37">
                  <c:v>527.45653720376185</c:v>
                </c:pt>
                <c:pt idx="38">
                  <c:v>220.3974347350516</c:v>
                </c:pt>
                <c:pt idx="39">
                  <c:v>424.77362410431562</c:v>
                </c:pt>
                <c:pt idx="40">
                  <c:v>132.26928436550307</c:v>
                </c:pt>
                <c:pt idx="41">
                  <c:v>524.60278766141687</c:v>
                </c:pt>
                <c:pt idx="42">
                  <c:v>229.07018156636141</c:v>
                </c:pt>
                <c:pt idx="43">
                  <c:v>544.49575978718769</c:v>
                </c:pt>
                <c:pt idx="44">
                  <c:v>218.26838032782061</c:v>
                </c:pt>
                <c:pt idx="45">
                  <c:v>518.73289555156794</c:v>
                </c:pt>
                <c:pt idx="46">
                  <c:v>133.11541924379651</c:v>
                </c:pt>
                <c:pt idx="47">
                  <c:v>492.76047158671429</c:v>
                </c:pt>
                <c:pt idx="48">
                  <c:v>259.66716630578156</c:v>
                </c:pt>
                <c:pt idx="49">
                  <c:v>494.52759948364388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E-4E68-9C8B-5BFEBBBB7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716696"/>
        <c:axId val="968709480"/>
      </c:barChart>
      <c:catAx>
        <c:axId val="96871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8709480"/>
        <c:crosses val="autoZero"/>
        <c:auto val="1"/>
        <c:lblAlgn val="ctr"/>
        <c:lblOffset val="100"/>
        <c:noMultiLvlLbl val="0"/>
      </c:catAx>
      <c:valAx>
        <c:axId val="96870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lv-LV" sz="2200" dirty="0" err="1" smtClean="0">
                    <a:solidFill>
                      <a:schemeClr val="tx1"/>
                    </a:solidFill>
                  </a:rPr>
                  <a:t>Kŗaja</a:t>
                </a:r>
                <a:r>
                  <a:rPr lang="lv-LV" sz="2200" dirty="0" smtClean="0">
                    <a:solidFill>
                      <a:schemeClr val="tx1"/>
                    </a:solidFill>
                  </a:rPr>
                  <a:t>, m</a:t>
                </a:r>
                <a:r>
                  <a:rPr lang="lv-LV" sz="2200" baseline="30000" dirty="0" smtClean="0">
                    <a:solidFill>
                      <a:schemeClr val="tx1"/>
                    </a:solidFill>
                  </a:rPr>
                  <a:t>3</a:t>
                </a:r>
                <a:r>
                  <a:rPr lang="lv-LV" sz="2200" dirty="0" smtClean="0">
                    <a:solidFill>
                      <a:schemeClr val="tx1"/>
                    </a:solidFill>
                  </a:rPr>
                  <a:t> ha</a:t>
                </a:r>
                <a:r>
                  <a:rPr lang="lv-LV" sz="2200" baseline="30000" dirty="0" smtClean="0">
                    <a:solidFill>
                      <a:schemeClr val="tx1"/>
                    </a:solidFill>
                  </a:rPr>
                  <a:t>-1</a:t>
                </a:r>
                <a:endParaRPr lang="en-GB" sz="2200" baseline="30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1223679964447966E-3"/>
              <c:y val="0.105029892096821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871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3200F-B2FD-4287-8421-7412714D464E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6C46F-9B23-48F7-8143-29EC717A7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78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CD25-F128-403D-B828-7FD6ECF8F2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19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10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8560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11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51641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12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796326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13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06993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baseline="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14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96497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15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32392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16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230941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7632CC-2056-4370-A6E2-699DBFDE4DEA}" type="slidenum">
              <a:rPr lang="en-US" altLang="lv-LV" smtClean="0"/>
              <a:pPr>
                <a:spcBef>
                  <a:spcPct val="0"/>
                </a:spcBef>
              </a:pPr>
              <a:t>17</a:t>
            </a:fld>
            <a:endParaRPr lang="en-US" altLang="lv-LV" smtClean="0"/>
          </a:p>
        </p:txBody>
      </p:sp>
    </p:spTree>
    <p:extLst>
      <p:ext uri="{BB962C8B-B14F-4D97-AF65-F5344CB8AC3E}">
        <p14:creationId xmlns:p14="http://schemas.microsoft.com/office/powerpoint/2010/main" val="241666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CD25-F128-403D-B828-7FD6ECF8F2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1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3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06150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4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58978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5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427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6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68400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7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23749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150-7204-4AB2-A49E-80A97282E776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572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F8711-0C10-47E6-9A67-6F0FA555B3E5}" type="slidenum">
              <a:rPr lang="lv-LV" altLang="lv-LV" smtClean="0"/>
              <a:pPr>
                <a:spcBef>
                  <a:spcPct val="0"/>
                </a:spcBef>
              </a:pPr>
              <a:t>9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59659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3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1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5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3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2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BE82-C98C-4172-AE0F-4AFA906BC49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2101-9B1B-42A7-8E76-32E69B290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5575" y="1572904"/>
            <a:ext cx="8920493" cy="2072601"/>
          </a:xfrm>
        </p:spPr>
        <p:txBody>
          <a:bodyPr>
            <a:noAutofit/>
          </a:bodyPr>
          <a:lstStyle/>
          <a:p>
            <a:r>
              <a:rPr lang="lv-LV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Meža noturība – ekoloģiskais un finansiālais vērtējums: bērza un egles mistraudzes.</a:t>
            </a:r>
            <a:br>
              <a:rPr lang="lv-LV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resilience – ecological and financial perspective: case studies of spruce-birch mixed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stands.</a:t>
            </a:r>
            <a:endParaRPr lang="lv-LV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826" y="4234159"/>
            <a:ext cx="9304375" cy="1479463"/>
          </a:xfrm>
        </p:spPr>
        <p:txBody>
          <a:bodyPr>
            <a:normAutofit/>
          </a:bodyPr>
          <a:lstStyle/>
          <a:p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v-LV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ānis</a:t>
            </a:r>
            <a:r>
              <a:rPr lang="lv-LV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Vuguls, </a:t>
            </a:r>
            <a:endParaRPr lang="lv-LV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dgars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Dubrovskis, 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Straupe, 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inards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Sisenis, 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īga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Liepa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5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2916164" y="5979735"/>
            <a:ext cx="8490857" cy="691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EIROPAS ZAĻAIS KURSS BIOEKONOMIKAS ATTĪSTĪBAI</a:t>
            </a:r>
          </a:p>
          <a:p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Lauksaimniecības universitāte</a:t>
            </a:r>
          </a:p>
          <a:p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 gada 17.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decembris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-27486"/>
            <a:ext cx="9997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Pētījumi īstenoti Latvijas Lauksaimniecības universitātes un Latvijas Valsts mežzinātnes institūta “Silava” Memoranda par sadarbību Latvijas meža nozares augstākās izglītības un mežzinātnes attīstībā ietvaros. </a:t>
            </a:r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" y="1435172"/>
            <a:ext cx="3071270" cy="5092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" y="1127672"/>
            <a:ext cx="2928806" cy="22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5357308" y="1120174"/>
            <a:ext cx="6534196" cy="4287995"/>
            <a:chOff x="3082029" y="1198260"/>
            <a:chExt cx="6197199" cy="3718845"/>
          </a:xfrm>
        </p:grpSpPr>
        <p:grpSp>
          <p:nvGrpSpPr>
            <p:cNvPr id="4" name="Group 3"/>
            <p:cNvGrpSpPr/>
            <p:nvPr/>
          </p:nvGrpSpPr>
          <p:grpSpPr>
            <a:xfrm>
              <a:off x="3082029" y="1281656"/>
              <a:ext cx="6027942" cy="3635449"/>
              <a:chOff x="3082029" y="1281656"/>
              <a:chExt cx="6027942" cy="363544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2029" y="1281656"/>
                <a:ext cx="6027942" cy="3162574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1114" y="4292211"/>
                <a:ext cx="5669771" cy="624894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8930885" y="1198260"/>
              <a:ext cx="348343" cy="3718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86150" y="3290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0019" y="2159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Vēja bojājumi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742" y="1317317"/>
            <a:ext cx="47011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Primārā lūšana – koka šķiedru neatgriezeniska deformācija ārējas iedarbības rezultātā. Primārā lūšana nav konstatējama vizuāli, koki pēc tās izdzīvo, taču ir novājināti, jo traucēta vielu plūsma un/vai samazināta mehāniskā stabilitāte (skaņu bojājumu dēļ) – tātad tie vairāk pakļauti sekojošu dabisko traucējumu ietekmei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254" y="5695781"/>
            <a:ext cx="10818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Pieliktais spēks, lai notiktu koku primārā lūšana, tieši atkarīgs no to stumbra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tilpuma, bet nedz eglei, nedz bērzam nav statistiski būtiski atšķirīgs tīraudzēs un mistraudzēs </a:t>
            </a:r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0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86150" y="3290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0019" y="2159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Vēja bojājumi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178" y="1970390"/>
            <a:ext cx="4438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Sekundārā lūšana – koka izgāšanās ar saknēm vai nolūšana ārēja pielikta spēka (piemēram, vēja) ietekmē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78" y="5545216"/>
            <a:ext cx="11041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Pieliktais spēks, lai notiktu koku primārā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sekundārā lūšana,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tieši atkarīgs no to stumbra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tilpuma, bet nedz eglei, nedz bērzam nav statistiski būtiski atšķirīgs tīraudzēs un mistraudzēs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Bērza-egles mistrojumam nav konstatēta būtiska ietekme uz koku vēja noturību </a:t>
            </a:r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482" y="1227252"/>
            <a:ext cx="6798385" cy="41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9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55037" y="1262743"/>
            <a:ext cx="48215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objekti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Ierīkoti 2012. gadā, katra objekta 1 daļa nozāģējot bērzus un atstājot egles tīraudzi; uzmērīti 2020.gadā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Audžu vecums ierīkošanas brīdī vidēji 59 gadi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bonitāte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Auglīga augsne, normāls mitruma režīms (22 objekti) vai nosusināts (7 objekti)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4104" y="4795094"/>
            <a:ext cx="4143375" cy="1638080"/>
            <a:chOff x="694105" y="4109577"/>
            <a:chExt cx="4143375" cy="1638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105" y="4109577"/>
              <a:ext cx="4143375" cy="1485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30829" y="5519057"/>
              <a:ext cx="62026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ērza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egles mistraudzes: pētījuma objekti 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47" y="1272574"/>
            <a:ext cx="6837654" cy="48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619" y="63584"/>
            <a:ext cx="1115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ērza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egles mistraudzes: </a:t>
            </a:r>
          </a:p>
          <a:p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dendrometriskie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rādītāji 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208" y="4812411"/>
            <a:ext cx="106981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Egles augstumu būtiski ietekmēja meža tips un audzes vecums, taču ne audzes sastāvs. Piemēra, vērī tīraudzē egles vidējais augstums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13,2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0,3 m,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mistraudzē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0,3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Egles caurmēru būtiski ietekmēja arī audzes sastāvs: tīraudzēs tas vidēji par 11.4% augstāks nekā mistraudzē (starpība statistiski būtiska), lai gan egles biezums starp šīm divām audžu grupām nozīmīgi neatšķiras (vidēji 1%).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96335"/>
              </p:ext>
            </p:extLst>
          </p:nvPr>
        </p:nvGraphicFramePr>
        <p:xfrm>
          <a:off x="336331" y="1477088"/>
          <a:ext cx="113775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493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619" y="63584"/>
            <a:ext cx="1115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ērza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egles mistraudzes: </a:t>
            </a:r>
          </a:p>
          <a:p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dendrometriskie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rādītāji 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208" y="4812411"/>
            <a:ext cx="1069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Vidējais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caurmērs un biezums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nozīmīgi augstāki mistraudzē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Krāja statistiski būtiski un nozīmīgi augstāka mistraudzē, kur retināšana nav veikta, nekā tīraudzē: attiecīgi vidēji 449±41 m3ha-1 un 179±24m3ha-1. Tomēr jāņem vērā, ka tīraudzēs ir veikta retināšana, iegūstot daļu krājas ienākumus. </a:t>
            </a:r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398058"/>
              </p:ext>
            </p:extLst>
          </p:nvPr>
        </p:nvGraphicFramePr>
        <p:xfrm>
          <a:off x="552244" y="1616919"/>
          <a:ext cx="109450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0121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99512" y="1711860"/>
            <a:ext cx="4729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kubikmetra monetārā vērtība mistraudzēs bija nedaudz (vidēji 7%, no +7 līdz -29%) zemāka nekā tīraudzēs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Tomēr kopējā koksnes vērtība mistraudzēs bija ievērojami – vidēji par 62% - augstāka nekā tīraudzēs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Tātad augstāks egles pieaugums tīraudzēs 8 gadu laikā nav spējis kompensēt audzē palikušās koksnes apjoma samazinājumu pēc retināšanas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ērza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egles mistraudzes: finanses un ogleklis 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4021" y="1901045"/>
            <a:ext cx="5869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Mazākais oglekļa uzkrājums ir kritalās - vidēji 0.3 t ha</a:t>
            </a:r>
            <a:r>
              <a:rPr lang="lv-LV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tīraudzē un 0.4 t ha</a:t>
            </a:r>
            <a:r>
              <a:rPr lang="lv-LV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mistraudzē, savukārt zemsegā vidēji 8.0 t ha</a:t>
            </a:r>
            <a:r>
              <a:rPr lang="lv-LV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tīraudzē un 7.4 t ha</a:t>
            </a:r>
            <a:r>
              <a:rPr lang="lv-LV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mistraudzē.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Minerālaugsnē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oglekļa uzkrājums bija ļoti variējošs starp pētījuma objektiem un sasniedza vidēji 109 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tCha</a:t>
            </a:r>
            <a:r>
              <a:rPr lang="lv-LV" sz="2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biomasā tīraudzēs bija vidēji 27.2 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tCha</a:t>
            </a:r>
            <a:r>
              <a:rPr lang="lv-LV" sz="2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mistraudzēs 81.4 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tCha</a:t>
            </a:r>
            <a:r>
              <a:rPr lang="lv-LV" sz="2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25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Secinājumi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807" y="1533183"/>
            <a:ext cx="63846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Bērza-egles mistrojums nepalielina audzes vai koku vēja noturību, taču nozīmīgi ietekmē monetāro vērtību un oglekļa uzkrājuma bilanci (augošos kokos un koksnes produktos)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Mistrojums nav uzskatāms par panaceju meža noturības un adaptācijas klimata pārmaiņām nodrošināšanai; nozīmīgi turpmāki empīriski pētījumi un modelēšana, izstrādājot mērķtiecīgas mistraudžu ierīkošanas un apsaimniekošanas pieejas, lai audzes aprites ciklā nodrošinātu kādu vēlamu papildus ieguvumu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48" y="1721857"/>
            <a:ext cx="4123944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3"/>
          <p:cNvSpPr txBox="1">
            <a:spLocks noChangeArrowheads="1"/>
          </p:cNvSpPr>
          <p:nvPr/>
        </p:nvSpPr>
        <p:spPr bwMode="auto">
          <a:xfrm>
            <a:off x="4767811" y="5640388"/>
            <a:ext cx="569436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Jānis Vuguls (</a:t>
            </a:r>
            <a:r>
              <a:rPr lang="lv-LV" altLang="lv-LV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janis.vuguls@silava.lv</a:t>
            </a:r>
            <a:r>
              <a:rPr lang="lv-LV" altLang="lv-LV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altLang="lv-LV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C79C7-0F01-4727-843A-ECABCB057A86}"/>
              </a:ext>
            </a:extLst>
          </p:cNvPr>
          <p:cNvSpPr txBox="1"/>
          <p:nvPr/>
        </p:nvSpPr>
        <p:spPr>
          <a:xfrm>
            <a:off x="6210739" y="4338583"/>
            <a:ext cx="2500313" cy="5842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lv-LV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Paldies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2108" y="622769"/>
            <a:ext cx="6944811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wind storm damage risk in private forest management”, No lzp-2018/2-0349.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28" y="1736739"/>
            <a:ext cx="3553428" cy="1645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9" y="622769"/>
            <a:ext cx="3955228" cy="52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6" name="Picture 5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8489069" y="6479143"/>
            <a:ext cx="36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Gregow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Naure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232" y="6488668"/>
            <a:ext cx="36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Nabuurs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815" y="4233142"/>
            <a:ext cx="5066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Bojājumu apjoms (milj.m</a:t>
            </a:r>
            <a:r>
              <a:rPr lang="lv-LV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gadā) Eiropā strauji pieaug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Nozīmīgākais ietekmējošais faktors – vējš (vētras)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2445" y="4275268"/>
            <a:ext cx="5066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Vētru radīto bojājumu apjoma (milj.m</a:t>
            </a:r>
            <a:r>
              <a:rPr lang="lv-LV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gadā) un koksnes krājas attiecība liecina, ka Eiropā pieaug vētru intensitāte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27461" y="984250"/>
            <a:ext cx="5416094" cy="3266700"/>
            <a:chOff x="6327461" y="984250"/>
            <a:chExt cx="5416094" cy="3266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7461" y="984250"/>
              <a:ext cx="5416094" cy="3266700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7225131" y="1609964"/>
              <a:ext cx="4019341" cy="17082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04815" y="808856"/>
            <a:ext cx="5454976" cy="3256022"/>
            <a:chOff x="461838" y="908050"/>
            <a:chExt cx="5454976" cy="325602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" b="23546"/>
            <a:stretch/>
          </p:blipFill>
          <p:spPr>
            <a:xfrm>
              <a:off x="461838" y="908050"/>
              <a:ext cx="5454976" cy="3256022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3577213" y="2592475"/>
              <a:ext cx="1917173" cy="776312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06475" y="1277604"/>
              <a:ext cx="282242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Mizgrauži</a:t>
              </a:r>
            </a:p>
            <a:p>
              <a:r>
                <a:rPr lang="lv-LV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Patogēni</a:t>
              </a:r>
            </a:p>
            <a:p>
              <a:r>
                <a:rPr lang="lv-LV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Uguns</a:t>
              </a:r>
            </a:p>
            <a:p>
              <a:r>
                <a:rPr lang="lv-LV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Vējš</a:t>
              </a:r>
            </a:p>
            <a:p>
              <a:r>
                <a:rPr lang="lv-LV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Citi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Meža bojājumu apjoms 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152731" y="6010166"/>
            <a:ext cx="7082071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būtiski meklēt risinājumus bojājumu mazināšanai </a:t>
            </a:r>
            <a:endParaRPr lang="lv-LV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21766" y="1204346"/>
            <a:ext cx="727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Tīraudze: valdošā suga vismaz 8 sastāva vienības. </a:t>
            </a:r>
            <a:endParaRPr lang="lv-LV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Mistraudzes 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766" y="1691715"/>
            <a:ext cx="595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sugu mistrojuma ietekme uz mežaudzes parametriem atkarīga no:</a:t>
            </a:r>
            <a:endParaRPr lang="lv-LV" sz="2400" dirty="0"/>
          </a:p>
        </p:txBody>
      </p:sp>
      <p:sp>
        <p:nvSpPr>
          <p:cNvPr id="16" name="Rectangle 15"/>
          <p:cNvSpPr/>
          <p:nvPr/>
        </p:nvSpPr>
        <p:spPr>
          <a:xfrm>
            <a:off x="621766" y="2691114"/>
            <a:ext cx="4850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Sugu sastāva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Vecuma (t.sk. vecuma atšķirības starp sugām)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dimensijām un to attiecības starp sugām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Biezuma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Mistrojuma veida – koku sugu savstarpējā izvietojuma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u.c. faktoriem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30" y="2522712"/>
            <a:ext cx="6044617" cy="340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60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619" y="1141392"/>
            <a:ext cx="1199658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Vērtējot vēja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sniega,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briežveidīgo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dzīvnieku, slimību un kaitēkļu izraisītu bojājumu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sastopamību, konstatēts, ka koku bez vizuāli fiksējamiem bojājumiem īpatsvars nedaudz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lielāks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priedes, egles un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bērzu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tīraudzēs, nekā mistraudzēs: </a:t>
            </a:r>
          </a:p>
          <a:p>
            <a:r>
              <a:rPr lang="lv-LV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priedei </a:t>
            </a:r>
            <a:r>
              <a:rPr lang="lv-LV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attiecīgi 95,0±0,7% un 94,8±1,6%, </a:t>
            </a:r>
            <a:r>
              <a:rPr lang="lv-LV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eglei </a:t>
            </a:r>
            <a:r>
              <a:rPr lang="lv-LV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89,3±1,5% un 87,2±1,9%, </a:t>
            </a:r>
            <a:r>
              <a:rPr lang="lv-LV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bērzam </a:t>
            </a:r>
            <a:r>
              <a:rPr lang="lv-LV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97,4±0,5% un 96,7±0,7</a:t>
            </a:r>
            <a:r>
              <a:rPr lang="lv-LV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bojājumi mistraudzēs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224" y="5945492"/>
            <a:ext cx="1199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Bērza mistraudžu īpatsvars palielinās līdz ar to vecumu</a:t>
            </a:r>
          </a:p>
          <a:p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 konstatētas būtiskas nebojāto koku īpatsvara atšķirības tīraudzēs un mistraudzēs </a:t>
            </a:r>
            <a:endParaRPr lang="lv-LV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1848" y="2755129"/>
            <a:ext cx="10791215" cy="3174329"/>
            <a:chOff x="861848" y="2755129"/>
            <a:chExt cx="10791215" cy="3174329"/>
          </a:xfrm>
        </p:grpSpPr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262559639"/>
                </p:ext>
              </p:extLst>
            </p:nvPr>
          </p:nvGraphicFramePr>
          <p:xfrm>
            <a:off x="861848" y="2755129"/>
            <a:ext cx="10791215" cy="3174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1324303" y="2755129"/>
              <a:ext cx="493987" cy="282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68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64074941"/>
              </p:ext>
            </p:extLst>
          </p:nvPr>
        </p:nvGraphicFramePr>
        <p:xfrm>
          <a:off x="685754" y="1138023"/>
          <a:ext cx="10213429" cy="353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055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bojājumi mistraudzēs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707" y="4807478"/>
            <a:ext cx="11996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Egles mistraudžu īpatsvars strauji palielinās sākot ar 3. 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vecumklasi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 konstatētas būtiskas nebojāto koku īpatsvara atšķirības tīraudzēs un mistraudzēs, izņemot</a:t>
            </a:r>
          </a:p>
          <a:p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v-LV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vecumklasi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kur mistraudzēs konstatēts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būtiski lielāks vēja un/vai sniega bojāto koku īpatsvars nekā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tīraudzēs: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attiecīgi 2,3±1,5% un 0,4±0,4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lv-LV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93658" y="1474694"/>
            <a:ext cx="9601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Vienas un tās paša vecuma desmitgades un meža tipa ietvaros biežāk augstāka krāja konstatējama tīraudzēs (65% gadījumu) nekā mistraudzēs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Audzēs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egli kā valdošo sugu (analizēti parauglaukumi Dm,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As) statistiski būtiski lielāka audzes kopējā krāja konstatēta tīraudzēs (460±33 m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 parauglaukumi) salīdzinājumā ar mistraudzēm (320±67 m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12 parauglaukumi)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vērī, sestajā vecuma desmitgadē.</a:t>
            </a:r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Šajā vecuma desmitgadē arī bērzu audzēs (analizēti parauglaukumi Dm,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As,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šaurlapju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ārenī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tīraudzēs konstatētā kopējā krāja (350±83 m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12 parauglaukumi) bija statistiski būtiski lielāka nekā mistraudzēs konstatētā (205±50 m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 parauglaukumi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Krāja mistraudzēs 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4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9906" y="1198260"/>
            <a:ext cx="5034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2005. gada </a:t>
            </a: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vētras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vērtējums.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5997 mežaudzes ar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vidējo augstumu virs 10 m (Donis, 2007).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Vētras bojājumu apmērs novērtēts kā bojātās krājas īpatsvars procentos no kopējās audzes krājas.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analīze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veikta ar vispārinātu lineāru jauktu modeli (GLMM).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Vēja bojājumi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4291" y="4419725"/>
            <a:ext cx="9554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Vētras bojājumu apmērs pieauga, palielinoties koku vidējam augstumam, vēja ātrumam brāzmās, kā arī samazinoties laikam kopš iepriekšējās retināšanas;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 bija augstāks audzēs ar svaigi atsegtu malu (blakus izcirtumiem)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sugu mistrojumam (mistraudze vai tīraudze) kopumā nebija statistiski būtiska ietekme uz bojājumu apmēru, tomēr egles piemistrojumus citu sugu audzēs to palielināja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14338" y="1074440"/>
            <a:ext cx="5477587" cy="3052558"/>
            <a:chOff x="5814338" y="1074440"/>
            <a:chExt cx="5477587" cy="30525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4338" y="1074440"/>
              <a:ext cx="5477587" cy="305255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481429" y="3719364"/>
              <a:ext cx="1810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Donis </a:t>
              </a:r>
              <a:r>
                <a:rPr lang="lv-LV" dirty="0" err="1" smtClean="0"/>
                <a:t>et</a:t>
              </a:r>
              <a:r>
                <a:rPr lang="lv-LV" dirty="0" smtClean="0"/>
                <a:t> </a:t>
              </a:r>
              <a:r>
                <a:rPr lang="lv-LV" dirty="0" err="1" smtClean="0"/>
                <a:t>al</a:t>
              </a:r>
              <a:r>
                <a:rPr lang="lv-LV" dirty="0" smtClean="0"/>
                <a:t>., 2018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5367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76E2-A24F-46A2-963E-04FC2A55E8D1}" type="slidenum">
              <a:rPr lang="lv-LV" smtClean="0"/>
              <a:pPr/>
              <a:t>8</a:t>
            </a:fld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99" y="1962756"/>
            <a:ext cx="6527801" cy="4242101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8" name="Picture 7" descr="logo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noform_elemen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11635" y="1418978"/>
            <a:ext cx="4850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noturības pret vēja radītu slodzi novērtēšanai tiek veikti to destruktīvās statiskās vilkšanas testi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Zinot, kāds spēks jāpieliek, lai koks nolūztu vai izgāztos ar saknēm, var aprēķināt kritisko vējā ātrumu – tādu, pie kura konkrētajā situācijā (augsne un audzes parametri) tas ietu bojā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Vēja bojājumi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351089" y="2136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1800">
              <a:latin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9525"/>
            <a:ext cx="12014201" cy="990600"/>
            <a:chOff x="703" y="6"/>
            <a:chExt cx="5905" cy="624"/>
          </a:xfrm>
        </p:grpSpPr>
        <p:pic>
          <p:nvPicPr>
            <p:cNvPr id="9" name="Picture 3" descr="logo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" y="6"/>
              <a:ext cx="35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noform_elemen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72"/>
              <a:ext cx="540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9525"/>
            <a:ext cx="1216108" cy="106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619" y="63584"/>
            <a:ext cx="1115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Vēja bojājumi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26" y="63584"/>
            <a:ext cx="4755330" cy="26735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366932" y="2136259"/>
            <a:ext cx="6812033" cy="4738469"/>
            <a:chOff x="5366932" y="2136259"/>
            <a:chExt cx="6812033" cy="47384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6932" y="3351500"/>
              <a:ext cx="678239" cy="151651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06051" y="2136259"/>
              <a:ext cx="6472914" cy="4738469"/>
              <a:chOff x="5485777" y="1882775"/>
              <a:chExt cx="6472914" cy="47384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3558" y="1882775"/>
                <a:ext cx="5815133" cy="473846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485777" y="3098016"/>
                <a:ext cx="34684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lv-LV" dirty="0" smtClean="0"/>
                  <a:t>E</a:t>
                </a:r>
              </a:p>
              <a:p>
                <a:r>
                  <a:rPr lang="lv-LV" dirty="0"/>
                  <a:t>B</a:t>
                </a:r>
                <a:endParaRPr lang="en-GB" dirty="0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10167" y="2695410"/>
            <a:ext cx="50500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 statiskās vilkšanas testi veikti bērza un egles mistraudzēs un šo koku sugu tīraudzēs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Katrā situācijā (mistraudzē un tīraudzē) iegūti dati par 20 kokiem ar stumbra tilpumu no 0.2 līdz 2.2 m</a:t>
            </a:r>
            <a:r>
              <a:rPr lang="lv-LV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katru paraugkoku izveidots parauglaukumu (r=12.62m) un tajā uzmērīti visi koki, kā arī ar attālās izpētes metodēm ievākti dati par audzes vainagu klāju</a:t>
            </a:r>
          </a:p>
        </p:txBody>
      </p:sp>
    </p:spTree>
    <p:extLst>
      <p:ext uri="{BB962C8B-B14F-4D97-AF65-F5344CB8AC3E}">
        <p14:creationId xmlns:p14="http://schemas.microsoft.com/office/powerpoint/2010/main" val="2031561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1248</Words>
  <Application>Microsoft Office PowerPoint</Application>
  <PresentationFormat>Widescreen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Meža noturība – ekoloģiskais un finansiālais vērtējums: bērza un egles mistraudzes. Forest resilience – ecological and financial perspective: case studies of spruce-birch mixed stands.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 Jansons</dc:creator>
  <cp:lastModifiedBy>Janis Vuguls</cp:lastModifiedBy>
  <cp:revision>59</cp:revision>
  <dcterms:created xsi:type="dcterms:W3CDTF">2020-12-11T09:21:00Z</dcterms:created>
  <dcterms:modified xsi:type="dcterms:W3CDTF">2020-12-15T07:01:41Z</dcterms:modified>
</cp:coreProperties>
</file>