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560" r:id="rId3"/>
    <p:sldId id="562" r:id="rId4"/>
    <p:sldId id="563" r:id="rId5"/>
    <p:sldId id="310" r:id="rId6"/>
    <p:sldId id="569" r:id="rId7"/>
    <p:sldId id="259" r:id="rId8"/>
    <p:sldId id="567" r:id="rId9"/>
    <p:sldId id="572" r:id="rId10"/>
    <p:sldId id="550" r:id="rId11"/>
    <p:sldId id="561" r:id="rId12"/>
    <p:sldId id="258" r:id="rId13"/>
    <p:sldId id="311" r:id="rId14"/>
    <p:sldId id="564" r:id="rId15"/>
    <p:sldId id="565" r:id="rId16"/>
    <p:sldId id="570" r:id="rId17"/>
    <p:sldId id="566" r:id="rId18"/>
    <p:sldId id="573" r:id="rId19"/>
    <p:sldId id="279" r:id="rId20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826" autoAdjust="0"/>
  </p:normalViewPr>
  <p:slideViewPr>
    <p:cSldViewPr snapToGrid="0">
      <p:cViewPr>
        <p:scale>
          <a:sx n="64" d="100"/>
          <a:sy n="64" d="100"/>
        </p:scale>
        <p:origin x="68" y="1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rist\Documents\LKRT\zagetavu_monit_2017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v-LV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dirty="0"/>
              <a:t>Līdz 2019.gadam atrastie meža biotopi* (tūkst. ha)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'2019'!$L$15</c:f>
              <c:strCache>
                <c:ptCount val="1"/>
                <c:pt idx="0">
                  <c:v>Natura teritorijās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'2019'!$L$16</c:f>
              <c:numCache>
                <c:formatCode>General</c:formatCode>
                <c:ptCount val="1"/>
                <c:pt idx="0">
                  <c:v>102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97C-45E6-8385-AD56CB7566FF}"/>
            </c:ext>
          </c:extLst>
        </c:ser>
        <c:ser>
          <c:idx val="1"/>
          <c:order val="1"/>
          <c:tx>
            <c:strRef>
              <c:f>'2019'!$M$15</c:f>
              <c:strCache>
                <c:ptCount val="1"/>
                <c:pt idx="0">
                  <c:v>Ārpus Natura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4183736989102336E-3"/>
                  <c:y val="-4.291175672006521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lv-LV"/>
                </a:p>
              </c:txPr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238138019824189"/>
                      <c:h val="0.2112644884906627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197C-45E6-8385-AD56CB7566F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'2019'!$M$16</c:f>
              <c:numCache>
                <c:formatCode>General</c:formatCode>
                <c:ptCount val="1"/>
                <c:pt idx="0">
                  <c:v>175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97C-45E6-8385-AD56CB7566F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1008491567"/>
        <c:axId val="1167996655"/>
      </c:barChart>
      <c:catAx>
        <c:axId val="1008491567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167996655"/>
        <c:crosses val="autoZero"/>
        <c:auto val="1"/>
        <c:lblAlgn val="ctr"/>
        <c:lblOffset val="100"/>
        <c:noMultiLvlLbl val="0"/>
      </c:catAx>
      <c:valAx>
        <c:axId val="116799665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0084915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irsrakst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CB55EB83-4988-483B-BF30-BBE3AD04DA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Apakšvirsraksts 2">
            <a:extLst>
              <a:ext uri="{FF2B5EF4-FFF2-40B4-BE49-F238E27FC236}">
                <a16:creationId xmlns:a16="http://schemas.microsoft.com/office/drawing/2014/main" id="{80539AA1-F4BE-4A4D-B356-C312DA4DE1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v-LV"/>
              <a:t>Noklikšķiniet, lai rediģētu šablona apakšvirsraksta stilu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DEA20969-AB26-4FA6-8F07-0805C96B8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D20F7-1334-4805-A678-89E6CE7F1382}" type="datetimeFigureOut">
              <a:rPr lang="lv-LV" smtClean="0"/>
              <a:t>27.04.2021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952C269B-0BA4-4F9B-95E8-1034ADD4A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E90D941B-045A-49F6-83D2-9CBB39E7A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EF719-B51F-430D-B943-D072BE9EAEF0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270285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irsraksts un vertikāls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F7564B3C-02E6-4794-9A33-260241D6E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Vertikāls teksta vietturis 2">
            <a:extLst>
              <a:ext uri="{FF2B5EF4-FFF2-40B4-BE49-F238E27FC236}">
                <a16:creationId xmlns:a16="http://schemas.microsoft.com/office/drawing/2014/main" id="{4EFB6228-22FA-4291-ACFA-5600C21A8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12513D4B-A1B4-4834-9AB4-A588495D8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D20F7-1334-4805-A678-89E6CE7F1382}" type="datetimeFigureOut">
              <a:rPr lang="lv-LV" smtClean="0"/>
              <a:t>27.04.2021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219ABFB4-80E3-4E03-9B0F-8A0DB6E5D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41B58A89-72E4-4F22-BBE2-7B512DB91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EF719-B51F-430D-B943-D072BE9EAEF0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520933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āls virsraksts un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āls virsraksts 1">
            <a:extLst>
              <a:ext uri="{FF2B5EF4-FFF2-40B4-BE49-F238E27FC236}">
                <a16:creationId xmlns:a16="http://schemas.microsoft.com/office/drawing/2014/main" id="{37932EAD-3527-44FE-9AF5-306C185EA1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Vertikāls teksta vietturis 2">
            <a:extLst>
              <a:ext uri="{FF2B5EF4-FFF2-40B4-BE49-F238E27FC236}">
                <a16:creationId xmlns:a16="http://schemas.microsoft.com/office/drawing/2014/main" id="{7FD4DA4E-E4C5-4139-B7BE-10B8ADA9FC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94839092-E911-4641-A1B9-FC89F89DD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D20F7-1334-4805-A678-89E6CE7F1382}" type="datetimeFigureOut">
              <a:rPr lang="lv-LV" smtClean="0"/>
              <a:t>27.04.2021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F7385BC2-7214-454A-8BD7-1FAF5A9D7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A819767F-2385-438C-A909-9537C1443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EF719-B51F-430D-B943-D072BE9EAEF0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4479567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2" name="Body Level One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3" name="Line"/>
          <p:cNvSpPr/>
          <p:nvPr/>
        </p:nvSpPr>
        <p:spPr>
          <a:xfrm>
            <a:off x="983725" y="1452563"/>
            <a:ext cx="9997035" cy="1"/>
          </a:xfrm>
          <a:prstGeom prst="line">
            <a:avLst/>
          </a:prstGeom>
          <a:ln w="63500">
            <a:solidFill>
              <a:srgbClr val="00796C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sym typeface="Helvetica Light"/>
            </a:endParaRPr>
          </a:p>
        </p:txBody>
      </p:sp>
      <p:pic>
        <p:nvPicPr>
          <p:cNvPr id="64" name="pasted-image.tiff" descr="pasted-image.tiff"/>
          <p:cNvPicPr>
            <a:picLocks noChangeAspect="1"/>
          </p:cNvPicPr>
          <p:nvPr/>
        </p:nvPicPr>
        <p:blipFill>
          <a:blip r:embed="rId2"/>
          <a:srcRect t="7926" b="21229"/>
          <a:stretch>
            <a:fillRect/>
          </a:stretch>
        </p:blipFill>
        <p:spPr>
          <a:xfrm>
            <a:off x="9810152" y="6149516"/>
            <a:ext cx="1988235" cy="430404"/>
          </a:xfrm>
          <a:prstGeom prst="rect">
            <a:avLst/>
          </a:prstGeom>
          <a:ln w="12700">
            <a:miter lim="400000"/>
          </a:ln>
        </p:spPr>
      </p:pic>
      <p:sp>
        <p:nvSpPr>
          <p:cNvPr id="65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105134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01903FA2-FF7A-48A2-AD92-D48D0B6B2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7F1A46CE-BCDB-468F-867C-8721CEAA35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AD1E1059-8165-4AAF-9511-B5B061F18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D20F7-1334-4805-A678-89E6CE7F1382}" type="datetimeFigureOut">
              <a:rPr lang="lv-LV" smtClean="0"/>
              <a:t>27.04.2021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3C9B6B34-F866-4FAC-AAA8-EBD58F5E9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B15CC50E-0C8C-47D6-B30A-C8CB2FD8D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EF719-B51F-430D-B943-D072BE9EAEF0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175955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ļas galv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C18ADAA5-AFCA-4A9A-B761-DB351F500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EB2BD87C-A6F4-49B5-BB61-41909E2EEA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47B91EA2-7D98-4B44-80A8-F5DC73A0D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D20F7-1334-4805-A678-89E6CE7F1382}" type="datetimeFigureOut">
              <a:rPr lang="lv-LV" smtClean="0"/>
              <a:t>27.04.2021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69F2166A-7DE9-49C7-9275-DFC017741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A8FEC82F-6F74-4B86-94B9-32A7D82B7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EF719-B51F-430D-B943-D072BE9EAEF0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610127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vi satura blo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164A62FE-B51C-4CC0-9AE8-2B4571637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20805C6E-A3E5-450E-94C1-C81F8DF6B0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Satura vietturis 3">
            <a:extLst>
              <a:ext uri="{FF2B5EF4-FFF2-40B4-BE49-F238E27FC236}">
                <a16:creationId xmlns:a16="http://schemas.microsoft.com/office/drawing/2014/main" id="{65504513-D88C-43E1-8A78-2D5BCA1879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5" name="Datuma vietturis 4">
            <a:extLst>
              <a:ext uri="{FF2B5EF4-FFF2-40B4-BE49-F238E27FC236}">
                <a16:creationId xmlns:a16="http://schemas.microsoft.com/office/drawing/2014/main" id="{D85A923B-3598-4C33-981A-B9B7A372E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D20F7-1334-4805-A678-89E6CE7F1382}" type="datetimeFigureOut">
              <a:rPr lang="lv-LV" smtClean="0"/>
              <a:t>27.04.2021</a:t>
            </a:fld>
            <a:endParaRPr lang="lv-LV"/>
          </a:p>
        </p:txBody>
      </p:sp>
      <p:sp>
        <p:nvSpPr>
          <p:cNvPr id="6" name="Kājenes vietturis 5">
            <a:extLst>
              <a:ext uri="{FF2B5EF4-FFF2-40B4-BE49-F238E27FC236}">
                <a16:creationId xmlns:a16="http://schemas.microsoft.com/office/drawing/2014/main" id="{6FA7D42E-3C92-425C-9CEB-37688468A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aida numura vietturis 6">
            <a:extLst>
              <a:ext uri="{FF2B5EF4-FFF2-40B4-BE49-F238E27FC236}">
                <a16:creationId xmlns:a16="http://schemas.microsoft.com/office/drawing/2014/main" id="{848AE21B-01AB-4EB4-8757-CDA3F8D67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EF719-B51F-430D-B943-D072BE9EAEF0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059557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6F063AB4-0A92-43EC-B52E-DF91A932F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1246DDF5-A2CC-4C0B-9EB7-5779E2CAF5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4" name="Satura vietturis 3">
            <a:extLst>
              <a:ext uri="{FF2B5EF4-FFF2-40B4-BE49-F238E27FC236}">
                <a16:creationId xmlns:a16="http://schemas.microsoft.com/office/drawing/2014/main" id="{0FC2A30E-B7F2-482C-B2B6-DC136FE393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5" name="Teksta vietturis 4">
            <a:extLst>
              <a:ext uri="{FF2B5EF4-FFF2-40B4-BE49-F238E27FC236}">
                <a16:creationId xmlns:a16="http://schemas.microsoft.com/office/drawing/2014/main" id="{17BD3E41-047E-47EA-ACEE-30551E6875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6" name="Satura vietturis 5">
            <a:extLst>
              <a:ext uri="{FF2B5EF4-FFF2-40B4-BE49-F238E27FC236}">
                <a16:creationId xmlns:a16="http://schemas.microsoft.com/office/drawing/2014/main" id="{B9774A55-262A-4563-8ABD-CBA2E2AD53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7" name="Datuma vietturis 6">
            <a:extLst>
              <a:ext uri="{FF2B5EF4-FFF2-40B4-BE49-F238E27FC236}">
                <a16:creationId xmlns:a16="http://schemas.microsoft.com/office/drawing/2014/main" id="{BB8EABE5-6F9F-48C2-A88A-C7FB67E0F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D20F7-1334-4805-A678-89E6CE7F1382}" type="datetimeFigureOut">
              <a:rPr lang="lv-LV" smtClean="0"/>
              <a:t>27.04.2021</a:t>
            </a:fld>
            <a:endParaRPr lang="lv-LV"/>
          </a:p>
        </p:txBody>
      </p:sp>
      <p:sp>
        <p:nvSpPr>
          <p:cNvPr id="8" name="Kājenes vietturis 7">
            <a:extLst>
              <a:ext uri="{FF2B5EF4-FFF2-40B4-BE49-F238E27FC236}">
                <a16:creationId xmlns:a16="http://schemas.microsoft.com/office/drawing/2014/main" id="{7B1AB588-3AE7-4E9E-B7BA-35731C77C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aida numura vietturis 8">
            <a:extLst>
              <a:ext uri="{FF2B5EF4-FFF2-40B4-BE49-F238E27FC236}">
                <a16:creationId xmlns:a16="http://schemas.microsoft.com/office/drawing/2014/main" id="{EF5A49E1-DF10-4E0C-AD07-40D9460F8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EF719-B51F-430D-B943-D072BE9EAEF0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050487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122D99A8-5B9F-475E-8D5F-190F78478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Datuma vietturis 2">
            <a:extLst>
              <a:ext uri="{FF2B5EF4-FFF2-40B4-BE49-F238E27FC236}">
                <a16:creationId xmlns:a16="http://schemas.microsoft.com/office/drawing/2014/main" id="{C331BF98-67A3-4C4C-A853-DB9BB3725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D20F7-1334-4805-A678-89E6CE7F1382}" type="datetimeFigureOut">
              <a:rPr lang="lv-LV" smtClean="0"/>
              <a:t>27.04.2021</a:t>
            </a:fld>
            <a:endParaRPr lang="lv-LV"/>
          </a:p>
        </p:txBody>
      </p:sp>
      <p:sp>
        <p:nvSpPr>
          <p:cNvPr id="4" name="Kājenes vietturis 3">
            <a:extLst>
              <a:ext uri="{FF2B5EF4-FFF2-40B4-BE49-F238E27FC236}">
                <a16:creationId xmlns:a16="http://schemas.microsoft.com/office/drawing/2014/main" id="{5F9B0A4F-19CC-402D-9ECC-C3702A285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aida numura vietturis 4">
            <a:extLst>
              <a:ext uri="{FF2B5EF4-FFF2-40B4-BE49-F238E27FC236}">
                <a16:creationId xmlns:a16="http://schemas.microsoft.com/office/drawing/2014/main" id="{9C98FF05-2F14-48E2-BB20-D0A869CFC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EF719-B51F-430D-B943-D072BE9EAEF0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492084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a vietturis 1">
            <a:extLst>
              <a:ext uri="{FF2B5EF4-FFF2-40B4-BE49-F238E27FC236}">
                <a16:creationId xmlns:a16="http://schemas.microsoft.com/office/drawing/2014/main" id="{C1E633BB-2922-4490-A5E0-B988A6416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D20F7-1334-4805-A678-89E6CE7F1382}" type="datetimeFigureOut">
              <a:rPr lang="lv-LV" smtClean="0"/>
              <a:t>27.04.2021</a:t>
            </a:fld>
            <a:endParaRPr lang="lv-LV"/>
          </a:p>
        </p:txBody>
      </p:sp>
      <p:sp>
        <p:nvSpPr>
          <p:cNvPr id="3" name="Kājenes vietturis 2">
            <a:extLst>
              <a:ext uri="{FF2B5EF4-FFF2-40B4-BE49-F238E27FC236}">
                <a16:creationId xmlns:a16="http://schemas.microsoft.com/office/drawing/2014/main" id="{33466A8F-FE98-4A58-8576-D30570F77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aida numura vietturis 3">
            <a:extLst>
              <a:ext uri="{FF2B5EF4-FFF2-40B4-BE49-F238E27FC236}">
                <a16:creationId xmlns:a16="http://schemas.microsoft.com/office/drawing/2014/main" id="{E0331D3E-9709-4BA9-9574-415CD84C0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EF719-B51F-430D-B943-D072BE9EAEF0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533061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E9E04C6D-8116-4D11-B45F-E14E0D8FE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6893D3F2-FA6C-44D1-BF92-93F44D1FB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Teksta vietturis 3">
            <a:extLst>
              <a:ext uri="{FF2B5EF4-FFF2-40B4-BE49-F238E27FC236}">
                <a16:creationId xmlns:a16="http://schemas.microsoft.com/office/drawing/2014/main" id="{91CBBEE0-874F-4657-8E3A-CD42A348D6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5" name="Datuma vietturis 4">
            <a:extLst>
              <a:ext uri="{FF2B5EF4-FFF2-40B4-BE49-F238E27FC236}">
                <a16:creationId xmlns:a16="http://schemas.microsoft.com/office/drawing/2014/main" id="{0712B6F6-0026-4533-8FE1-544B4D65A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D20F7-1334-4805-A678-89E6CE7F1382}" type="datetimeFigureOut">
              <a:rPr lang="lv-LV" smtClean="0"/>
              <a:t>27.04.2021</a:t>
            </a:fld>
            <a:endParaRPr lang="lv-LV"/>
          </a:p>
        </p:txBody>
      </p:sp>
      <p:sp>
        <p:nvSpPr>
          <p:cNvPr id="6" name="Kājenes vietturis 5">
            <a:extLst>
              <a:ext uri="{FF2B5EF4-FFF2-40B4-BE49-F238E27FC236}">
                <a16:creationId xmlns:a16="http://schemas.microsoft.com/office/drawing/2014/main" id="{8765BE5C-BD11-4B60-B071-22CEC3FCE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aida numura vietturis 6">
            <a:extLst>
              <a:ext uri="{FF2B5EF4-FFF2-40B4-BE49-F238E27FC236}">
                <a16:creationId xmlns:a16="http://schemas.microsoft.com/office/drawing/2014/main" id="{05E4CE13-95EB-4697-88B0-05C83FCB9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EF719-B51F-430D-B943-D072BE9EAEF0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141670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22D9CD6A-AB57-4860-B202-9ECEB7791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Attēla vietturis 2">
            <a:extLst>
              <a:ext uri="{FF2B5EF4-FFF2-40B4-BE49-F238E27FC236}">
                <a16:creationId xmlns:a16="http://schemas.microsoft.com/office/drawing/2014/main" id="{9027430C-32B7-476A-9650-DA14875FDC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ksta vietturis 3">
            <a:extLst>
              <a:ext uri="{FF2B5EF4-FFF2-40B4-BE49-F238E27FC236}">
                <a16:creationId xmlns:a16="http://schemas.microsoft.com/office/drawing/2014/main" id="{80738D47-CC18-488C-A6DF-F8E575BEA8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5" name="Datuma vietturis 4">
            <a:extLst>
              <a:ext uri="{FF2B5EF4-FFF2-40B4-BE49-F238E27FC236}">
                <a16:creationId xmlns:a16="http://schemas.microsoft.com/office/drawing/2014/main" id="{3C1E7CC9-F087-4ADD-A76E-DDD52B228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D20F7-1334-4805-A678-89E6CE7F1382}" type="datetimeFigureOut">
              <a:rPr lang="lv-LV" smtClean="0"/>
              <a:t>27.04.2021</a:t>
            </a:fld>
            <a:endParaRPr lang="lv-LV"/>
          </a:p>
        </p:txBody>
      </p:sp>
      <p:sp>
        <p:nvSpPr>
          <p:cNvPr id="6" name="Kājenes vietturis 5">
            <a:extLst>
              <a:ext uri="{FF2B5EF4-FFF2-40B4-BE49-F238E27FC236}">
                <a16:creationId xmlns:a16="http://schemas.microsoft.com/office/drawing/2014/main" id="{AAB0496E-B261-45DC-964A-B317D95F3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aida numura vietturis 6">
            <a:extLst>
              <a:ext uri="{FF2B5EF4-FFF2-40B4-BE49-F238E27FC236}">
                <a16:creationId xmlns:a16="http://schemas.microsoft.com/office/drawing/2014/main" id="{9DC56110-811C-4AB5-B31A-073404D65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EF719-B51F-430D-B943-D072BE9EAEF0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624783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a vietturis 1">
            <a:extLst>
              <a:ext uri="{FF2B5EF4-FFF2-40B4-BE49-F238E27FC236}">
                <a16:creationId xmlns:a16="http://schemas.microsoft.com/office/drawing/2014/main" id="{1F7F7590-74B7-4E83-8D22-67C6553AD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7DF4BFC7-B365-4FDE-A3D6-15CF813D14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1CB3136A-C078-4143-80DE-C039A84B1E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DD20F7-1334-4805-A678-89E6CE7F1382}" type="datetimeFigureOut">
              <a:rPr lang="lv-LV" smtClean="0"/>
              <a:t>27.04.2021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CCE01D04-1DC7-4B56-8B4B-F148EB9B47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4ECC7BE7-62E1-4297-B6F0-1B89AD5793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1EF719-B51F-430D-B943-D072BE9EAEF0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829977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lv.wikipedia.org/w/index.php?title=Instit%C5%ABcija&amp;action=edit&amp;redlink=1" TargetMode="External"/><Relationship Id="rId2" Type="http://schemas.openxmlformats.org/officeDocument/2006/relationships/hyperlink" Target="https://lv.wikipedia.org/wiki/Intere%C5%A1u_grup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v.wikipedia.org/w/index.php?title=Vara&amp;action=edit&amp;redlink=1" TargetMode="External"/><Relationship Id="rId5" Type="http://schemas.openxmlformats.org/officeDocument/2006/relationships/hyperlink" Target="https://lv.wikipedia.org/wiki/Indiv%C4%ABds" TargetMode="External"/><Relationship Id="rId4" Type="http://schemas.openxmlformats.org/officeDocument/2006/relationships/hyperlink" Target="https://lv.wikipedia.org/wiki/Uz%C5%86%C4%93mums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2121BA44-B696-4DE5-9C68-ECE1D18354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lv-LV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Eiropas Zaļais kurss – politika vai bizness?</a:t>
            </a:r>
            <a:endParaRPr lang="lv-LV" sz="13800" dirty="0"/>
          </a:p>
        </p:txBody>
      </p:sp>
      <p:sp>
        <p:nvSpPr>
          <p:cNvPr id="3" name="Apakšvirsraksts 2">
            <a:extLst>
              <a:ext uri="{FF2B5EF4-FFF2-40B4-BE49-F238E27FC236}">
                <a16:creationId xmlns:a16="http://schemas.microsoft.com/office/drawing/2014/main" id="{4D5B7A1A-1B9D-4168-BC6C-C5CFEAC9ED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48500" y="5735637"/>
            <a:ext cx="5219700" cy="1655762"/>
          </a:xfrm>
        </p:spPr>
        <p:txBody>
          <a:bodyPr/>
          <a:lstStyle/>
          <a:p>
            <a:r>
              <a:rPr lang="lv-LV" dirty="0"/>
              <a:t>Personīgs Kristapa Klausa skatījums uz šo jautājumu</a:t>
            </a:r>
          </a:p>
        </p:txBody>
      </p:sp>
    </p:spTree>
    <p:extLst>
      <p:ext uri="{BB962C8B-B14F-4D97-AF65-F5344CB8AC3E}">
        <p14:creationId xmlns:p14="http://schemas.microsoft.com/office/powerpoint/2010/main" val="19873944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Attēls 24">
            <a:extLst>
              <a:ext uri="{FF2B5EF4-FFF2-40B4-BE49-F238E27FC236}">
                <a16:creationId xmlns:a16="http://schemas.microsoft.com/office/drawing/2014/main" id="{13D378B5-D791-425C-9B20-2C4C22C02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417" y="-1287"/>
            <a:ext cx="10012018" cy="6766532"/>
          </a:xfrm>
          <a:prstGeom prst="rect">
            <a:avLst/>
          </a:prstGeom>
        </p:spPr>
      </p:pic>
      <p:cxnSp>
        <p:nvCxnSpPr>
          <p:cNvPr id="11" name="Savienotājs: leņķveida 10">
            <a:extLst>
              <a:ext uri="{FF2B5EF4-FFF2-40B4-BE49-F238E27FC236}">
                <a16:creationId xmlns:a16="http://schemas.microsoft.com/office/drawing/2014/main" id="{DF053BEF-B22F-46A3-8CEC-8412BC7607F8}"/>
              </a:ext>
            </a:extLst>
          </p:cNvPr>
          <p:cNvCxnSpPr>
            <a:cxnSpLocks/>
          </p:cNvCxnSpPr>
          <p:nvPr/>
        </p:nvCxnSpPr>
        <p:spPr>
          <a:xfrm rot="10800000" flipV="1">
            <a:off x="1606826" y="520143"/>
            <a:ext cx="2915482" cy="195473"/>
          </a:xfrm>
          <a:prstGeom prst="bentConnector3">
            <a:avLst>
              <a:gd name="adj1" fmla="val 37045"/>
            </a:avLst>
          </a:prstGeom>
          <a:ln w="38100">
            <a:solidFill>
              <a:schemeClr val="bg2">
                <a:lumMod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avienotājs: leņķveida 18">
            <a:extLst>
              <a:ext uri="{FF2B5EF4-FFF2-40B4-BE49-F238E27FC236}">
                <a16:creationId xmlns:a16="http://schemas.microsoft.com/office/drawing/2014/main" id="{17E9B568-9743-417F-94A7-BE2D1DF648EA}"/>
              </a:ext>
            </a:extLst>
          </p:cNvPr>
          <p:cNvCxnSpPr>
            <a:cxnSpLocks/>
          </p:cNvCxnSpPr>
          <p:nvPr/>
        </p:nvCxnSpPr>
        <p:spPr>
          <a:xfrm>
            <a:off x="6443871" y="523456"/>
            <a:ext cx="4141303" cy="192161"/>
          </a:xfrm>
          <a:prstGeom prst="bentConnector3">
            <a:avLst>
              <a:gd name="adj1" fmla="val 30080"/>
            </a:avLst>
          </a:prstGeom>
          <a:ln w="38100">
            <a:solidFill>
              <a:schemeClr val="bg2">
                <a:lumMod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55629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C5283BE0-AD17-42E3-B3FD-B6E5F6881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Kas rada labvēlīgu augsni biznesam?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EC375149-AC61-408B-97F6-FFE7FE4C7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v-LV" dirty="0"/>
              <a:t>Patērētāju sabiedrības uzvedība tiek mainīta caur mārketingu un maku</a:t>
            </a:r>
          </a:p>
          <a:p>
            <a:endParaRPr lang="lv-LV" dirty="0"/>
          </a:p>
          <a:p>
            <a:r>
              <a:rPr lang="lv-LV" dirty="0"/>
              <a:t>Nelokamā ticība apgalvojumam «Tirgus atrisinās!»</a:t>
            </a:r>
          </a:p>
          <a:p>
            <a:endParaRPr lang="lv-LV" dirty="0"/>
          </a:p>
          <a:p>
            <a:r>
              <a:rPr lang="lv-LV" dirty="0"/>
              <a:t>Politikā svarīgāka par patiesību ir tas, kā tas izskatās.</a:t>
            </a: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5820600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ttēls 2">
            <a:extLst>
              <a:ext uri="{FF2B5EF4-FFF2-40B4-BE49-F238E27FC236}">
                <a16:creationId xmlns:a16="http://schemas.microsoft.com/office/drawing/2014/main" id="{C7D62214-2C08-48BF-AE8A-D3D0022CE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76" y="0"/>
            <a:ext cx="6568965" cy="6858000"/>
          </a:xfrm>
          <a:prstGeom prst="rect">
            <a:avLst/>
          </a:prstGeom>
        </p:spPr>
      </p:pic>
      <p:graphicFrame>
        <p:nvGraphicFramePr>
          <p:cNvPr id="6" name="Diagramma 5">
            <a:extLst>
              <a:ext uri="{FF2B5EF4-FFF2-40B4-BE49-F238E27FC236}">
                <a16:creationId xmlns:a16="http://schemas.microsoft.com/office/drawing/2014/main" id="{58D27BBD-97A3-4428-9E69-6B38BFA11D4C}"/>
              </a:ext>
            </a:extLst>
          </p:cNvPr>
          <p:cNvGraphicFramePr>
            <a:graphicFrameLocks/>
          </p:cNvGraphicFramePr>
          <p:nvPr/>
        </p:nvGraphicFramePr>
        <p:xfrm>
          <a:off x="6511912" y="-47624"/>
          <a:ext cx="5251463" cy="4143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Taisns savienotājs 7">
            <a:extLst>
              <a:ext uri="{FF2B5EF4-FFF2-40B4-BE49-F238E27FC236}">
                <a16:creationId xmlns:a16="http://schemas.microsoft.com/office/drawing/2014/main" id="{F9581090-CE64-4FB8-9D7A-0AC2EA340330}"/>
              </a:ext>
            </a:extLst>
          </p:cNvPr>
          <p:cNvCxnSpPr>
            <a:cxnSpLocks/>
          </p:cNvCxnSpPr>
          <p:nvPr/>
        </p:nvCxnSpPr>
        <p:spPr>
          <a:xfrm>
            <a:off x="5380031" y="1488281"/>
            <a:ext cx="2335219" cy="14339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Taisns savienotājs 9">
            <a:extLst>
              <a:ext uri="{FF2B5EF4-FFF2-40B4-BE49-F238E27FC236}">
                <a16:creationId xmlns:a16="http://schemas.microsoft.com/office/drawing/2014/main" id="{F8AFA791-31CF-45D5-9526-F188172DA5F2}"/>
              </a:ext>
            </a:extLst>
          </p:cNvPr>
          <p:cNvCxnSpPr>
            <a:cxnSpLocks/>
          </p:cNvCxnSpPr>
          <p:nvPr/>
        </p:nvCxnSpPr>
        <p:spPr>
          <a:xfrm flipH="1">
            <a:off x="5367338" y="1109662"/>
            <a:ext cx="2347912" cy="1202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604ECA5-B239-4D14-AB4C-888E15C4C186}"/>
              </a:ext>
            </a:extLst>
          </p:cNvPr>
          <p:cNvSpPr txBox="1"/>
          <p:nvPr/>
        </p:nvSpPr>
        <p:spPr>
          <a:xfrm>
            <a:off x="6769096" y="4448174"/>
            <a:ext cx="476567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800" dirty="0"/>
              <a:t>Ja atrastajos Eiropas nozīmes biotopos aizliegs ekonomiski pamatotu koksnes ieguvi, ražošana samazināsies par 40% tuvākajā desmitgadē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5BFB91-6D57-4485-8BF3-2606618BA15B}"/>
              </a:ext>
            </a:extLst>
          </p:cNvPr>
          <p:cNvSpPr txBox="1"/>
          <p:nvPr/>
        </p:nvSpPr>
        <p:spPr>
          <a:xfrm>
            <a:off x="8764485" y="2200275"/>
            <a:ext cx="17908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400" dirty="0"/>
              <a:t>*gandrīz visi biotopi ir ciršanas vecuma mežos</a:t>
            </a:r>
          </a:p>
        </p:txBody>
      </p:sp>
      <p:sp>
        <p:nvSpPr>
          <p:cNvPr id="18" name="Bultiņa: pa labi 17">
            <a:extLst>
              <a:ext uri="{FF2B5EF4-FFF2-40B4-BE49-F238E27FC236}">
                <a16:creationId xmlns:a16="http://schemas.microsoft.com/office/drawing/2014/main" id="{48251AF3-3413-44A1-B7A9-07EA1EEA99BE}"/>
              </a:ext>
            </a:extLst>
          </p:cNvPr>
          <p:cNvSpPr/>
          <p:nvPr/>
        </p:nvSpPr>
        <p:spPr>
          <a:xfrm rot="10800000">
            <a:off x="4646606" y="1109663"/>
            <a:ext cx="733425" cy="5143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159928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ttēls 3">
            <a:extLst>
              <a:ext uri="{FF2B5EF4-FFF2-40B4-BE49-F238E27FC236}">
                <a16:creationId xmlns:a16="http://schemas.microsoft.com/office/drawing/2014/main" id="{3A515FDA-022D-45B7-9C2F-A83D1A03D9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38" t="19583" r="20156" b="43195"/>
          <a:stretch/>
        </p:blipFill>
        <p:spPr>
          <a:xfrm>
            <a:off x="5495924" y="1122763"/>
            <a:ext cx="6529775" cy="2139341"/>
          </a:xfrm>
          <a:prstGeom prst="rect">
            <a:avLst/>
          </a:prstGeom>
        </p:spPr>
      </p:pic>
      <p:pic>
        <p:nvPicPr>
          <p:cNvPr id="8" name="Attēls 7">
            <a:extLst>
              <a:ext uri="{FF2B5EF4-FFF2-40B4-BE49-F238E27FC236}">
                <a16:creationId xmlns:a16="http://schemas.microsoft.com/office/drawing/2014/main" id="{4C6A9FFF-E77F-492C-8A6D-216B207FA7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830" y="76200"/>
            <a:ext cx="5286969" cy="7014046"/>
          </a:xfrm>
          <a:prstGeom prst="rect">
            <a:avLst/>
          </a:prstGeom>
        </p:spPr>
      </p:pic>
      <p:sp>
        <p:nvSpPr>
          <p:cNvPr id="6" name="Taisnstūris 5">
            <a:extLst>
              <a:ext uri="{FF2B5EF4-FFF2-40B4-BE49-F238E27FC236}">
                <a16:creationId xmlns:a16="http://schemas.microsoft.com/office/drawing/2014/main" id="{DEDA51F8-0AC8-4B5E-AC11-6FE2735A4D4C}"/>
              </a:ext>
            </a:extLst>
          </p:cNvPr>
          <p:cNvSpPr/>
          <p:nvPr/>
        </p:nvSpPr>
        <p:spPr>
          <a:xfrm>
            <a:off x="3524250" y="3429000"/>
            <a:ext cx="3114675" cy="10953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188836-CBCC-4AB2-8C27-36817244D3B9}"/>
              </a:ext>
            </a:extLst>
          </p:cNvPr>
          <p:cNvSpPr txBox="1"/>
          <p:nvPr/>
        </p:nvSpPr>
        <p:spPr>
          <a:xfrm>
            <a:off x="4781550" y="3781425"/>
            <a:ext cx="2000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Ir 18%, vajag 30%</a:t>
            </a:r>
          </a:p>
        </p:txBody>
      </p:sp>
      <p:pic>
        <p:nvPicPr>
          <p:cNvPr id="3" name="Attēls 2">
            <a:extLst>
              <a:ext uri="{FF2B5EF4-FFF2-40B4-BE49-F238E27FC236}">
                <a16:creationId xmlns:a16="http://schemas.microsoft.com/office/drawing/2014/main" id="{0080E534-B84F-414D-A748-FA93FACD5D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6099" y="3595896"/>
            <a:ext cx="4834535" cy="2468355"/>
          </a:xfrm>
          <a:prstGeom prst="rect">
            <a:avLst/>
          </a:prstGeom>
        </p:spPr>
      </p:pic>
      <p:sp>
        <p:nvSpPr>
          <p:cNvPr id="9" name="Virsraksts 1">
            <a:extLst>
              <a:ext uri="{FF2B5EF4-FFF2-40B4-BE49-F238E27FC236}">
                <a16:creationId xmlns:a16="http://schemas.microsoft.com/office/drawing/2014/main" id="{7DEBE6A3-1AEF-46E6-94AD-49F9FB2D3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8798" y="0"/>
            <a:ext cx="6386901" cy="1325563"/>
          </a:xfrm>
        </p:spPr>
        <p:txBody>
          <a:bodyPr>
            <a:normAutofit/>
          </a:bodyPr>
          <a:lstStyle/>
          <a:p>
            <a:r>
              <a:rPr lang="lv-LV" sz="4800" dirty="0"/>
              <a:t>Indulgenču tirdzniecība</a:t>
            </a:r>
          </a:p>
        </p:txBody>
      </p:sp>
    </p:spTree>
    <p:extLst>
      <p:ext uri="{BB962C8B-B14F-4D97-AF65-F5344CB8AC3E}">
        <p14:creationId xmlns:p14="http://schemas.microsoft.com/office/powerpoint/2010/main" val="28678712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33AB8E52-E313-4452-A52A-961C524C31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4" name="Attēls 3">
            <a:extLst>
              <a:ext uri="{FF2B5EF4-FFF2-40B4-BE49-F238E27FC236}">
                <a16:creationId xmlns:a16="http://schemas.microsoft.com/office/drawing/2014/main" id="{332A3B1F-9760-4B2E-9103-907BA0646C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11" b="6645"/>
          <a:stretch/>
        </p:blipFill>
        <p:spPr>
          <a:xfrm>
            <a:off x="238540" y="773112"/>
            <a:ext cx="12192000" cy="571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8669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ttēls 3">
            <a:extLst>
              <a:ext uri="{FF2B5EF4-FFF2-40B4-BE49-F238E27FC236}">
                <a16:creationId xmlns:a16="http://schemas.microsoft.com/office/drawing/2014/main" id="{1F323BAD-9C45-4C47-AE67-4259690EF1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225" y="-76200"/>
            <a:ext cx="6070600" cy="4552950"/>
          </a:xfrm>
          <a:prstGeom prst="rect">
            <a:avLst/>
          </a:prstGeom>
        </p:spPr>
      </p:pic>
      <p:pic>
        <p:nvPicPr>
          <p:cNvPr id="4098" name="Picture 2" descr="Image">
            <a:extLst>
              <a:ext uri="{FF2B5EF4-FFF2-40B4-BE49-F238E27FC236}">
                <a16:creationId xmlns:a16="http://schemas.microsoft.com/office/drawing/2014/main" id="{134B4361-11FF-4628-ABB3-5420AEDAB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76475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D896C4-2BC5-44D3-86C4-1256CC1C7BF6}"/>
              </a:ext>
            </a:extLst>
          </p:cNvPr>
          <p:cNvSpPr txBox="1"/>
          <p:nvPr/>
        </p:nvSpPr>
        <p:spPr>
          <a:xfrm>
            <a:off x="114300" y="4562475"/>
            <a:ext cx="1962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(foto: </a:t>
            </a:r>
            <a:r>
              <a:rPr lang="lv-LV" dirty="0" err="1"/>
              <a:t>K.Klauss</a:t>
            </a:r>
            <a:r>
              <a:rPr lang="lv-LV" dirty="0"/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1250E5-327C-475B-9FC0-97E25C2146B4}"/>
              </a:ext>
            </a:extLst>
          </p:cNvPr>
          <p:cNvSpPr txBox="1"/>
          <p:nvPr/>
        </p:nvSpPr>
        <p:spPr>
          <a:xfrm>
            <a:off x="4572000" y="6488668"/>
            <a:ext cx="1962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(foto: </a:t>
            </a:r>
            <a:r>
              <a:rPr lang="lv-LV" dirty="0" err="1"/>
              <a:t>V.Ķerus</a:t>
            </a:r>
            <a:r>
              <a:rPr lang="lv-LV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059583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itu - What is the carbon footprint of a house? - Citu">
            <a:extLst>
              <a:ext uri="{FF2B5EF4-FFF2-40B4-BE49-F238E27FC236}">
                <a16:creationId xmlns:a16="http://schemas.microsoft.com/office/drawing/2014/main" id="{0C636162-371E-4D9D-BCCC-DD2A6DF62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99" y="90487"/>
            <a:ext cx="10204175" cy="6921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37552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A30EAF10-E0E4-4189-BB79-29C4C1435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FEBEE25A-64FC-42CA-9634-5027D22D39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491A9DA8-3299-488A-BE6A-374523E47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573" y="19784"/>
            <a:ext cx="10246854" cy="681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19034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3BD96ACE-92C2-4BE7-A4D0-E30FD3B0F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AAACB7E5-8698-4DCC-9A61-9D34B12B61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4" name="Attēls 3">
            <a:extLst>
              <a:ext uri="{FF2B5EF4-FFF2-40B4-BE49-F238E27FC236}">
                <a16:creationId xmlns:a16="http://schemas.microsoft.com/office/drawing/2014/main" id="{B94CA4DB-8AFA-48B0-B49B-24B0D2FAA0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348" y="0"/>
            <a:ext cx="5722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2055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ttēls 3">
            <a:extLst>
              <a:ext uri="{FF2B5EF4-FFF2-40B4-BE49-F238E27FC236}">
                <a16:creationId xmlns:a16="http://schemas.microsoft.com/office/drawing/2014/main" id="{955D2264-981C-4FE6-B749-19CA88505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947" y="825690"/>
            <a:ext cx="9648313" cy="57889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5F5D84-78BD-4ECD-BFA5-3DEC49CF5BC4}"/>
              </a:ext>
            </a:extLst>
          </p:cNvPr>
          <p:cNvSpPr txBox="1"/>
          <p:nvPr/>
        </p:nvSpPr>
        <p:spPr>
          <a:xfrm>
            <a:off x="1758938" y="170597"/>
            <a:ext cx="3113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3200" dirty="0"/>
              <a:t>Ne-ETS mērķi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188542-6C4A-429C-8EA6-9F344C6FEA66}"/>
              </a:ext>
            </a:extLst>
          </p:cNvPr>
          <p:cNvSpPr txBox="1"/>
          <p:nvPr/>
        </p:nvSpPr>
        <p:spPr>
          <a:xfrm>
            <a:off x="0" y="1208648"/>
            <a:ext cx="136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2018.gadā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1FF36F-A472-431F-924A-DE015DFABFD5}"/>
              </a:ext>
            </a:extLst>
          </p:cNvPr>
          <p:cNvSpPr txBox="1"/>
          <p:nvPr/>
        </p:nvSpPr>
        <p:spPr>
          <a:xfrm>
            <a:off x="6854631" y="3251771"/>
            <a:ext cx="13356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100" dirty="0"/>
              <a:t>96% pasažieru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D1E7D5-7C1F-4530-B094-7C3AC5EA58C1}"/>
              </a:ext>
            </a:extLst>
          </p:cNvPr>
          <p:cNvSpPr txBox="1"/>
          <p:nvPr/>
        </p:nvSpPr>
        <p:spPr>
          <a:xfrm>
            <a:off x="6832313" y="2636447"/>
            <a:ext cx="15895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100" dirty="0"/>
              <a:t>56% </a:t>
            </a:r>
            <a:r>
              <a:rPr lang="lv-LV" sz="1100" dirty="0" err="1"/>
              <a:t>komerctransports</a:t>
            </a:r>
            <a:endParaRPr lang="lv-LV" sz="1100" dirty="0"/>
          </a:p>
          <a:p>
            <a:r>
              <a:rPr lang="lv-LV" sz="1100" dirty="0"/>
              <a:t>44% pasažieru</a:t>
            </a:r>
          </a:p>
        </p:txBody>
      </p:sp>
    </p:spTree>
    <p:extLst>
      <p:ext uri="{BB962C8B-B14F-4D97-AF65-F5344CB8AC3E}">
        <p14:creationId xmlns:p14="http://schemas.microsoft.com/office/powerpoint/2010/main" val="41150352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C8F65FB3-C328-44FC-962D-91F718BC52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v-LV" dirty="0"/>
          </a:p>
        </p:txBody>
      </p:sp>
      <p:pic>
        <p:nvPicPr>
          <p:cNvPr id="1026" name="Picture 2" descr="Expert panel identifies top climate risks for Canada, potential for  adaptation">
            <a:extLst>
              <a:ext uri="{FF2B5EF4-FFF2-40B4-BE49-F238E27FC236}">
                <a16:creationId xmlns:a16="http://schemas.microsoft.com/office/drawing/2014/main" id="{57420B5B-271F-428A-B275-42F10F2D2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650" y="0"/>
            <a:ext cx="133814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64022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ttēls 3">
            <a:extLst>
              <a:ext uri="{FF2B5EF4-FFF2-40B4-BE49-F238E27FC236}">
                <a16:creationId xmlns:a16="http://schemas.microsoft.com/office/drawing/2014/main" id="{2B138094-915A-4414-B5B3-6EFFD9C50D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212725"/>
            <a:ext cx="11464461" cy="673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346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European Climate Pact - EFMC">
            <a:extLst>
              <a:ext uri="{FF2B5EF4-FFF2-40B4-BE49-F238E27FC236}">
                <a16:creationId xmlns:a16="http://schemas.microsoft.com/office/drawing/2014/main" id="{87692EE8-23D1-40E2-997A-0FEA47573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12192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55132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17498-B3EA-41F6-9A60-65EECBFEB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3164" dirty="0"/>
              <a:t>EU policy puzzle: forest related policies</a:t>
            </a:r>
            <a:endParaRPr lang="en-US" sz="3164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0653D2-9DCB-4BC3-9DAD-7AA403C75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80365" y="1365711"/>
            <a:ext cx="2940292" cy="8895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dirty="0">
                <a:latin typeface="Calibri" charset="0"/>
                <a:ea typeface="ＭＳ Ｐゴシック" charset="0"/>
                <a:cs typeface="ＭＳ Ｐゴシック" charset="0"/>
              </a:rPr>
              <a:t>2020 and beyond</a:t>
            </a:r>
            <a:endParaRPr lang="en-GB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Rectangle 30">
            <a:extLst>
              <a:ext uri="{FF2B5EF4-FFF2-40B4-BE49-F238E27FC236}">
                <a16:creationId xmlns:a16="http://schemas.microsoft.com/office/drawing/2014/main" id="{543F0D87-3CAF-486C-82E8-3A553F77CB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7102" y="2133481"/>
            <a:ext cx="1010622" cy="17312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0" tIns="0" rIns="0" bIns="0">
            <a:spAutoFit/>
          </a:bodyPr>
          <a:lstStyle/>
          <a:p>
            <a:pPr algn="ctr" defTabSz="42859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125" dirty="0">
                <a:solidFill>
                  <a:srgbClr val="60595A"/>
                </a:solidFill>
                <a:latin typeface="Calibri"/>
                <a:sym typeface="Helvetica Light"/>
              </a:rPr>
              <a:t>Birds Directive</a:t>
            </a:r>
          </a:p>
        </p:txBody>
      </p:sp>
      <p:sp>
        <p:nvSpPr>
          <p:cNvPr id="11" name="Rectangle 30">
            <a:extLst>
              <a:ext uri="{FF2B5EF4-FFF2-40B4-BE49-F238E27FC236}">
                <a16:creationId xmlns:a16="http://schemas.microsoft.com/office/drawing/2014/main" id="{99A6ECFF-5BA8-46D5-B997-7CE02DA632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9402" y="2386836"/>
            <a:ext cx="1010622" cy="34624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0" tIns="0" rIns="0" bIns="0">
            <a:spAutoFit/>
          </a:bodyPr>
          <a:lstStyle/>
          <a:p>
            <a:pPr algn="ctr" defTabSz="42859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125" dirty="0">
                <a:solidFill>
                  <a:srgbClr val="60595A"/>
                </a:solidFill>
                <a:latin typeface="Calibri"/>
                <a:sym typeface="Helvetica Light"/>
              </a:rPr>
              <a:t>Habitats Directive</a:t>
            </a:r>
          </a:p>
        </p:txBody>
      </p:sp>
      <p:sp>
        <p:nvSpPr>
          <p:cNvPr id="12" name="Rectangle 30">
            <a:extLst>
              <a:ext uri="{FF2B5EF4-FFF2-40B4-BE49-F238E27FC236}">
                <a16:creationId xmlns:a16="http://schemas.microsoft.com/office/drawing/2014/main" id="{E4166F9B-9B51-4BEB-9DC5-4649ECDB15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9399" y="2809618"/>
            <a:ext cx="1010622" cy="34624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0" tIns="0" rIns="0" bIns="0">
            <a:spAutoFit/>
          </a:bodyPr>
          <a:lstStyle/>
          <a:p>
            <a:pPr algn="ctr" defTabSz="42859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125" dirty="0">
                <a:solidFill>
                  <a:srgbClr val="60595A"/>
                </a:solidFill>
                <a:latin typeface="Calibri"/>
                <a:sym typeface="Helvetica Light"/>
              </a:rPr>
              <a:t>Packaging Directive I</a:t>
            </a:r>
            <a:r>
              <a:rPr lang="sl-SI" sz="1125" dirty="0">
                <a:solidFill>
                  <a:srgbClr val="60595A"/>
                </a:solidFill>
                <a:latin typeface="Calibri"/>
                <a:sym typeface="Helvetica Light"/>
              </a:rPr>
              <a:t>I</a:t>
            </a:r>
            <a:endParaRPr lang="en-GB" sz="1125" dirty="0">
              <a:solidFill>
                <a:srgbClr val="60595A"/>
              </a:solidFill>
              <a:latin typeface="Calibri"/>
              <a:sym typeface="Helvetica Light"/>
            </a:endParaRPr>
          </a:p>
        </p:txBody>
      </p:sp>
      <p:sp>
        <p:nvSpPr>
          <p:cNvPr id="13" name="Rectangle 23">
            <a:extLst>
              <a:ext uri="{FF2B5EF4-FFF2-40B4-BE49-F238E27FC236}">
                <a16:creationId xmlns:a16="http://schemas.microsoft.com/office/drawing/2014/main" id="{2F88F30A-88AE-41DF-8595-B33DA98AD0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3176" y="3265064"/>
            <a:ext cx="1386844" cy="34624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ctr" defTabSz="42859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125" dirty="0">
                <a:solidFill>
                  <a:srgbClr val="60595A"/>
                </a:solidFill>
                <a:latin typeface="Calibri"/>
                <a:sym typeface="Helvetica Light"/>
              </a:rPr>
              <a:t>Plant Protection Product Directive</a:t>
            </a:r>
          </a:p>
        </p:txBody>
      </p:sp>
      <p:sp>
        <p:nvSpPr>
          <p:cNvPr id="14" name="Rectangle 30">
            <a:extLst>
              <a:ext uri="{FF2B5EF4-FFF2-40B4-BE49-F238E27FC236}">
                <a16:creationId xmlns:a16="http://schemas.microsoft.com/office/drawing/2014/main" id="{3F9A5B98-635A-4A4A-8A15-23F9D169CA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7102" y="3221800"/>
            <a:ext cx="1006022" cy="51937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0" tIns="0" rIns="0" bIns="0">
            <a:spAutoFit/>
          </a:bodyPr>
          <a:lstStyle/>
          <a:p>
            <a:pPr algn="ctr" defTabSz="42859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125" dirty="0">
                <a:solidFill>
                  <a:srgbClr val="60595A"/>
                </a:solidFill>
                <a:latin typeface="Calibri"/>
                <a:sym typeface="Helvetica Light"/>
              </a:rPr>
              <a:t>Water Framework Directive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5F1648E-6ACB-4F62-BF6D-5A209256AE47}"/>
              </a:ext>
            </a:extLst>
          </p:cNvPr>
          <p:cNvSpPr/>
          <p:nvPr/>
        </p:nvSpPr>
        <p:spPr>
          <a:xfrm>
            <a:off x="8790847" y="3752238"/>
            <a:ext cx="1558841" cy="518014"/>
          </a:xfrm>
          <a:prstGeom prst="rect">
            <a:avLst/>
          </a:prstGeom>
          <a:solidFill>
            <a:srgbClr val="92D050"/>
          </a:solidFill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2859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25" dirty="0">
                <a:solidFill>
                  <a:srgbClr val="60595A"/>
                </a:solidFill>
                <a:latin typeface="Calibri"/>
                <a:sym typeface="Helvetica Light"/>
              </a:rPr>
              <a:t>Bern convention (wildlife and natural habitats)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98D2409-C9DC-49A8-A1F0-16FB84767D86}"/>
              </a:ext>
            </a:extLst>
          </p:cNvPr>
          <p:cNvSpPr/>
          <p:nvPr/>
        </p:nvSpPr>
        <p:spPr>
          <a:xfrm>
            <a:off x="8791455" y="4321340"/>
            <a:ext cx="1558841" cy="745720"/>
          </a:xfrm>
          <a:prstGeom prst="rect">
            <a:avLst/>
          </a:prstGeom>
          <a:solidFill>
            <a:srgbClr val="92D050"/>
          </a:solidFill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2859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25" dirty="0">
                <a:solidFill>
                  <a:srgbClr val="60595A"/>
                </a:solidFill>
                <a:latin typeface="Calibri"/>
                <a:sym typeface="Helvetica Light"/>
              </a:rPr>
              <a:t>Aarhus convention (access to information and justice on environment matters)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B212223-425E-4374-BAB8-6BC548FB662A}"/>
              </a:ext>
            </a:extLst>
          </p:cNvPr>
          <p:cNvSpPr/>
          <p:nvPr/>
        </p:nvSpPr>
        <p:spPr>
          <a:xfrm>
            <a:off x="8790847" y="3460691"/>
            <a:ext cx="1558841" cy="233800"/>
          </a:xfrm>
          <a:prstGeom prst="rect">
            <a:avLst/>
          </a:prstGeom>
          <a:solidFill>
            <a:srgbClr val="92D050"/>
          </a:solidFill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2859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25" dirty="0">
                <a:solidFill>
                  <a:srgbClr val="60595A"/>
                </a:solidFill>
                <a:latin typeface="Calibri"/>
                <a:sym typeface="Helvetica Light"/>
              </a:rPr>
              <a:t>FOREST EUROPE</a:t>
            </a:r>
          </a:p>
        </p:txBody>
      </p:sp>
      <p:sp>
        <p:nvSpPr>
          <p:cNvPr id="27" name="Rectangle 30">
            <a:extLst>
              <a:ext uri="{FF2B5EF4-FFF2-40B4-BE49-F238E27FC236}">
                <a16:creationId xmlns:a16="http://schemas.microsoft.com/office/drawing/2014/main" id="{DC810097-AD27-4373-961A-6D0B2DA586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9399" y="3806625"/>
            <a:ext cx="1010622" cy="34624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0" tIns="0" rIns="0" bIns="0">
            <a:spAutoFit/>
          </a:bodyPr>
          <a:lstStyle/>
          <a:p>
            <a:pPr algn="ctr" defTabSz="45718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125" dirty="0">
                <a:solidFill>
                  <a:srgbClr val="60595A"/>
                </a:solidFill>
                <a:latin typeface="Calibri"/>
                <a:sym typeface="Helvetica Light"/>
              </a:rPr>
              <a:t>EU Timber Regulation</a:t>
            </a:r>
          </a:p>
        </p:txBody>
      </p:sp>
      <p:sp>
        <p:nvSpPr>
          <p:cNvPr id="28" name="Rectangle 30">
            <a:extLst>
              <a:ext uri="{FF2B5EF4-FFF2-40B4-BE49-F238E27FC236}">
                <a16:creationId xmlns:a16="http://schemas.microsoft.com/office/drawing/2014/main" id="{ADAF5C94-70A1-4A5E-A199-792C135D85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2151" y="4216689"/>
            <a:ext cx="1010622" cy="51937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0" tIns="0" rIns="0" bIns="0">
            <a:spAutoFit/>
          </a:bodyPr>
          <a:lstStyle/>
          <a:p>
            <a:pPr algn="ctr" defTabSz="45718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125" dirty="0">
                <a:solidFill>
                  <a:srgbClr val="60595A"/>
                </a:solidFill>
                <a:latin typeface="Calibri"/>
                <a:sym typeface="Helvetica Light"/>
              </a:rPr>
              <a:t>Invasive alien species Regulation</a:t>
            </a:r>
          </a:p>
        </p:txBody>
      </p:sp>
      <p:sp>
        <p:nvSpPr>
          <p:cNvPr id="29" name="Rectangle 30">
            <a:extLst>
              <a:ext uri="{FF2B5EF4-FFF2-40B4-BE49-F238E27FC236}">
                <a16:creationId xmlns:a16="http://schemas.microsoft.com/office/drawing/2014/main" id="{123E46A4-73C7-4E4B-9785-F7D048A69E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9398" y="4791121"/>
            <a:ext cx="1010622" cy="34624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0" tIns="0" rIns="0" bIns="0">
            <a:spAutoFit/>
          </a:bodyPr>
          <a:lstStyle/>
          <a:p>
            <a:pPr algn="ctr" defTabSz="45718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125" dirty="0">
                <a:solidFill>
                  <a:srgbClr val="60595A"/>
                </a:solidFill>
                <a:latin typeface="Calibri"/>
                <a:sym typeface="Helvetica Light"/>
              </a:rPr>
              <a:t>Biodiversity Strategy to 2020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EC3B45A-4341-421B-82D0-0A335069E0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2502" y="5601791"/>
            <a:ext cx="1010622" cy="51937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0" tIns="0" rIns="0" bIns="0">
            <a:spAutoFit/>
          </a:bodyPr>
          <a:lstStyle/>
          <a:p>
            <a:pPr algn="ctr" defTabSz="45718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125" dirty="0">
                <a:solidFill>
                  <a:srgbClr val="60595A"/>
                </a:solidFill>
                <a:latin typeface="Calibri"/>
                <a:sym typeface="Helvetica Light"/>
              </a:rPr>
              <a:t>Green infrastructure strategy</a:t>
            </a:r>
          </a:p>
        </p:txBody>
      </p:sp>
      <p:sp>
        <p:nvSpPr>
          <p:cNvPr id="32" name="Rectangle 23">
            <a:extLst>
              <a:ext uri="{FF2B5EF4-FFF2-40B4-BE49-F238E27FC236}">
                <a16:creationId xmlns:a16="http://schemas.microsoft.com/office/drawing/2014/main" id="{EC669E93-88C6-4981-8297-4C43D946B2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9965" y="6392933"/>
            <a:ext cx="618521" cy="173124"/>
          </a:xfrm>
          <a:prstGeom prst="rect">
            <a:avLst/>
          </a:prstGeom>
          <a:solidFill>
            <a:srgbClr val="00B050"/>
          </a:solidFill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0" tIns="0" rIns="0" bIns="0">
            <a:spAutoFit/>
          </a:bodyPr>
          <a:lstStyle/>
          <a:p>
            <a:pPr algn="ctr" defTabSz="42859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125" dirty="0">
                <a:solidFill>
                  <a:srgbClr val="60595A"/>
                </a:solidFill>
                <a:latin typeface="Calibri"/>
                <a:sym typeface="Helvetica Light"/>
              </a:rPr>
              <a:t>DG AGRI</a:t>
            </a:r>
          </a:p>
        </p:txBody>
      </p:sp>
      <p:sp>
        <p:nvSpPr>
          <p:cNvPr id="33" name="Rectangle 23">
            <a:extLst>
              <a:ext uri="{FF2B5EF4-FFF2-40B4-BE49-F238E27FC236}">
                <a16:creationId xmlns:a16="http://schemas.microsoft.com/office/drawing/2014/main" id="{A3521ED0-54B6-497B-BA44-4D14F3A100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2518" y="6392932"/>
            <a:ext cx="677734" cy="1731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>
            <a:spAutoFit/>
          </a:bodyPr>
          <a:lstStyle/>
          <a:p>
            <a:pPr algn="ctr" defTabSz="42859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125" dirty="0">
                <a:solidFill>
                  <a:srgbClr val="60595A"/>
                </a:solidFill>
                <a:latin typeface="Calibri"/>
                <a:sym typeface="Helvetica Light"/>
              </a:rPr>
              <a:t>DG RTD</a:t>
            </a:r>
          </a:p>
        </p:txBody>
      </p:sp>
      <p:sp>
        <p:nvSpPr>
          <p:cNvPr id="34" name="Rectangle 27">
            <a:extLst>
              <a:ext uri="{FF2B5EF4-FFF2-40B4-BE49-F238E27FC236}">
                <a16:creationId xmlns:a16="http://schemas.microsoft.com/office/drawing/2014/main" id="{92E18109-CC4D-4984-8848-DEFB9B1B13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8577" y="6392933"/>
            <a:ext cx="663850" cy="17312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ctr" defTabSz="42859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125" dirty="0">
                <a:solidFill>
                  <a:srgbClr val="60595A"/>
                </a:solidFill>
                <a:latin typeface="Calibri"/>
                <a:sym typeface="Helvetica Light"/>
              </a:rPr>
              <a:t>DG SANTE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1FBD4BB-D175-459B-BF7E-33360F952FE2}"/>
              </a:ext>
            </a:extLst>
          </p:cNvPr>
          <p:cNvSpPr/>
          <p:nvPr/>
        </p:nvSpPr>
        <p:spPr>
          <a:xfrm>
            <a:off x="4680887" y="6392932"/>
            <a:ext cx="677734" cy="173124"/>
          </a:xfrm>
          <a:prstGeom prst="rect">
            <a:avLst/>
          </a:prstGeom>
          <a:solidFill>
            <a:srgbClr val="92D050"/>
          </a:solidFill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2859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25" dirty="0">
                <a:solidFill>
                  <a:srgbClr val="396965"/>
                </a:solidFill>
                <a:latin typeface="Calibri"/>
                <a:ea typeface="ＭＳ Ｐゴシック" charset="0"/>
                <a:cs typeface="ＭＳ Ｐゴシック" charset="0"/>
                <a:sym typeface="Helvetica Light"/>
              </a:rPr>
              <a:t>INTER</a:t>
            </a:r>
          </a:p>
        </p:txBody>
      </p:sp>
      <p:sp>
        <p:nvSpPr>
          <p:cNvPr id="36" name="Rectangle 23">
            <a:extLst>
              <a:ext uri="{FF2B5EF4-FFF2-40B4-BE49-F238E27FC236}">
                <a16:creationId xmlns:a16="http://schemas.microsoft.com/office/drawing/2014/main" id="{590DFD6F-8B0F-4643-ACB9-37DE8399A5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4439" y="6392933"/>
            <a:ext cx="580544" cy="17312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0" tIns="0" rIns="0" bIns="0">
            <a:spAutoFit/>
          </a:bodyPr>
          <a:lstStyle/>
          <a:p>
            <a:pPr algn="ctr" defTabSz="42859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125" dirty="0">
                <a:solidFill>
                  <a:srgbClr val="60595A"/>
                </a:solidFill>
                <a:latin typeface="Calibri"/>
                <a:sym typeface="Helvetica Light"/>
              </a:rPr>
              <a:t>DG ENV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55643BE-5B90-40E3-8526-79D4AA8D84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5740" y="5330831"/>
            <a:ext cx="1108805" cy="17312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0" tIns="0" rIns="0" bIns="0">
            <a:spAutoFit/>
          </a:bodyPr>
          <a:lstStyle/>
          <a:p>
            <a:pPr algn="ctr" defTabSz="45718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125" dirty="0">
                <a:solidFill>
                  <a:srgbClr val="60595A"/>
                </a:solidFill>
                <a:latin typeface="Calibri"/>
                <a:sym typeface="Helvetica Light"/>
              </a:rPr>
              <a:t>MAES</a:t>
            </a:r>
          </a:p>
        </p:txBody>
      </p:sp>
      <p:sp>
        <p:nvSpPr>
          <p:cNvPr id="39" name="Rectangle 22">
            <a:extLst>
              <a:ext uri="{FF2B5EF4-FFF2-40B4-BE49-F238E27FC236}">
                <a16:creationId xmlns:a16="http://schemas.microsoft.com/office/drawing/2014/main" id="{90141CDA-CC9B-417E-9DE5-80C96547BA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7796" y="2137720"/>
            <a:ext cx="2221211" cy="346249"/>
          </a:xfrm>
          <a:prstGeom prst="rect">
            <a:avLst/>
          </a:prstGeom>
          <a:solidFill>
            <a:srgbClr val="00B050"/>
          </a:solidFill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0" tIns="0" rIns="0" bIns="0">
            <a:spAutoFit/>
          </a:bodyPr>
          <a:lstStyle/>
          <a:p>
            <a:pPr algn="ctr" defTabSz="45718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125" dirty="0">
                <a:solidFill>
                  <a:srgbClr val="60595A"/>
                </a:solidFill>
                <a:latin typeface="Calibri"/>
                <a:sym typeface="Helvetica Light"/>
              </a:rPr>
              <a:t>CAP and rural development </a:t>
            </a:r>
          </a:p>
          <a:p>
            <a:pPr algn="ctr" defTabSz="45718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125" dirty="0">
                <a:solidFill>
                  <a:srgbClr val="60595A"/>
                </a:solidFill>
                <a:latin typeface="Calibri"/>
                <a:sym typeface="Helvetica Light"/>
              </a:rPr>
              <a:t>2014-2020</a:t>
            </a:r>
          </a:p>
        </p:txBody>
      </p:sp>
      <p:sp>
        <p:nvSpPr>
          <p:cNvPr id="40" name="Rectangle 22">
            <a:extLst>
              <a:ext uri="{FF2B5EF4-FFF2-40B4-BE49-F238E27FC236}">
                <a16:creationId xmlns:a16="http://schemas.microsoft.com/office/drawing/2014/main" id="{007B9ECB-FCEC-4F64-8BC5-DD12B10DE6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2844" y="2552045"/>
            <a:ext cx="2216162" cy="346249"/>
          </a:xfrm>
          <a:prstGeom prst="rect">
            <a:avLst/>
          </a:prstGeom>
          <a:solidFill>
            <a:srgbClr val="00B050"/>
          </a:solidFill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0" tIns="0" rIns="0" bIns="0">
            <a:spAutoFit/>
          </a:bodyPr>
          <a:lstStyle/>
          <a:p>
            <a:pPr algn="ctr" defTabSz="45718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125" dirty="0">
                <a:solidFill>
                  <a:srgbClr val="60595A"/>
                </a:solidFill>
                <a:latin typeface="Calibri"/>
                <a:sym typeface="Helvetica Light"/>
              </a:rPr>
              <a:t>EU State Aid in the agricultural and forestry sector 2014-2020</a:t>
            </a:r>
          </a:p>
        </p:txBody>
      </p:sp>
      <p:sp>
        <p:nvSpPr>
          <p:cNvPr id="41" name="Rectangle 22">
            <a:extLst>
              <a:ext uri="{FF2B5EF4-FFF2-40B4-BE49-F238E27FC236}">
                <a16:creationId xmlns:a16="http://schemas.microsoft.com/office/drawing/2014/main" id="{1CB3C13E-A1F9-4272-BF35-E393913C88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2844" y="2943373"/>
            <a:ext cx="2221211" cy="173124"/>
          </a:xfrm>
          <a:prstGeom prst="rect">
            <a:avLst/>
          </a:prstGeom>
          <a:solidFill>
            <a:srgbClr val="00B050"/>
          </a:solidFill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0" tIns="0" rIns="0" bIns="0">
            <a:spAutoFit/>
          </a:bodyPr>
          <a:lstStyle/>
          <a:p>
            <a:pPr algn="ctr" defTabSz="45718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125" b="1" dirty="0">
                <a:solidFill>
                  <a:srgbClr val="FF0000"/>
                </a:solidFill>
                <a:latin typeface="Calibri"/>
                <a:sym typeface="Helvetica Light"/>
              </a:rPr>
              <a:t>EU Forest Strategy </a:t>
            </a:r>
            <a:r>
              <a:rPr lang="sl-SI" sz="1125" b="1" dirty="0">
                <a:solidFill>
                  <a:srgbClr val="FF0000"/>
                </a:solidFill>
                <a:latin typeface="Calibri"/>
                <a:sym typeface="Helvetica Light"/>
              </a:rPr>
              <a:t>I</a:t>
            </a:r>
            <a:r>
              <a:rPr lang="en-GB" sz="1125" b="1" dirty="0">
                <a:solidFill>
                  <a:srgbClr val="FF0000"/>
                </a:solidFill>
                <a:latin typeface="Calibri"/>
                <a:sym typeface="Helvetica Light"/>
              </a:rPr>
              <a:t>I</a:t>
            </a:r>
          </a:p>
        </p:txBody>
      </p:sp>
      <p:sp>
        <p:nvSpPr>
          <p:cNvPr id="42" name="Rectangle 23">
            <a:extLst>
              <a:ext uri="{FF2B5EF4-FFF2-40B4-BE49-F238E27FC236}">
                <a16:creationId xmlns:a16="http://schemas.microsoft.com/office/drawing/2014/main" id="{629A4792-EEDC-4A07-A429-93B77842C7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1057" y="2121425"/>
            <a:ext cx="1301385" cy="34624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ctr" defTabSz="45718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125" dirty="0">
                <a:solidFill>
                  <a:srgbClr val="60595A"/>
                </a:solidFill>
                <a:latin typeface="Calibri"/>
                <a:sym typeface="Helvetica Light"/>
              </a:rPr>
              <a:t>Renewable Energy Directive</a:t>
            </a:r>
            <a:r>
              <a:rPr lang="sl-SI" sz="1125" dirty="0">
                <a:solidFill>
                  <a:srgbClr val="60595A"/>
                </a:solidFill>
                <a:latin typeface="Calibri"/>
                <a:sym typeface="Helvetica Light"/>
              </a:rPr>
              <a:t> (RED)</a:t>
            </a:r>
            <a:endParaRPr lang="en-GB" sz="1125" dirty="0">
              <a:solidFill>
                <a:srgbClr val="60595A"/>
              </a:solidFill>
              <a:latin typeface="Calibri"/>
              <a:sym typeface="Helvetica Light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3D6408F-482D-4E7F-BE96-E611F648A7AF}"/>
              </a:ext>
            </a:extLst>
          </p:cNvPr>
          <p:cNvSpPr/>
          <p:nvPr/>
        </p:nvSpPr>
        <p:spPr>
          <a:xfrm>
            <a:off x="5761057" y="3935154"/>
            <a:ext cx="1301385" cy="563069"/>
          </a:xfrm>
          <a:prstGeom prst="rect">
            <a:avLst/>
          </a:prstGeom>
          <a:solidFill>
            <a:srgbClr val="12C4EE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125" b="1" dirty="0">
                <a:solidFill>
                  <a:srgbClr val="FF0000"/>
                </a:solidFill>
                <a:latin typeface="Calibri"/>
                <a:sym typeface="Helvetica Light"/>
              </a:rPr>
              <a:t>EU Strategy on Adaptation to </a:t>
            </a:r>
          </a:p>
          <a:p>
            <a:pPr algn="ctr" defTabSz="45718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125" b="1" dirty="0">
                <a:solidFill>
                  <a:srgbClr val="FF0000"/>
                </a:solidFill>
                <a:latin typeface="Calibri"/>
                <a:sym typeface="Helvetica Light"/>
              </a:rPr>
              <a:t>Climate change</a:t>
            </a:r>
          </a:p>
        </p:txBody>
      </p:sp>
      <p:sp>
        <p:nvSpPr>
          <p:cNvPr id="44" name="Rectangle 33">
            <a:extLst>
              <a:ext uri="{FF2B5EF4-FFF2-40B4-BE49-F238E27FC236}">
                <a16:creationId xmlns:a16="http://schemas.microsoft.com/office/drawing/2014/main" id="{2C2770B9-CA9B-492D-B9FB-2D0A477932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2434" y="6392931"/>
            <a:ext cx="771021" cy="17312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ctr" defTabSz="42859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125" dirty="0">
                <a:solidFill>
                  <a:srgbClr val="60595A"/>
                </a:solidFill>
                <a:latin typeface="Calibri"/>
                <a:sym typeface="Helvetica Light"/>
              </a:rPr>
              <a:t>DG ENER</a:t>
            </a:r>
          </a:p>
        </p:txBody>
      </p:sp>
      <p:sp>
        <p:nvSpPr>
          <p:cNvPr id="45" name="Rectangle 27">
            <a:extLst>
              <a:ext uri="{FF2B5EF4-FFF2-40B4-BE49-F238E27FC236}">
                <a16:creationId xmlns:a16="http://schemas.microsoft.com/office/drawing/2014/main" id="{810D824F-34C4-4423-8F1F-EFEF0777C5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0759" y="6392931"/>
            <a:ext cx="771021" cy="173124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0" tIns="0" rIns="0" bIns="0">
            <a:spAutoFit/>
          </a:bodyPr>
          <a:lstStyle/>
          <a:p>
            <a:pPr algn="ctr" defTabSz="42859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125" dirty="0">
                <a:solidFill>
                  <a:srgbClr val="60595A"/>
                </a:solidFill>
                <a:latin typeface="Calibri"/>
                <a:sym typeface="Helvetica Light"/>
              </a:rPr>
              <a:t>DG GROW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7D34721-12FD-4899-934B-07E98A72B4E2}"/>
              </a:ext>
            </a:extLst>
          </p:cNvPr>
          <p:cNvSpPr/>
          <p:nvPr/>
        </p:nvSpPr>
        <p:spPr>
          <a:xfrm>
            <a:off x="7180929" y="6380258"/>
            <a:ext cx="771021" cy="180427"/>
          </a:xfrm>
          <a:prstGeom prst="rect">
            <a:avLst/>
          </a:prstGeom>
          <a:solidFill>
            <a:srgbClr val="12C4EE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2859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125" dirty="0">
                <a:solidFill>
                  <a:srgbClr val="60595A"/>
                </a:solidFill>
                <a:latin typeface="Calibri"/>
                <a:sym typeface="Helvetica Light"/>
              </a:rPr>
              <a:t>DG CLIMA</a:t>
            </a:r>
          </a:p>
        </p:txBody>
      </p:sp>
      <p:sp>
        <p:nvSpPr>
          <p:cNvPr id="47" name="Rectangle 23">
            <a:extLst>
              <a:ext uri="{FF2B5EF4-FFF2-40B4-BE49-F238E27FC236}">
                <a16:creationId xmlns:a16="http://schemas.microsoft.com/office/drawing/2014/main" id="{2C103349-5B86-4F01-9E97-47B52E47B0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6484" y="2116131"/>
            <a:ext cx="1386844" cy="1731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>
            <a:spAutoFit/>
          </a:bodyPr>
          <a:lstStyle/>
          <a:p>
            <a:pPr algn="ctr" defTabSz="45718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125" dirty="0">
                <a:solidFill>
                  <a:srgbClr val="60595A"/>
                </a:solidFill>
                <a:latin typeface="Calibri"/>
                <a:sym typeface="Helvetica Light"/>
              </a:rPr>
              <a:t>Horizon </a:t>
            </a:r>
            <a:r>
              <a:rPr lang="sl-SI" sz="1125" dirty="0">
                <a:solidFill>
                  <a:srgbClr val="60595A"/>
                </a:solidFill>
                <a:latin typeface="Calibri"/>
                <a:sym typeface="Helvetica Light"/>
              </a:rPr>
              <a:t>Europe</a:t>
            </a:r>
            <a:endParaRPr lang="en-GB" sz="1125" dirty="0">
              <a:solidFill>
                <a:srgbClr val="60595A"/>
              </a:solidFill>
              <a:latin typeface="Calibri"/>
              <a:sym typeface="Helvetica Light"/>
            </a:endParaRPr>
          </a:p>
        </p:txBody>
      </p:sp>
      <p:sp>
        <p:nvSpPr>
          <p:cNvPr id="48" name="Rectangle 23">
            <a:extLst>
              <a:ext uri="{FF2B5EF4-FFF2-40B4-BE49-F238E27FC236}">
                <a16:creationId xmlns:a16="http://schemas.microsoft.com/office/drawing/2014/main" id="{0CBBC42B-60DF-4F7C-80CA-54441E76A5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6484" y="2414325"/>
            <a:ext cx="1386844" cy="34624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>
            <a:spAutoFit/>
          </a:bodyPr>
          <a:lstStyle/>
          <a:p>
            <a:pPr algn="ctr" defTabSz="45718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125" dirty="0">
                <a:solidFill>
                  <a:srgbClr val="60595A"/>
                </a:solidFill>
                <a:latin typeface="Calibri"/>
                <a:sym typeface="Helvetica Light"/>
              </a:rPr>
              <a:t>EU Bioeconomy Strategy I</a:t>
            </a:r>
            <a:r>
              <a:rPr lang="sl-SI" sz="1125" dirty="0">
                <a:solidFill>
                  <a:srgbClr val="60595A"/>
                </a:solidFill>
                <a:latin typeface="Calibri"/>
                <a:sym typeface="Helvetica Light"/>
              </a:rPr>
              <a:t>I</a:t>
            </a:r>
            <a:endParaRPr lang="en-GB" sz="1125" dirty="0">
              <a:solidFill>
                <a:srgbClr val="60595A"/>
              </a:solidFill>
              <a:latin typeface="Calibri"/>
              <a:sym typeface="Helvetica Light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A3272A9-1C2F-44EA-99BA-219E193408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7657" y="3660995"/>
            <a:ext cx="1386844" cy="34624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ctr" defTabSz="45718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125" dirty="0">
                <a:solidFill>
                  <a:srgbClr val="60595A"/>
                </a:solidFill>
                <a:latin typeface="Calibri"/>
                <a:sym typeface="Helvetica Light"/>
              </a:rPr>
              <a:t>Plant Protection Product Regulation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214657D-4B31-4FBC-AD68-9DD39FABDA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3176" y="4056924"/>
            <a:ext cx="1386844" cy="17312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ctr" defTabSz="45718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125" dirty="0">
                <a:solidFill>
                  <a:srgbClr val="60595A"/>
                </a:solidFill>
                <a:latin typeface="Calibri"/>
                <a:sym typeface="Helvetica Light"/>
              </a:rPr>
              <a:t>Plant health Regulation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F92BEF0F-46F9-40F2-B659-967D0ADD5A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2117357"/>
            <a:ext cx="1558841" cy="173124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0" tIns="0" rIns="0" bIns="0">
            <a:spAutoFit/>
          </a:bodyPr>
          <a:lstStyle/>
          <a:p>
            <a:pPr algn="ctr" defTabSz="45718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125" dirty="0">
                <a:solidFill>
                  <a:srgbClr val="60595A"/>
                </a:solidFill>
                <a:latin typeface="Calibri"/>
                <a:sym typeface="Helvetica Light"/>
              </a:rPr>
              <a:t>Public procurement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AA3E908-28EA-434C-857F-E449BF0987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2369426"/>
            <a:ext cx="1558841" cy="173124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0" tIns="0" rIns="0" bIns="0">
            <a:spAutoFit/>
          </a:bodyPr>
          <a:lstStyle/>
          <a:p>
            <a:pPr algn="ctr" defTabSz="45718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125" dirty="0">
                <a:solidFill>
                  <a:srgbClr val="60595A"/>
                </a:solidFill>
                <a:latin typeface="Calibri"/>
                <a:sym typeface="Helvetica Light"/>
              </a:rPr>
              <a:t>Blue print EU FBI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2EA1E22-9709-4F85-8220-D9F5EE9701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7195" y="5190720"/>
            <a:ext cx="1025579" cy="34624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0" tIns="0" rIns="0" bIns="0">
            <a:spAutoFit/>
          </a:bodyPr>
          <a:lstStyle/>
          <a:p>
            <a:pPr algn="ctr" defTabSz="45718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125" dirty="0">
                <a:solidFill>
                  <a:srgbClr val="60595A"/>
                </a:solidFill>
                <a:latin typeface="Calibri"/>
                <a:sym typeface="Helvetica Light"/>
              </a:rPr>
              <a:t>Guidance Natura 2000 and forests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05EA58F1-9658-4866-B39C-E5811C8192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1223" y="5358803"/>
            <a:ext cx="1107692" cy="34624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0" tIns="0" rIns="0" bIns="0">
            <a:spAutoFit/>
          </a:bodyPr>
          <a:lstStyle/>
          <a:p>
            <a:pPr algn="ctr" defTabSz="45718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125" b="1" dirty="0">
                <a:solidFill>
                  <a:srgbClr val="FF0000"/>
                </a:solidFill>
                <a:latin typeface="Calibri"/>
                <a:sym typeface="Helvetica Light"/>
              </a:rPr>
              <a:t>Circular Economy Action Plan</a:t>
            </a:r>
            <a:r>
              <a:rPr lang="sl-SI" sz="1125" b="1" dirty="0">
                <a:solidFill>
                  <a:srgbClr val="FF0000"/>
                </a:solidFill>
                <a:latin typeface="Calibri"/>
                <a:sym typeface="Helvetica Light"/>
              </a:rPr>
              <a:t> II</a:t>
            </a:r>
            <a:endParaRPr lang="en-GB" sz="1125" b="1" dirty="0">
              <a:solidFill>
                <a:srgbClr val="FF0000"/>
              </a:solidFill>
              <a:latin typeface="Calibri"/>
              <a:sym typeface="Helvetica Light"/>
            </a:endParaRPr>
          </a:p>
        </p:txBody>
      </p:sp>
      <p:sp>
        <p:nvSpPr>
          <p:cNvPr id="55" name="Rectangle 23">
            <a:extLst>
              <a:ext uri="{FF2B5EF4-FFF2-40B4-BE49-F238E27FC236}">
                <a16:creationId xmlns:a16="http://schemas.microsoft.com/office/drawing/2014/main" id="{6C7E16EB-5B53-4034-A87A-78BB6FC8B6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1057" y="2625715"/>
            <a:ext cx="1301385" cy="17312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ctr" defTabSz="45718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125" dirty="0">
                <a:solidFill>
                  <a:srgbClr val="60595A"/>
                </a:solidFill>
                <a:latin typeface="Calibri"/>
                <a:sym typeface="Helvetica Light"/>
              </a:rPr>
              <a:t>ILUC Regulation</a:t>
            </a:r>
          </a:p>
        </p:txBody>
      </p:sp>
      <p:sp>
        <p:nvSpPr>
          <p:cNvPr id="56" name="Rectangle 23">
            <a:extLst>
              <a:ext uri="{FF2B5EF4-FFF2-40B4-BE49-F238E27FC236}">
                <a16:creationId xmlns:a16="http://schemas.microsoft.com/office/drawing/2014/main" id="{C9AAA690-F093-48DE-B3CA-D9B228FFD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1056" y="2918815"/>
            <a:ext cx="1301386" cy="34624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ctr" defTabSz="45718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125" dirty="0">
                <a:solidFill>
                  <a:srgbClr val="60595A"/>
                </a:solidFill>
                <a:latin typeface="Calibri"/>
                <a:sym typeface="Helvetica Light"/>
              </a:rPr>
              <a:t>2030 Climate and Energy framework</a:t>
            </a:r>
          </a:p>
        </p:txBody>
      </p:sp>
      <p:sp>
        <p:nvSpPr>
          <p:cNvPr id="57" name="Rectangle 23">
            <a:extLst>
              <a:ext uri="{FF2B5EF4-FFF2-40B4-BE49-F238E27FC236}">
                <a16:creationId xmlns:a16="http://schemas.microsoft.com/office/drawing/2014/main" id="{3B3C5024-7089-44A2-8B11-D05FDD5A49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2433" y="3390389"/>
            <a:ext cx="1310008" cy="17312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ctr" defTabSz="45718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125" dirty="0">
                <a:solidFill>
                  <a:srgbClr val="60595A"/>
                </a:solidFill>
                <a:latin typeface="Calibri"/>
                <a:sym typeface="Helvetica Light"/>
              </a:rPr>
              <a:t>RED II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FB08944F-3506-49F1-ACAF-5FBAAF8A5480}"/>
              </a:ext>
            </a:extLst>
          </p:cNvPr>
          <p:cNvSpPr/>
          <p:nvPr/>
        </p:nvSpPr>
        <p:spPr>
          <a:xfrm>
            <a:off x="5761057" y="4571033"/>
            <a:ext cx="1301385" cy="174803"/>
          </a:xfrm>
          <a:prstGeom prst="rect">
            <a:avLst/>
          </a:prstGeom>
          <a:solidFill>
            <a:srgbClr val="12C4EE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125" dirty="0">
                <a:solidFill>
                  <a:srgbClr val="60595A"/>
                </a:solidFill>
                <a:latin typeface="Calibri"/>
                <a:sym typeface="Helvetica Light"/>
              </a:rPr>
              <a:t>LULUCF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096CF4AF-A55B-416F-A222-8B67D9B49636}"/>
              </a:ext>
            </a:extLst>
          </p:cNvPr>
          <p:cNvSpPr/>
          <p:nvPr/>
        </p:nvSpPr>
        <p:spPr>
          <a:xfrm>
            <a:off x="5761057" y="4800965"/>
            <a:ext cx="1301385" cy="392325"/>
          </a:xfrm>
          <a:prstGeom prst="rect">
            <a:avLst/>
          </a:prstGeom>
          <a:solidFill>
            <a:srgbClr val="12C4EE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125" dirty="0">
                <a:solidFill>
                  <a:srgbClr val="60595A"/>
                </a:solidFill>
                <a:latin typeface="Calibri"/>
                <a:sym typeface="Helvetica Light"/>
              </a:rPr>
              <a:t>Effort Sharing Regulation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66A0094D-7485-41A4-A17E-8B0F11F3B76A}"/>
              </a:ext>
            </a:extLst>
          </p:cNvPr>
          <p:cNvSpPr/>
          <p:nvPr/>
        </p:nvSpPr>
        <p:spPr>
          <a:xfrm>
            <a:off x="8790847" y="5116775"/>
            <a:ext cx="1549219" cy="300618"/>
          </a:xfrm>
          <a:prstGeom prst="rect">
            <a:avLst/>
          </a:prstGeom>
          <a:solidFill>
            <a:srgbClr val="92D050"/>
          </a:solidFill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18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25" dirty="0">
                <a:solidFill>
                  <a:srgbClr val="396965"/>
                </a:solidFill>
                <a:latin typeface="Calibri"/>
                <a:ea typeface="ＭＳ Ｐゴシック" charset="0"/>
                <a:cs typeface="ＭＳ Ｐゴシック" charset="0"/>
                <a:sym typeface="Helvetica Light"/>
              </a:rPr>
              <a:t>UN SDGs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38F593D1-9993-4025-A4EC-5F5017B5C82D}"/>
              </a:ext>
            </a:extLst>
          </p:cNvPr>
          <p:cNvSpPr/>
          <p:nvPr/>
        </p:nvSpPr>
        <p:spPr>
          <a:xfrm>
            <a:off x="8791540" y="5463725"/>
            <a:ext cx="1549219" cy="300618"/>
          </a:xfrm>
          <a:prstGeom prst="rect">
            <a:avLst/>
          </a:prstGeom>
          <a:solidFill>
            <a:srgbClr val="92D050"/>
          </a:solidFill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18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25" dirty="0">
                <a:solidFill>
                  <a:srgbClr val="396965"/>
                </a:solidFill>
                <a:latin typeface="Calibri"/>
                <a:ea typeface="ＭＳ Ｐゴシック" charset="0"/>
                <a:cs typeface="ＭＳ Ｐゴシック" charset="0"/>
                <a:sym typeface="Helvetica Light"/>
              </a:rPr>
              <a:t>Paris Agreement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ED3DF275-A19A-4AD6-967A-2591A36AA1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5738" y="5546587"/>
            <a:ext cx="1107692" cy="17312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0" tIns="0" rIns="0" bIns="0">
            <a:spAutoFit/>
          </a:bodyPr>
          <a:lstStyle/>
          <a:p>
            <a:pPr algn="ctr" defTabSz="45718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125" dirty="0">
                <a:solidFill>
                  <a:srgbClr val="60595A"/>
                </a:solidFill>
                <a:latin typeface="Calibri"/>
                <a:sym typeface="Helvetica Light"/>
              </a:rPr>
              <a:t>Plastic Strategy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2E11BC91-FB6B-474D-A59C-D907C4A170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1877" y="5771084"/>
            <a:ext cx="1107692" cy="34624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0" tIns="0" rIns="0" bIns="0">
            <a:spAutoFit/>
          </a:bodyPr>
          <a:lstStyle/>
          <a:p>
            <a:pPr algn="ctr" defTabSz="45718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125" dirty="0">
                <a:solidFill>
                  <a:srgbClr val="60595A"/>
                </a:solidFill>
                <a:latin typeface="Calibri"/>
                <a:sym typeface="Helvetica Light"/>
              </a:rPr>
              <a:t>Single Use Plastic Directive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DD4A317E-B3AD-477C-86D3-434B03B679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0209" y="4140134"/>
            <a:ext cx="2250112" cy="34624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0" tIns="0" rIns="0" bIns="0">
            <a:spAutoFit/>
          </a:bodyPr>
          <a:lstStyle/>
          <a:p>
            <a:pPr algn="ctr" defTabSz="45718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125" dirty="0">
                <a:solidFill>
                  <a:srgbClr val="60595A"/>
                </a:solidFill>
                <a:latin typeface="Calibri"/>
                <a:sym typeface="Helvetica Light"/>
              </a:rPr>
              <a:t>Communication </a:t>
            </a:r>
            <a:r>
              <a:rPr lang="sl-SI" sz="1125" dirty="0">
                <a:solidFill>
                  <a:srgbClr val="60595A"/>
                </a:solidFill>
                <a:latin typeface="Calibri"/>
                <a:sym typeface="Helvetica Light"/>
              </a:rPr>
              <a:t>to</a:t>
            </a:r>
            <a:r>
              <a:rPr lang="en-GB" sz="1125" dirty="0">
                <a:solidFill>
                  <a:srgbClr val="60595A"/>
                </a:solidFill>
                <a:latin typeface="Calibri"/>
                <a:sym typeface="Helvetica Light"/>
              </a:rPr>
              <a:t> </a:t>
            </a:r>
            <a:r>
              <a:rPr lang="sl-SI" sz="1125" dirty="0">
                <a:solidFill>
                  <a:srgbClr val="60595A"/>
                </a:solidFill>
                <a:latin typeface="Calibri"/>
                <a:sym typeface="Helvetica Light"/>
              </a:rPr>
              <a:t>protect and restore the world‘s forests</a:t>
            </a:r>
            <a:endParaRPr lang="en-GB" sz="1125" dirty="0">
              <a:solidFill>
                <a:srgbClr val="60595A"/>
              </a:solidFill>
              <a:latin typeface="Calibri"/>
              <a:sym typeface="Helvetica Light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41188AF-F7E4-4F1C-A022-80E7FC8CB65C}"/>
              </a:ext>
            </a:extLst>
          </p:cNvPr>
          <p:cNvSpPr txBox="1"/>
          <p:nvPr/>
        </p:nvSpPr>
        <p:spPr>
          <a:xfrm>
            <a:off x="8025762" y="6380257"/>
            <a:ext cx="771021" cy="1731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rgbClr val="FF6600"/>
            </a:solidFill>
          </a:ln>
        </p:spPr>
        <p:txBody>
          <a:bodyPr wrap="square" tIns="0" bIns="0" rtlCol="0">
            <a:spAutoFit/>
          </a:bodyPr>
          <a:lstStyle/>
          <a:p>
            <a:pPr defTabSz="685797">
              <a:defRPr/>
            </a:pPr>
            <a:r>
              <a:rPr lang="fi-FI" sz="1125" dirty="0">
                <a:solidFill>
                  <a:srgbClr val="807778">
                    <a:lumMod val="75000"/>
                  </a:srgbClr>
                </a:solidFill>
                <a:latin typeface="Calibri"/>
                <a:sym typeface="Helvetica Light"/>
              </a:rPr>
              <a:t>DG FISMA</a:t>
            </a:r>
            <a:endParaRPr lang="x-none" sz="1125" dirty="0">
              <a:solidFill>
                <a:srgbClr val="807778">
                  <a:lumMod val="75000"/>
                </a:srgbClr>
              </a:solidFill>
              <a:latin typeface="Calibri"/>
              <a:sym typeface="Helvetica Light"/>
            </a:endParaRPr>
          </a:p>
        </p:txBody>
      </p:sp>
      <p:sp>
        <p:nvSpPr>
          <p:cNvPr id="66" name="Rectangle 22">
            <a:extLst>
              <a:ext uri="{FF2B5EF4-FFF2-40B4-BE49-F238E27FC236}">
                <a16:creationId xmlns:a16="http://schemas.microsoft.com/office/drawing/2014/main" id="{12284E55-F4AC-4A99-8776-C0A73B234B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2844" y="3385417"/>
            <a:ext cx="2221211" cy="346249"/>
          </a:xfrm>
          <a:prstGeom prst="rect">
            <a:avLst/>
          </a:prstGeom>
          <a:solidFill>
            <a:srgbClr val="00B050"/>
          </a:solidFill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0" tIns="0" rIns="0" bIns="0">
            <a:spAutoFit/>
          </a:bodyPr>
          <a:lstStyle/>
          <a:p>
            <a:pPr algn="ctr" defTabSz="45718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125" dirty="0">
                <a:solidFill>
                  <a:srgbClr val="60595A"/>
                </a:solidFill>
                <a:latin typeface="Calibri"/>
                <a:sym typeface="Helvetica Light"/>
              </a:rPr>
              <a:t>EU State Aid in the agricultural and forestry sector post 2020</a:t>
            </a:r>
          </a:p>
        </p:txBody>
      </p:sp>
      <p:sp>
        <p:nvSpPr>
          <p:cNvPr id="67" name="Rectangle 22">
            <a:extLst>
              <a:ext uri="{FF2B5EF4-FFF2-40B4-BE49-F238E27FC236}">
                <a16:creationId xmlns:a16="http://schemas.microsoft.com/office/drawing/2014/main" id="{08C4136F-229C-4A7D-9966-A7D7F6B1F6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2844" y="3162109"/>
            <a:ext cx="2221211" cy="173124"/>
          </a:xfrm>
          <a:prstGeom prst="rect">
            <a:avLst/>
          </a:prstGeom>
          <a:solidFill>
            <a:srgbClr val="00B050"/>
          </a:solidFill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0" tIns="0" rIns="0" bIns="0">
            <a:spAutoFit/>
          </a:bodyPr>
          <a:lstStyle/>
          <a:p>
            <a:pPr algn="ctr" defTabSz="45718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125" b="1" dirty="0">
                <a:solidFill>
                  <a:srgbClr val="FF0000"/>
                </a:solidFill>
                <a:latin typeface="Calibri"/>
                <a:sym typeface="Helvetica Light"/>
              </a:rPr>
              <a:t>CAP post 2020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666CAF92-DC2D-4F19-AD35-A7A6C8D33523}"/>
              </a:ext>
            </a:extLst>
          </p:cNvPr>
          <p:cNvSpPr/>
          <p:nvPr/>
        </p:nvSpPr>
        <p:spPr>
          <a:xfrm>
            <a:off x="5755115" y="5267085"/>
            <a:ext cx="1307326" cy="392325"/>
          </a:xfrm>
          <a:prstGeom prst="rect">
            <a:avLst/>
          </a:prstGeom>
          <a:solidFill>
            <a:srgbClr val="12C4EE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125" dirty="0">
                <a:solidFill>
                  <a:srgbClr val="60595A"/>
                </a:solidFill>
                <a:latin typeface="Calibri"/>
                <a:sym typeface="Helvetica Light"/>
              </a:rPr>
              <a:t>2050 long-term Strategy</a:t>
            </a:r>
          </a:p>
        </p:txBody>
      </p:sp>
      <p:sp>
        <p:nvSpPr>
          <p:cNvPr id="69" name="Rectangle 23">
            <a:extLst>
              <a:ext uri="{FF2B5EF4-FFF2-40B4-BE49-F238E27FC236}">
                <a16:creationId xmlns:a16="http://schemas.microsoft.com/office/drawing/2014/main" id="{56C335E6-8697-4EDB-85D6-B312D55D93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5642" y="2862469"/>
            <a:ext cx="1386845" cy="34624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>
            <a:spAutoFit/>
          </a:bodyPr>
          <a:lstStyle/>
          <a:p>
            <a:pPr algn="ctr" defTabSz="45718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sl-SI" sz="1125" dirty="0">
                <a:solidFill>
                  <a:srgbClr val="60595A"/>
                </a:solidFill>
                <a:latin typeface="Calibri"/>
                <a:sym typeface="Helvetica Light"/>
              </a:rPr>
              <a:t>R&amp;I programme </a:t>
            </a:r>
            <a:br>
              <a:rPr lang="sl-SI" sz="1125" dirty="0">
                <a:solidFill>
                  <a:srgbClr val="60595A"/>
                </a:solidFill>
                <a:latin typeface="Calibri"/>
                <a:sym typeface="Helvetica Light"/>
              </a:rPr>
            </a:br>
            <a:r>
              <a:rPr lang="sl-SI" sz="1125" dirty="0">
                <a:solidFill>
                  <a:srgbClr val="60595A"/>
                </a:solidFill>
                <a:latin typeface="Calibri"/>
                <a:sym typeface="Helvetica Light"/>
              </a:rPr>
              <a:t>post 2027</a:t>
            </a:r>
            <a:endParaRPr lang="en-GB" sz="1125" dirty="0">
              <a:solidFill>
                <a:srgbClr val="60595A"/>
              </a:solidFill>
              <a:latin typeface="Calibri"/>
              <a:sym typeface="Helvetica Light"/>
            </a:endParaRPr>
          </a:p>
        </p:txBody>
      </p:sp>
      <p:sp>
        <p:nvSpPr>
          <p:cNvPr id="70" name="Rectangle 27">
            <a:extLst>
              <a:ext uri="{FF2B5EF4-FFF2-40B4-BE49-F238E27FC236}">
                <a16:creationId xmlns:a16="http://schemas.microsoft.com/office/drawing/2014/main" id="{BD3CD085-88ED-4011-9D92-2FB77E6407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7658" y="4691148"/>
            <a:ext cx="1382363" cy="1731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FF6600"/>
            </a:solidFill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lIns="0" tIns="0" rIns="0" bIns="0">
            <a:spAutoFit/>
          </a:bodyPr>
          <a:lstStyle/>
          <a:p>
            <a:pPr algn="ctr" defTabSz="45718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125" dirty="0">
                <a:solidFill>
                  <a:srgbClr val="60595A"/>
                </a:solidFill>
                <a:latin typeface="Calibri"/>
                <a:sym typeface="Helvetica Light"/>
              </a:rPr>
              <a:t>Taxonomy Regulation</a:t>
            </a:r>
          </a:p>
        </p:txBody>
      </p:sp>
      <p:sp>
        <p:nvSpPr>
          <p:cNvPr id="71" name="Rectangle 27">
            <a:extLst>
              <a:ext uri="{FF2B5EF4-FFF2-40B4-BE49-F238E27FC236}">
                <a16:creationId xmlns:a16="http://schemas.microsoft.com/office/drawing/2014/main" id="{C6F94C20-EF0E-4BB3-A4C4-9D4DC9944B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7658" y="4288459"/>
            <a:ext cx="1382363" cy="34624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FF6600"/>
            </a:solidFill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lIns="0" tIns="0" rIns="0" bIns="0">
            <a:spAutoFit/>
          </a:bodyPr>
          <a:lstStyle/>
          <a:p>
            <a:pPr algn="ctr" defTabSz="45718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125" b="1" dirty="0">
                <a:solidFill>
                  <a:srgbClr val="FF0000"/>
                </a:solidFill>
                <a:latin typeface="Calibri"/>
                <a:sym typeface="Helvetica Light"/>
              </a:rPr>
              <a:t>Sustainable Finance Action Plan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73A27CE6-2808-4E73-8F55-8329A041AD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3" y="2611886"/>
            <a:ext cx="1555038" cy="346249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0" tIns="0" rIns="0" bIns="0">
            <a:spAutoFit/>
          </a:bodyPr>
          <a:lstStyle/>
          <a:p>
            <a:pPr algn="ctr" defTabSz="45718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125" dirty="0">
                <a:solidFill>
                  <a:srgbClr val="60595A"/>
                </a:solidFill>
                <a:latin typeface="Calibri"/>
                <a:sym typeface="Helvetica Light"/>
              </a:rPr>
              <a:t>Guidance on cascading use of biomass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E52450C-CDAE-480F-8303-BA0A653BA8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0699" y="4946522"/>
            <a:ext cx="1107691" cy="34624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0" tIns="0" rIns="0" bIns="0">
            <a:spAutoFit/>
          </a:bodyPr>
          <a:lstStyle/>
          <a:p>
            <a:pPr algn="ctr" defTabSz="45718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125" b="1" dirty="0">
                <a:solidFill>
                  <a:srgbClr val="FF0000"/>
                </a:solidFill>
                <a:latin typeface="Calibri"/>
                <a:sym typeface="Helvetica Light"/>
              </a:rPr>
              <a:t>Biodiversity Strategy to 20</a:t>
            </a:r>
            <a:r>
              <a:rPr lang="sl-SI" sz="1125" b="1" dirty="0">
                <a:solidFill>
                  <a:srgbClr val="FF0000"/>
                </a:solidFill>
                <a:latin typeface="Calibri"/>
                <a:sym typeface="Helvetica Light"/>
              </a:rPr>
              <a:t>30</a:t>
            </a:r>
            <a:endParaRPr lang="en-GB" sz="1125" b="1" dirty="0">
              <a:solidFill>
                <a:srgbClr val="FF0000"/>
              </a:solidFill>
              <a:latin typeface="Calibri"/>
              <a:sym typeface="Helvetica Light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8DFEA636-4211-4A22-93B4-69DB02193B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5738" y="5771084"/>
            <a:ext cx="1107692" cy="34624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0" tIns="0" rIns="0" bIns="0">
            <a:spAutoFit/>
          </a:bodyPr>
          <a:lstStyle/>
          <a:p>
            <a:pPr algn="ctr" defTabSz="45718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sl-SI" sz="1125" dirty="0">
                <a:solidFill>
                  <a:srgbClr val="60595A"/>
                </a:solidFill>
                <a:latin typeface="Calibri"/>
                <a:sym typeface="Helvetica Light"/>
              </a:rPr>
              <a:t>Microp</a:t>
            </a:r>
            <a:r>
              <a:rPr lang="en-GB" sz="1125" dirty="0" err="1">
                <a:solidFill>
                  <a:srgbClr val="60595A"/>
                </a:solidFill>
                <a:latin typeface="Calibri"/>
                <a:sym typeface="Helvetica Light"/>
              </a:rPr>
              <a:t>lastic</a:t>
            </a:r>
            <a:r>
              <a:rPr lang="sl-SI" sz="1125" dirty="0">
                <a:solidFill>
                  <a:srgbClr val="60595A"/>
                </a:solidFill>
                <a:latin typeface="Calibri"/>
                <a:sym typeface="Helvetica Light"/>
              </a:rPr>
              <a:t>s</a:t>
            </a:r>
            <a:r>
              <a:rPr lang="en-GB" sz="1125" dirty="0">
                <a:solidFill>
                  <a:srgbClr val="60595A"/>
                </a:solidFill>
                <a:latin typeface="Calibri"/>
                <a:sym typeface="Helvetica Light"/>
              </a:rPr>
              <a:t> </a:t>
            </a:r>
            <a:r>
              <a:rPr lang="sl-SI" sz="1125" dirty="0">
                <a:solidFill>
                  <a:srgbClr val="60595A"/>
                </a:solidFill>
                <a:latin typeface="Calibri"/>
                <a:sym typeface="Helvetica Light"/>
              </a:rPr>
              <a:t>legislation?</a:t>
            </a:r>
            <a:endParaRPr lang="en-GB" sz="1125" dirty="0">
              <a:solidFill>
                <a:srgbClr val="60595A"/>
              </a:solidFill>
              <a:latin typeface="Calibri"/>
              <a:sym typeface="Helvetica Light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F7172721-D3E0-4CF6-8DF1-3CA4237938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0307" y="4543328"/>
            <a:ext cx="2260014" cy="34624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0" tIns="0" rIns="0" bIns="0">
            <a:spAutoFit/>
          </a:bodyPr>
          <a:lstStyle/>
          <a:p>
            <a:pPr algn="ctr" defTabSz="45718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sl-SI" sz="1125" dirty="0">
                <a:solidFill>
                  <a:srgbClr val="60595A"/>
                </a:solidFill>
                <a:latin typeface="Calibri"/>
                <a:sym typeface="Helvetica Light"/>
              </a:rPr>
              <a:t>EU legislation to address deforestation and forest restoration?</a:t>
            </a:r>
            <a:endParaRPr lang="en-GB" sz="1125" dirty="0">
              <a:solidFill>
                <a:srgbClr val="60595A"/>
              </a:solidFill>
              <a:latin typeface="Calibri"/>
              <a:sym typeface="Helvetica Light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6EFD152C-4008-4FEE-933C-937E8476B0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5738" y="4944677"/>
            <a:ext cx="1107692" cy="34624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0" tIns="0" rIns="0" bIns="0">
            <a:spAutoFit/>
          </a:bodyPr>
          <a:lstStyle/>
          <a:p>
            <a:pPr algn="ctr" defTabSz="45718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sl-SI" sz="1125" dirty="0">
                <a:solidFill>
                  <a:srgbClr val="60595A"/>
                </a:solidFill>
                <a:latin typeface="Calibri"/>
                <a:sym typeface="Helvetica Light"/>
              </a:rPr>
              <a:t>EU Strategy on Africa</a:t>
            </a:r>
            <a:endParaRPr lang="en-GB" sz="1125" dirty="0">
              <a:solidFill>
                <a:srgbClr val="60595A"/>
              </a:solidFill>
              <a:latin typeface="Calibri"/>
              <a:sym typeface="Helvetica Light"/>
            </a:endParaRPr>
          </a:p>
        </p:txBody>
      </p:sp>
      <p:sp>
        <p:nvSpPr>
          <p:cNvPr id="77" name="Rectangle 23">
            <a:extLst>
              <a:ext uri="{FF2B5EF4-FFF2-40B4-BE49-F238E27FC236}">
                <a16:creationId xmlns:a16="http://schemas.microsoft.com/office/drawing/2014/main" id="{F84D214C-5840-401D-9226-6526B979E2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2433" y="3632192"/>
            <a:ext cx="1310008" cy="17312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ctr" defTabSz="45718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125" dirty="0">
                <a:solidFill>
                  <a:srgbClr val="60595A"/>
                </a:solidFill>
                <a:latin typeface="Calibri"/>
                <a:sym typeface="Helvetica Light"/>
              </a:rPr>
              <a:t>RED II</a:t>
            </a:r>
            <a:r>
              <a:rPr lang="sl-SI" sz="1125" dirty="0">
                <a:solidFill>
                  <a:srgbClr val="60595A"/>
                </a:solidFill>
                <a:latin typeface="Calibri"/>
                <a:sym typeface="Helvetica Light"/>
              </a:rPr>
              <a:t> review?</a:t>
            </a:r>
            <a:endParaRPr lang="en-GB" sz="1125" dirty="0">
              <a:solidFill>
                <a:srgbClr val="60595A"/>
              </a:solidFill>
              <a:latin typeface="Calibri"/>
              <a:sym typeface="Helvetica Light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F87C2B70-B243-42BF-BC76-74F967B240AD}"/>
              </a:ext>
            </a:extLst>
          </p:cNvPr>
          <p:cNvSpPr/>
          <p:nvPr/>
        </p:nvSpPr>
        <p:spPr>
          <a:xfrm>
            <a:off x="5755115" y="5719713"/>
            <a:ext cx="1307326" cy="392325"/>
          </a:xfrm>
          <a:prstGeom prst="rect">
            <a:avLst/>
          </a:prstGeom>
          <a:solidFill>
            <a:srgbClr val="12C4EE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sl-SI" sz="1125" b="1" dirty="0">
                <a:solidFill>
                  <a:srgbClr val="FF0000"/>
                </a:solidFill>
                <a:latin typeface="Calibri"/>
                <a:sym typeface="Helvetica Light"/>
              </a:rPr>
              <a:t>EU Climate law</a:t>
            </a:r>
            <a:endParaRPr lang="en-GB" sz="1125" b="1" dirty="0">
              <a:solidFill>
                <a:srgbClr val="FF0000"/>
              </a:solidFill>
              <a:latin typeface="Calibri"/>
              <a:sym typeface="Helvetica Light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90C8B2D4-6054-4320-A6D1-3FD85B09D2EE}"/>
              </a:ext>
            </a:extLst>
          </p:cNvPr>
          <p:cNvSpPr/>
          <p:nvPr/>
        </p:nvSpPr>
        <p:spPr>
          <a:xfrm>
            <a:off x="7207657" y="4934869"/>
            <a:ext cx="1386844" cy="1329446"/>
          </a:xfrm>
          <a:prstGeom prst="rect">
            <a:avLst/>
          </a:prstGeom>
          <a:solidFill>
            <a:srgbClr val="FFFF00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984" b="1" dirty="0">
                <a:solidFill>
                  <a:srgbClr val="FF0000"/>
                </a:solidFill>
                <a:latin typeface="Calibri"/>
                <a:sym typeface="Helvetica Light"/>
              </a:rPr>
              <a:t>Other Green Deal announcements</a:t>
            </a:r>
          </a:p>
          <a:p>
            <a:pPr marL="214312" indent="-214312" defTabSz="457187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en-GB" sz="773" dirty="0">
                <a:solidFill>
                  <a:srgbClr val="60595A"/>
                </a:solidFill>
                <a:latin typeface="Calibri"/>
                <a:sym typeface="Helvetica Light"/>
              </a:rPr>
              <a:t>Energy Taxation Directive recast</a:t>
            </a:r>
          </a:p>
          <a:p>
            <a:pPr marL="214312" indent="-214312" defTabSz="457187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en-GB" sz="773" dirty="0">
                <a:solidFill>
                  <a:srgbClr val="60595A"/>
                </a:solidFill>
                <a:latin typeface="Calibri"/>
                <a:sym typeface="Helvetica Light"/>
              </a:rPr>
              <a:t>Carbon border tax</a:t>
            </a:r>
          </a:p>
          <a:p>
            <a:pPr marL="214312" indent="-214312" defTabSz="457187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en-GB" sz="773" dirty="0">
                <a:solidFill>
                  <a:srgbClr val="60595A"/>
                </a:solidFill>
                <a:latin typeface="Calibri"/>
                <a:sym typeface="Helvetica Light"/>
              </a:rPr>
              <a:t>New Industrial Strategy</a:t>
            </a:r>
          </a:p>
          <a:p>
            <a:pPr marL="214312" indent="-214312" defTabSz="457187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en-GB" sz="773" dirty="0">
                <a:solidFill>
                  <a:srgbClr val="60595A"/>
                </a:solidFill>
                <a:latin typeface="Calibri"/>
                <a:sym typeface="Helvetica Light"/>
              </a:rPr>
              <a:t>Strategy for Green Financing</a:t>
            </a:r>
          </a:p>
          <a:p>
            <a:pPr marL="214312" indent="-214312" defTabSz="457187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en-GB" sz="773" dirty="0">
                <a:solidFill>
                  <a:srgbClr val="60595A"/>
                </a:solidFill>
                <a:latin typeface="Calibri"/>
                <a:sym typeface="Helvetica Light"/>
              </a:rPr>
              <a:t>Sustainable Europe investment plan 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EDBD5253-AEA0-4183-9B7B-6501C6F5E5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3" y="2996275"/>
            <a:ext cx="1555038" cy="173124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0" tIns="0" rIns="0" bIns="0">
            <a:spAutoFit/>
          </a:bodyPr>
          <a:lstStyle/>
          <a:p>
            <a:pPr algn="ctr" defTabSz="45718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sl-SI" sz="1125" dirty="0">
                <a:solidFill>
                  <a:srgbClr val="60595A"/>
                </a:solidFill>
                <a:latin typeface="Calibri"/>
                <a:sym typeface="Helvetica Light"/>
              </a:rPr>
              <a:t>Construction legislation?</a:t>
            </a:r>
            <a:endParaRPr lang="en-GB" sz="1125" dirty="0">
              <a:solidFill>
                <a:srgbClr val="60595A"/>
              </a:solidFill>
              <a:latin typeface="Calibri"/>
              <a:sym typeface="Helvetica Light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077BB827-065C-4EEC-8A38-990065CD8E67}"/>
              </a:ext>
            </a:extLst>
          </p:cNvPr>
          <p:cNvSpPr/>
          <p:nvPr/>
        </p:nvSpPr>
        <p:spPr>
          <a:xfrm>
            <a:off x="8790847" y="5811418"/>
            <a:ext cx="1549219" cy="300618"/>
          </a:xfrm>
          <a:prstGeom prst="rect">
            <a:avLst/>
          </a:prstGeom>
          <a:solidFill>
            <a:srgbClr val="92D050"/>
          </a:solidFill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18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sl-SI" sz="1125" dirty="0">
                <a:solidFill>
                  <a:srgbClr val="396965"/>
                </a:solidFill>
                <a:latin typeface="Calibri"/>
                <a:ea typeface="ＭＳ Ｐゴシック" charset="0"/>
                <a:cs typeface="ＭＳ Ｐゴシック" charset="0"/>
                <a:sym typeface="Helvetica Light"/>
              </a:rPr>
              <a:t>Bonn Challenge</a:t>
            </a:r>
            <a:endParaRPr lang="en-US" sz="1125" dirty="0">
              <a:solidFill>
                <a:srgbClr val="396965"/>
              </a:solidFill>
              <a:latin typeface="Calibri"/>
              <a:ea typeface="ＭＳ Ｐゴシック" charset="0"/>
              <a:cs typeface="ＭＳ Ｐゴシック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03528699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C329C98B-3E49-4792-A623-3E305A03C3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070" y="2296942"/>
            <a:ext cx="3856383" cy="4351338"/>
          </a:xfrm>
        </p:spPr>
        <p:txBody>
          <a:bodyPr/>
          <a:lstStyle/>
          <a:p>
            <a:pPr marL="514350" indent="-514350">
              <a:buFont typeface="+mj-lt"/>
              <a:buAutoNum type="alphaUcPeriod"/>
            </a:pPr>
            <a:r>
              <a:rPr lang="lv-LV" dirty="0" err="1"/>
              <a:t>Komerctransporta</a:t>
            </a:r>
            <a:r>
              <a:rPr lang="lv-LV" dirty="0"/>
              <a:t> emisijas</a:t>
            </a:r>
          </a:p>
          <a:p>
            <a:pPr marL="514350" indent="-514350">
              <a:buFont typeface="+mj-lt"/>
              <a:buAutoNum type="alphaUcPeriod"/>
            </a:pPr>
            <a:endParaRPr lang="lv-LV" dirty="0"/>
          </a:p>
          <a:p>
            <a:pPr marL="514350" indent="-514350">
              <a:buFont typeface="+mj-lt"/>
              <a:buAutoNum type="alphaUcPeriod"/>
            </a:pPr>
            <a:r>
              <a:rPr lang="lv-LV" dirty="0" err="1"/>
              <a:t>Ozonslāņa</a:t>
            </a:r>
            <a:r>
              <a:rPr lang="lv-LV" dirty="0"/>
              <a:t> noārdošo vielu </a:t>
            </a:r>
            <a:r>
              <a:rPr lang="lv-LV" dirty="0" err="1"/>
              <a:t>aizstājvielu</a:t>
            </a:r>
            <a:r>
              <a:rPr lang="lv-LV" dirty="0"/>
              <a:t> emisijas</a:t>
            </a:r>
          </a:p>
          <a:p>
            <a:pPr marL="514350" indent="-514350">
              <a:buFont typeface="+mj-lt"/>
              <a:buAutoNum type="alphaUcPeriod"/>
            </a:pPr>
            <a:endParaRPr lang="lv-LV" dirty="0"/>
          </a:p>
          <a:p>
            <a:pPr marL="514350" indent="-514350">
              <a:buFont typeface="+mj-lt"/>
              <a:buAutoNum type="alphaUcPeriod"/>
            </a:pPr>
            <a:r>
              <a:rPr lang="lv-LV" dirty="0"/>
              <a:t> Koksnes produkti</a:t>
            </a:r>
          </a:p>
          <a:p>
            <a:pPr marL="514350" indent="-514350">
              <a:buFont typeface="+mj-lt"/>
              <a:buAutoNum type="alphaUcPeriod"/>
            </a:pPr>
            <a:endParaRPr lang="lv-LV" dirty="0"/>
          </a:p>
        </p:txBody>
      </p:sp>
      <p:sp>
        <p:nvSpPr>
          <p:cNvPr id="5" name="Satura vietturis 2">
            <a:extLst>
              <a:ext uri="{FF2B5EF4-FFF2-40B4-BE49-F238E27FC236}">
                <a16:creationId xmlns:a16="http://schemas.microsoft.com/office/drawing/2014/main" id="{FCA264DF-F0C2-4889-9C27-8F49AD54CB58}"/>
              </a:ext>
            </a:extLst>
          </p:cNvPr>
          <p:cNvSpPr txBox="1">
            <a:spLocks/>
          </p:cNvSpPr>
          <p:nvPr/>
        </p:nvSpPr>
        <p:spPr>
          <a:xfrm>
            <a:off x="7361582" y="2296942"/>
            <a:ext cx="4830418" cy="5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+mj-lt"/>
              <a:buAutoNum type="romanLcPeriod"/>
            </a:pPr>
            <a:r>
              <a:rPr lang="lv-LV" dirty="0"/>
              <a:t>Enerģētika</a:t>
            </a:r>
          </a:p>
          <a:p>
            <a:pPr marL="571500" indent="-571500">
              <a:buFont typeface="+mj-lt"/>
              <a:buAutoNum type="romanLcPeriod"/>
            </a:pPr>
            <a:endParaRPr lang="lv-LV" dirty="0"/>
          </a:p>
          <a:p>
            <a:pPr marL="571500" indent="-571500">
              <a:buFont typeface="+mj-lt"/>
              <a:buAutoNum type="romanLcPeriod"/>
            </a:pPr>
            <a:r>
              <a:rPr lang="lv-LV" dirty="0"/>
              <a:t>Zemes izmantošanas un zemes izmantošanas maiņas un mežsaimniecības emisijas</a:t>
            </a:r>
          </a:p>
          <a:p>
            <a:pPr marL="571500" indent="-571500">
              <a:buFont typeface="+mj-lt"/>
              <a:buAutoNum type="romanLcPeriod"/>
            </a:pPr>
            <a:endParaRPr lang="lv-LV" dirty="0"/>
          </a:p>
          <a:p>
            <a:pPr marL="571500" indent="-571500">
              <a:buFont typeface="+mj-lt"/>
              <a:buAutoNum type="romanLcPeriod"/>
            </a:pPr>
            <a:r>
              <a:rPr lang="lv-LV" dirty="0"/>
              <a:t>Rūpniecība</a:t>
            </a:r>
          </a:p>
          <a:p>
            <a:pPr marL="571500" indent="-571500">
              <a:buFont typeface="+mj-lt"/>
              <a:buAutoNum type="romanLcPeriod"/>
            </a:pPr>
            <a:endParaRPr lang="lv-LV" dirty="0"/>
          </a:p>
          <a:p>
            <a:pPr marL="0" indent="0">
              <a:buNone/>
            </a:pPr>
            <a:r>
              <a:rPr lang="lv-LV" dirty="0"/>
              <a:t>   </a:t>
            </a:r>
          </a:p>
        </p:txBody>
      </p:sp>
      <p:pic>
        <p:nvPicPr>
          <p:cNvPr id="6" name="Picture 2" descr="mathematica machine learning examples cheap online">
            <a:extLst>
              <a:ext uri="{FF2B5EF4-FFF2-40B4-BE49-F238E27FC236}">
                <a16:creationId xmlns:a16="http://schemas.microsoft.com/office/drawing/2014/main" id="{B519B262-B6FD-4443-876E-ACABEBD43C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53" b="43478"/>
          <a:stretch/>
        </p:blipFill>
        <p:spPr bwMode="auto">
          <a:xfrm>
            <a:off x="1524000" y="0"/>
            <a:ext cx="9144000" cy="1630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Taisns bultveida savienotājs 8">
            <a:extLst>
              <a:ext uri="{FF2B5EF4-FFF2-40B4-BE49-F238E27FC236}">
                <a16:creationId xmlns:a16="http://schemas.microsoft.com/office/drawing/2014/main" id="{54DA2805-EAF8-4AA5-9374-ECF576DA53D5}"/>
              </a:ext>
            </a:extLst>
          </p:cNvPr>
          <p:cNvCxnSpPr/>
          <p:nvPr/>
        </p:nvCxnSpPr>
        <p:spPr>
          <a:xfrm>
            <a:off x="5009322" y="2514600"/>
            <a:ext cx="1729408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Taisns bultveida savienotājs 10">
            <a:extLst>
              <a:ext uri="{FF2B5EF4-FFF2-40B4-BE49-F238E27FC236}">
                <a16:creationId xmlns:a16="http://schemas.microsoft.com/office/drawing/2014/main" id="{CFFFFA09-6E4F-4689-92D5-355FA3CB22C0}"/>
              </a:ext>
            </a:extLst>
          </p:cNvPr>
          <p:cNvCxnSpPr>
            <a:cxnSpLocks/>
          </p:cNvCxnSpPr>
          <p:nvPr/>
        </p:nvCxnSpPr>
        <p:spPr>
          <a:xfrm flipV="1">
            <a:off x="4253948" y="3687417"/>
            <a:ext cx="3001617" cy="1977887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Taisns bultveida savienotājs 12">
            <a:extLst>
              <a:ext uri="{FF2B5EF4-FFF2-40B4-BE49-F238E27FC236}">
                <a16:creationId xmlns:a16="http://schemas.microsoft.com/office/drawing/2014/main" id="{31AE268B-4893-4669-B35D-6CDE1C606E77}"/>
              </a:ext>
            </a:extLst>
          </p:cNvPr>
          <p:cNvCxnSpPr>
            <a:cxnSpLocks/>
          </p:cNvCxnSpPr>
          <p:nvPr/>
        </p:nvCxnSpPr>
        <p:spPr>
          <a:xfrm>
            <a:off x="4373217" y="4263887"/>
            <a:ext cx="2882348" cy="1401417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5310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9A6F3253-869A-4C50-9788-A27D04E2D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0181" y="0"/>
            <a:ext cx="10515600" cy="1325563"/>
          </a:xfrm>
        </p:spPr>
        <p:txBody>
          <a:bodyPr/>
          <a:lstStyle/>
          <a:p>
            <a:r>
              <a:rPr lang="lv-LV" dirty="0"/>
              <a:t>Kuri izstrādā šāda mēroga stratēģijas?</a:t>
            </a:r>
          </a:p>
        </p:txBody>
      </p:sp>
      <p:pic>
        <p:nvPicPr>
          <p:cNvPr id="4" name="Attēls 3">
            <a:extLst>
              <a:ext uri="{FF2B5EF4-FFF2-40B4-BE49-F238E27FC236}">
                <a16:creationId xmlns:a16="http://schemas.microsoft.com/office/drawing/2014/main" id="{41334A73-F465-4BB3-AA60-67345B547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2823" y="2316112"/>
            <a:ext cx="2460626" cy="1845470"/>
          </a:xfrm>
          <a:prstGeom prst="rect">
            <a:avLst/>
          </a:prstGeom>
        </p:spPr>
      </p:pic>
      <p:pic>
        <p:nvPicPr>
          <p:cNvPr id="7" name="Attēls 6">
            <a:extLst>
              <a:ext uri="{FF2B5EF4-FFF2-40B4-BE49-F238E27FC236}">
                <a16:creationId xmlns:a16="http://schemas.microsoft.com/office/drawing/2014/main" id="{C6DD1D5D-1006-4D6F-B37E-67D89C5718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307" y="3918742"/>
            <a:ext cx="1895475" cy="1579563"/>
          </a:xfrm>
          <a:prstGeom prst="rect">
            <a:avLst/>
          </a:prstGeom>
        </p:spPr>
      </p:pic>
      <p:pic>
        <p:nvPicPr>
          <p:cNvPr id="8" name="Attēls 7">
            <a:extLst>
              <a:ext uri="{FF2B5EF4-FFF2-40B4-BE49-F238E27FC236}">
                <a16:creationId xmlns:a16="http://schemas.microsoft.com/office/drawing/2014/main" id="{336398B2-789E-45C8-9024-527DF2B474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312" y="3672556"/>
            <a:ext cx="2224087" cy="2071936"/>
          </a:xfrm>
          <a:prstGeom prst="rect">
            <a:avLst/>
          </a:prstGeom>
        </p:spPr>
      </p:pic>
      <p:pic>
        <p:nvPicPr>
          <p:cNvPr id="1040" name="Picture 16" descr="AttÄlu rezultÄti vaicÄjumam ârobin hood money transparent clipartâ">
            <a:extLst>
              <a:ext uri="{FF2B5EF4-FFF2-40B4-BE49-F238E27FC236}">
                <a16:creationId xmlns:a16="http://schemas.microsoft.com/office/drawing/2014/main" id="{3C6AEF23-AC06-40A6-95B6-E29731002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809" y="1019522"/>
            <a:ext cx="2057400" cy="22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AttÄlu rezultÄti vaicÄjumam âprofessor transparent clipartâ">
            <a:extLst>
              <a:ext uri="{FF2B5EF4-FFF2-40B4-BE49-F238E27FC236}">
                <a16:creationId xmlns:a16="http://schemas.microsoft.com/office/drawing/2014/main" id="{9E83E98F-CE08-4832-9CA0-84AD845EB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261" y="1810742"/>
            <a:ext cx="184785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AttÄlu rezultÄti vaicÄjumam âman in shadow clipartâ">
            <a:extLst>
              <a:ext uri="{FF2B5EF4-FFF2-40B4-BE49-F238E27FC236}">
                <a16:creationId xmlns:a16="http://schemas.microsoft.com/office/drawing/2014/main" id="{8B82521F-4B23-4F85-8845-F8FB35918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405" y="3586851"/>
            <a:ext cx="2905125" cy="2669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1287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A14DCF0D-1604-4538-A6EA-F0186BAD9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7048699C-950D-4ECF-BBA6-287321F9CA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lv-LV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Politika</a:t>
            </a:r>
            <a:r>
              <a:rPr lang="lv-LV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ir sabiedrisks </a:t>
            </a:r>
            <a:r>
              <a:rPr lang="lv-LV" b="0" i="0" dirty="0">
                <a:effectLst/>
                <a:latin typeface="Arial" panose="020B0604020202020204" pitchFamily="34" charset="0"/>
              </a:rPr>
              <a:t>process, kurā dažādas iedzīvotāju </a:t>
            </a:r>
            <a:r>
              <a:rPr lang="lv-LV" b="0" i="0" u="none" strike="noStrike" dirty="0">
                <a:effectLst/>
                <a:latin typeface="Arial" panose="020B0604020202020204" pitchFamily="34" charset="0"/>
                <a:hlinkClick r:id="rId2" tooltip="Interešu grup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interešu grupas</a:t>
            </a:r>
            <a:r>
              <a:rPr lang="lv-LV" b="0" i="0" dirty="0">
                <a:effectLst/>
                <a:latin typeface="Arial" panose="020B0604020202020204" pitchFamily="34" charset="0"/>
              </a:rPr>
              <a:t>, nacionālas un starptautiskas </a:t>
            </a:r>
            <a:r>
              <a:rPr lang="lv-LV" b="0" i="0" u="none" strike="noStrike" dirty="0">
                <a:effectLst/>
                <a:latin typeface="Arial" panose="020B0604020202020204" pitchFamily="34" charset="0"/>
                <a:hlinkClick r:id="rId3" tooltip="Institūcija (vēl nav uzrakstīts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institūcijas</a:t>
            </a:r>
            <a:r>
              <a:rPr lang="lv-LV" b="0" i="0" dirty="0">
                <a:effectLst/>
                <a:latin typeface="Arial" panose="020B0604020202020204" pitchFamily="34" charset="0"/>
              </a:rPr>
              <a:t>, </a:t>
            </a:r>
            <a:r>
              <a:rPr lang="lv-LV" b="0" i="0" u="none" strike="noStrike" dirty="0">
                <a:effectLst/>
                <a:latin typeface="Arial" panose="020B0604020202020204" pitchFamily="34" charset="0"/>
                <a:hlinkClick r:id="rId4" tooltip="Uzņēmum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uzņēmumi</a:t>
            </a:r>
            <a:r>
              <a:rPr lang="lv-LV" b="0" i="0" dirty="0">
                <a:effectLst/>
                <a:latin typeface="Arial" panose="020B0604020202020204" pitchFamily="34" charset="0"/>
              </a:rPr>
              <a:t> vai atsevišķi </a:t>
            </a:r>
            <a:r>
              <a:rPr lang="lv-LV" b="0" i="0" u="none" strike="noStrike" dirty="0">
                <a:effectLst/>
                <a:latin typeface="Arial" panose="020B0604020202020204" pitchFamily="34" charset="0"/>
                <a:hlinkClick r:id="rId5" tooltip="Indivīd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indivīdi</a:t>
            </a:r>
            <a:r>
              <a:rPr lang="lv-LV" b="0" i="0" dirty="0">
                <a:effectLst/>
                <a:latin typeface="Arial" panose="020B0604020202020204" pitchFamily="34" charset="0"/>
              </a:rPr>
              <a:t>, veic darbības savu oficiālu vai neoficiālu </a:t>
            </a:r>
            <a:r>
              <a:rPr lang="lv-LV" b="0" i="0" u="none" strike="noStrike" dirty="0">
                <a:effectLst/>
                <a:latin typeface="Arial" panose="020B0604020202020204" pitchFamily="34" charset="0"/>
                <a:hlinkClick r:id="rId6" tooltip="Vara (vēl nav uzrakstīts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varas</a:t>
            </a:r>
            <a:r>
              <a:rPr lang="lv-LV" b="0" i="0" dirty="0">
                <a:effectLst/>
                <a:latin typeface="Arial" panose="020B0604020202020204" pitchFamily="34" charset="0"/>
              </a:rPr>
              <a:t>, </a:t>
            </a:r>
            <a:r>
              <a:rPr lang="lv-LV" b="0" i="0" u="sng" dirty="0">
                <a:effectLst/>
                <a:latin typeface="Arial" panose="020B0604020202020204" pitchFamily="34" charset="0"/>
              </a:rPr>
              <a:t>ietekmes</a:t>
            </a:r>
            <a:r>
              <a:rPr lang="lv-LV" b="0" i="0" dirty="0">
                <a:effectLst/>
                <a:latin typeface="Arial" panose="020B0604020202020204" pitchFamily="34" charset="0"/>
              </a:rPr>
              <a:t>,</a:t>
            </a:r>
            <a:r>
              <a:rPr lang="lv-LV" b="0" i="0" u="sng" dirty="0">
                <a:effectLst/>
                <a:latin typeface="Arial" panose="020B0604020202020204" pitchFamily="34" charset="0"/>
              </a:rPr>
              <a:t> ekonomisko </a:t>
            </a:r>
            <a:r>
              <a:rPr lang="lv-LV" b="0" i="0" dirty="0">
                <a:effectLst/>
                <a:latin typeface="Arial" panose="020B0604020202020204" pitchFamily="34" charset="0"/>
              </a:rPr>
              <a:t>vai citu </a:t>
            </a:r>
            <a:r>
              <a:rPr lang="lv-LV" b="0" i="0" u="sng" dirty="0">
                <a:effectLst/>
                <a:latin typeface="Arial" panose="020B0604020202020204" pitchFamily="34" charset="0"/>
              </a:rPr>
              <a:t>mērķu sasniegšanai</a:t>
            </a:r>
            <a:r>
              <a:rPr lang="lv-LV" b="0" i="0" dirty="0">
                <a:effectLst/>
                <a:latin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lv-LV" dirty="0"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lv-LV" dirty="0">
                <a:solidFill>
                  <a:srgbClr val="000000"/>
                </a:solidFill>
                <a:latin typeface="Arial" panose="020B0604020202020204" pitchFamily="34" charset="0"/>
              </a:rPr>
              <a:t>Par </a:t>
            </a:r>
            <a:r>
              <a:rPr lang="lv-LV" b="1" dirty="0">
                <a:solidFill>
                  <a:srgbClr val="000000"/>
                </a:solidFill>
                <a:latin typeface="Arial" panose="020B0604020202020204" pitchFamily="34" charset="0"/>
              </a:rPr>
              <a:t>saimniecisko darbību </a:t>
            </a:r>
            <a:r>
              <a:rPr lang="lv-LV" dirty="0">
                <a:solidFill>
                  <a:srgbClr val="000000"/>
                </a:solidFill>
                <a:latin typeface="Arial" panose="020B0604020202020204" pitchFamily="34" charset="0"/>
              </a:rPr>
              <a:t>uzskata ikvienu </a:t>
            </a:r>
            <a:r>
              <a:rPr lang="lv-LV" u="sng" dirty="0">
                <a:solidFill>
                  <a:srgbClr val="000000"/>
                </a:solidFill>
                <a:latin typeface="Arial" panose="020B0604020202020204" pitchFamily="34" charset="0"/>
              </a:rPr>
              <a:t>darbību</a:t>
            </a:r>
            <a:r>
              <a:rPr lang="lv-LV" dirty="0">
                <a:solidFill>
                  <a:srgbClr val="000000"/>
                </a:solidFill>
                <a:latin typeface="Arial" panose="020B0604020202020204" pitchFamily="34" charset="0"/>
              </a:rPr>
              <a:t>, kas mērķēta uz preču ražošanu, darbu veikšanu, tirdzniecību un pakalpojumu </a:t>
            </a:r>
            <a:r>
              <a:rPr lang="lv-LV" u="sng" dirty="0">
                <a:solidFill>
                  <a:srgbClr val="000000"/>
                </a:solidFill>
                <a:latin typeface="Arial" panose="020B0604020202020204" pitchFamily="34" charset="0"/>
              </a:rPr>
              <a:t>sniegšanu par samaksu</a:t>
            </a:r>
            <a:r>
              <a:rPr lang="lv-LV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296732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">
            <a:extLst>
              <a:ext uri="{FF2B5EF4-FFF2-40B4-BE49-F238E27FC236}">
                <a16:creationId xmlns:a16="http://schemas.microsoft.com/office/drawing/2014/main" id="{8DEFDBBF-B01B-4601-A255-8015F8221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809" y="2027583"/>
            <a:ext cx="6003235" cy="3136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Sketch british man Royalty Free Vector Image - VectorStock">
            <a:extLst>
              <a:ext uri="{FF2B5EF4-FFF2-40B4-BE49-F238E27FC236}">
                <a16:creationId xmlns:a16="http://schemas.microsoft.com/office/drawing/2014/main" id="{CD84CF3D-4DFD-43A6-BEA4-A3034F55B7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" t="7391" r="2938" b="13623"/>
          <a:stretch/>
        </p:blipFill>
        <p:spPr bwMode="auto">
          <a:xfrm>
            <a:off x="2643809" y="1830043"/>
            <a:ext cx="6122504" cy="502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422 Battery Weak Illustrations &amp; Clip Art - iStock">
            <a:extLst>
              <a:ext uri="{FF2B5EF4-FFF2-40B4-BE49-F238E27FC236}">
                <a16:creationId xmlns:a16="http://schemas.microsoft.com/office/drawing/2014/main" id="{F818B914-1290-4CCF-9B59-3417E707F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868" y="-243508"/>
            <a:ext cx="2668656" cy="2668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arts Clipart Coal Mining - Vector Coal , Transparent Cartoon, Free  Cliparts &amp; Silhouettes - NetClipart">
            <a:extLst>
              <a:ext uri="{FF2B5EF4-FFF2-40B4-BE49-F238E27FC236}">
                <a16:creationId xmlns:a16="http://schemas.microsoft.com/office/drawing/2014/main" id="{B4A9F0AD-703F-455E-B21B-1F059BFD2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83733" cy="1912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Pellets Energy Alternative Royalty Free Cliparts, Vectors, And Stock  Illustration. Image 14721721.">
            <a:extLst>
              <a:ext uri="{FF2B5EF4-FFF2-40B4-BE49-F238E27FC236}">
                <a16:creationId xmlns:a16="http://schemas.microsoft.com/office/drawing/2014/main" id="{51B834C7-1DA9-46FE-8E6D-F38618D71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961" y="0"/>
            <a:ext cx="2362200" cy="193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Cogeneration Plant Images, Stock Photos &amp; Vectors | Shutterstock">
            <a:extLst>
              <a:ext uri="{FF2B5EF4-FFF2-40B4-BE49-F238E27FC236}">
                <a16:creationId xmlns:a16="http://schemas.microsoft.com/office/drawing/2014/main" id="{77E15452-D9BE-460C-8F34-1672F32CFD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8" b="15714"/>
          <a:stretch/>
        </p:blipFill>
        <p:spPr bwMode="auto">
          <a:xfrm>
            <a:off x="101285" y="3388001"/>
            <a:ext cx="3111645" cy="1912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28 Vertical Axis Wind Turbine Illustrations &amp; Clip Art - iStock">
            <a:extLst>
              <a:ext uri="{FF2B5EF4-FFF2-40B4-BE49-F238E27FC236}">
                <a16:creationId xmlns:a16="http://schemas.microsoft.com/office/drawing/2014/main" id="{21E60E10-2116-4D0E-AB8C-AEE362DFE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7472" y="2743200"/>
            <a:ext cx="215265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9727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dizai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6522</TotalTime>
  <Words>482</Words>
  <Application>Microsoft Office PowerPoint</Application>
  <PresentationFormat>Platekrāna</PresentationFormat>
  <Paragraphs>107</Paragraphs>
  <Slides>19</Slides>
  <Notes>0</Notes>
  <HiddenSlides>1</HiddenSlides>
  <MMClips>0</MMClips>
  <ScaleCrop>false</ScaleCrop>
  <HeadingPairs>
    <vt:vector size="6" baseType="variant">
      <vt:variant>
        <vt:lpstr>Lietotie fonti</vt:lpstr>
      </vt:variant>
      <vt:variant>
        <vt:i4>3</vt:i4>
      </vt:variant>
      <vt:variant>
        <vt:lpstr>Dizains</vt:lpstr>
      </vt:variant>
      <vt:variant>
        <vt:i4>1</vt:i4>
      </vt:variant>
      <vt:variant>
        <vt:lpstr>Slaidu virsraksti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dizains</vt:lpstr>
      <vt:lpstr>Eiropas Zaļais kurss – politika vai bizness?</vt:lpstr>
      <vt:lpstr>PowerPoint prezentācija</vt:lpstr>
      <vt:lpstr>PowerPoint prezentācija</vt:lpstr>
      <vt:lpstr>PowerPoint prezentācija</vt:lpstr>
      <vt:lpstr>EU policy puzzle: forest related policies</vt:lpstr>
      <vt:lpstr>PowerPoint prezentācija</vt:lpstr>
      <vt:lpstr>Kuri izstrādā šāda mēroga stratēģijas?</vt:lpstr>
      <vt:lpstr>PowerPoint prezentācija</vt:lpstr>
      <vt:lpstr>PowerPoint prezentācija</vt:lpstr>
      <vt:lpstr>PowerPoint prezentācija</vt:lpstr>
      <vt:lpstr>Kas rada labvēlīgu augsni biznesam?</vt:lpstr>
      <vt:lpstr>PowerPoint prezentācija</vt:lpstr>
      <vt:lpstr>Indulgenču tirdzniecība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prezentācija</dc:title>
  <dc:creator>Kristaps Klauss</dc:creator>
  <cp:lastModifiedBy>Kristaps Klauss</cp:lastModifiedBy>
  <cp:revision>30</cp:revision>
  <dcterms:created xsi:type="dcterms:W3CDTF">2021-04-23T07:34:06Z</dcterms:created>
  <dcterms:modified xsi:type="dcterms:W3CDTF">2021-04-28T09:26:33Z</dcterms:modified>
</cp:coreProperties>
</file>