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1437" r:id="rId3"/>
    <p:sldId id="1438" r:id="rId4"/>
    <p:sldId id="1439" r:id="rId5"/>
    <p:sldId id="1440" r:id="rId6"/>
    <p:sldId id="1511" r:id="rId7"/>
    <p:sldId id="1509" r:id="rId8"/>
    <p:sldId id="15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C0941D-B95C-401F-AEA4-2AC19CEBF6A7}">
          <p14:sldIdLst>
            <p14:sldId id="266"/>
            <p14:sldId id="1437"/>
            <p14:sldId id="1438"/>
            <p14:sldId id="1439"/>
            <p14:sldId id="1440"/>
            <p14:sldId id="1511"/>
            <p14:sldId id="1509"/>
            <p14:sldId id="15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13E273-F9DD-4BB3-8E50-C0F78B3AFA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729AB-89DB-4A0B-9FF4-2B83BAB2D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D4AD-E4AE-4471-AAEA-8F42B372D7C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AC68A-8BF0-4D44-9FA1-31893EB592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427D0-12D2-4006-907C-BFCABA13BE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F860A-CC30-4002-9A83-882E27EB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19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632F4-5D89-469E-9AFD-620E5E6BE5D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731C0-A523-434F-AF1E-073630CF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7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731C0-A523-434F-AF1E-073630CFEC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22D3A5-2A39-4658-8B17-087AFE564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8A792C-1C40-4DFB-8F0B-0ACF0C50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0175" y="1227138"/>
            <a:ext cx="9267825" cy="1381125"/>
          </a:xfrm>
        </p:spPr>
        <p:txBody>
          <a:bodyPr anchor="b">
            <a:normAutofit/>
          </a:bodyPr>
          <a:lstStyle>
            <a:lvl1pPr algn="l">
              <a:defRPr sz="3800" b="1">
                <a:solidFill>
                  <a:srgbClr val="5A5A5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F1268-8562-49B5-BB0B-443EAB2862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00175" y="2579688"/>
            <a:ext cx="9267825" cy="849312"/>
          </a:xfrm>
        </p:spPr>
        <p:txBody>
          <a:bodyPr>
            <a:normAutofit/>
          </a:bodyPr>
          <a:lstStyle>
            <a:lvl1pPr marL="0" indent="0" algn="l">
              <a:buNone/>
              <a:defRPr sz="3800" b="1">
                <a:solidFill>
                  <a:srgbClr val="AAAAA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B105111-9D9C-4221-BC39-E8E854777A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0700" y="3543300"/>
            <a:ext cx="5133975" cy="208756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sz="1800" b="0">
                <a:solidFill>
                  <a:srgbClr val="AAAAAA"/>
                </a:solidFill>
              </a:defRPr>
            </a:lvl2pPr>
            <a:lvl3pPr marL="914400" indent="0">
              <a:buNone/>
              <a:defRPr sz="1800" b="0">
                <a:solidFill>
                  <a:srgbClr val="AAAAAA"/>
                </a:solidFill>
              </a:defRPr>
            </a:lvl3pPr>
            <a:lvl4pPr marL="1371600" indent="0">
              <a:buNone/>
              <a:defRPr sz="1800" b="0">
                <a:solidFill>
                  <a:srgbClr val="AAAAAA"/>
                </a:solidFill>
              </a:defRPr>
            </a:lvl4pPr>
            <a:lvl5pPr marL="1828800" indent="0">
              <a:buNone/>
              <a:defRPr sz="1800" b="0">
                <a:solidFill>
                  <a:srgbClr val="AAAAA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EF67F5-D941-4F11-8009-17D8708BE6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7277" y="5055317"/>
            <a:ext cx="349377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793D5-A947-49E6-A7AA-D574E7479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EEAE62-5F5A-448D-B066-EA1AB6550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4950" y="2286000"/>
            <a:ext cx="9572625" cy="39242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  <a:defRPr sz="1600">
                <a:solidFill>
                  <a:srgbClr val="5A5A5A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  <a:defRPr sz="1600">
                <a:solidFill>
                  <a:srgbClr val="5A5A5A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  <a:defRPr sz="1600">
                <a:solidFill>
                  <a:srgbClr val="5A5A5A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  <a:defRPr sz="1600">
                <a:solidFill>
                  <a:srgbClr val="5A5A5A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  <a:defRPr sz="1600"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88D7EE-2300-4C6E-AD13-3518EB9A5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952500"/>
            <a:ext cx="9591675" cy="96202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A4F9D35-7425-4C46-9F76-9AE8790A48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689848" y="5056632"/>
            <a:ext cx="3502152" cy="180136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25400" dir="2700000" sx="95000" sy="95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31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793D5-A947-49E6-A7AA-D574E7479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EEAE62-5F5A-448D-B066-EA1AB6550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4950" y="1209369"/>
            <a:ext cx="9572625" cy="4267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  <a:defRPr sz="1600">
                <a:solidFill>
                  <a:srgbClr val="5A5A5A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  <a:defRPr sz="1600">
                <a:solidFill>
                  <a:srgbClr val="5A5A5A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  <a:defRPr sz="1600">
                <a:solidFill>
                  <a:srgbClr val="5A5A5A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  <a:defRPr sz="1600">
                <a:solidFill>
                  <a:srgbClr val="5A5A5A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  <a:defRPr sz="1600"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7F4E610E-E2FB-4B1C-8718-18CBF1D307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689848" y="5056632"/>
            <a:ext cx="3502152" cy="180136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25400" dir="2700000" sx="95000" sy="95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67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76CA8E-EB45-432A-9319-74B1C1ED6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9455D0-AE2A-4681-A4A7-871EC2BFDD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689848" y="5056632"/>
            <a:ext cx="3502152" cy="180136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25400" dir="2700000" sx="95000" sy="95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68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E50B92-C984-42D0-9033-5AE0FE06E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EEAE62-5F5A-448D-B066-EA1AB6550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00950" y="361950"/>
            <a:ext cx="4229100" cy="614700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A5A5A"/>
                </a:solidFill>
              </a:defRPr>
            </a:lvl1pPr>
            <a:lvl2pPr marL="457200" indent="0">
              <a:buNone/>
              <a:defRPr sz="1600">
                <a:solidFill>
                  <a:srgbClr val="5A5A5A"/>
                </a:solidFill>
              </a:defRPr>
            </a:lvl2pPr>
            <a:lvl3pPr marL="914400" indent="0">
              <a:buNone/>
              <a:defRPr sz="1600">
                <a:solidFill>
                  <a:srgbClr val="5A5A5A"/>
                </a:solidFill>
              </a:defRPr>
            </a:lvl3pPr>
            <a:lvl4pPr marL="1371600" indent="0">
              <a:buNone/>
              <a:defRPr sz="1600">
                <a:solidFill>
                  <a:srgbClr val="5A5A5A"/>
                </a:solidFill>
              </a:defRPr>
            </a:lvl4pPr>
            <a:lvl5pPr marL="1828800" indent="0">
              <a:buNone/>
              <a:defRPr sz="1600">
                <a:solidFill>
                  <a:srgbClr val="5A5A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88D7EE-2300-4C6E-AD13-3518EB9A5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952500"/>
            <a:ext cx="5430511" cy="96202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F240BD7-F947-4E00-8F90-BCBA9D4467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04950" y="2286000"/>
            <a:ext cx="5411461" cy="392429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A5A5A"/>
                </a:solidFill>
              </a:defRPr>
            </a:lvl1pPr>
            <a:lvl2pPr marL="457200" indent="0">
              <a:buNone/>
              <a:defRPr sz="1600">
                <a:solidFill>
                  <a:srgbClr val="5A5A5A"/>
                </a:solidFill>
              </a:defRPr>
            </a:lvl2pPr>
            <a:lvl3pPr marL="914400" indent="0">
              <a:buNone/>
              <a:defRPr sz="1600">
                <a:solidFill>
                  <a:srgbClr val="5A5A5A"/>
                </a:solidFill>
              </a:defRPr>
            </a:lvl3pPr>
            <a:lvl4pPr marL="1371600" indent="0">
              <a:buNone/>
              <a:defRPr sz="1600">
                <a:solidFill>
                  <a:srgbClr val="5A5A5A"/>
                </a:solidFill>
              </a:defRPr>
            </a:lvl4pPr>
            <a:lvl5pPr marL="1828800" indent="0">
              <a:buNone/>
              <a:defRPr sz="1600"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D7EF9B41-7223-4818-A889-70BD4F123A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689848" y="5056632"/>
            <a:ext cx="3502152" cy="180136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25400" dir="2700000" sx="95000" sy="95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29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DC772-153F-441B-94D3-368169562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EEAE62-5F5A-448D-B066-EA1AB6550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9100" y="2057400"/>
            <a:ext cx="3790950" cy="27527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A5A5A"/>
                </a:solidFill>
              </a:defRPr>
            </a:lvl1pPr>
            <a:lvl2pPr marL="457200" indent="0">
              <a:buNone/>
              <a:defRPr sz="1600">
                <a:solidFill>
                  <a:srgbClr val="5A5A5A"/>
                </a:solidFill>
              </a:defRPr>
            </a:lvl2pPr>
            <a:lvl3pPr marL="914400" indent="0">
              <a:buNone/>
              <a:defRPr sz="1600">
                <a:solidFill>
                  <a:srgbClr val="5A5A5A"/>
                </a:solidFill>
              </a:defRPr>
            </a:lvl3pPr>
            <a:lvl4pPr marL="1371600" indent="0">
              <a:buNone/>
              <a:defRPr sz="1600">
                <a:solidFill>
                  <a:srgbClr val="5A5A5A"/>
                </a:solidFill>
              </a:defRPr>
            </a:lvl4pPr>
            <a:lvl5pPr marL="1828800" indent="0">
              <a:buNone/>
              <a:defRPr sz="1600"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88D7EE-2300-4C6E-AD13-3518EB9A5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950" y="1733550"/>
            <a:ext cx="6238874" cy="866776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F240BD7-F947-4E00-8F90-BCBA9D4467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04949" y="2600326"/>
            <a:ext cx="6238875" cy="2428874"/>
          </a:xfrm>
        </p:spPr>
        <p:txBody>
          <a:bodyPr>
            <a:normAutofit/>
          </a:bodyPr>
          <a:lstStyle>
            <a:lvl1pPr marL="285750" indent="-285750">
              <a:buClr>
                <a:srgbClr val="FF9E16"/>
              </a:buClr>
              <a:buSzPct val="70000"/>
              <a:buFont typeface="Wingdings 2" panose="05020102010507070707" pitchFamily="18" charset="2"/>
              <a:buChar char=""/>
              <a:defRPr sz="1600">
                <a:solidFill>
                  <a:srgbClr val="5A5A5A"/>
                </a:solidFill>
              </a:defRPr>
            </a:lvl1pPr>
            <a:lvl2pPr marL="742950" indent="-285750">
              <a:buClr>
                <a:srgbClr val="FF9E16"/>
              </a:buClr>
              <a:buSzPct val="70000"/>
              <a:buFont typeface="Wingdings 2" panose="05020102010507070707" pitchFamily="18" charset="2"/>
              <a:buChar char=""/>
              <a:defRPr sz="1600">
                <a:solidFill>
                  <a:srgbClr val="5A5A5A"/>
                </a:solidFill>
              </a:defRPr>
            </a:lvl2pPr>
            <a:lvl3pPr marL="1200150" indent="-285750">
              <a:buClr>
                <a:srgbClr val="FF9E16"/>
              </a:buClr>
              <a:buSzPct val="70000"/>
              <a:buFont typeface="Wingdings 2" panose="05020102010507070707" pitchFamily="18" charset="2"/>
              <a:buChar char=""/>
              <a:defRPr sz="1600">
                <a:solidFill>
                  <a:srgbClr val="5A5A5A"/>
                </a:solidFill>
              </a:defRPr>
            </a:lvl3pPr>
            <a:lvl4pPr marL="1657350" indent="-285750">
              <a:buClr>
                <a:srgbClr val="FF9E16"/>
              </a:buClr>
              <a:buSzPct val="70000"/>
              <a:buFont typeface="Wingdings 2" panose="05020102010507070707" pitchFamily="18" charset="2"/>
              <a:buChar char=""/>
              <a:defRPr sz="1600">
                <a:solidFill>
                  <a:srgbClr val="5A5A5A"/>
                </a:solidFill>
              </a:defRPr>
            </a:lvl4pPr>
            <a:lvl5pPr marL="2114550" indent="-285750">
              <a:buClr>
                <a:srgbClr val="FF9E16"/>
              </a:buClr>
              <a:buSzPct val="70000"/>
              <a:buFont typeface="Wingdings 2" panose="05020102010507070707" pitchFamily="18" charset="2"/>
              <a:buChar char=""/>
              <a:defRPr sz="1600"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15C2C8F-E447-40C1-BF83-CE2FD93DB1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689848" y="5056632"/>
            <a:ext cx="3502152" cy="180136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25400" dir="2700000" sx="95000" sy="95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69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45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037857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lv-LV"/>
              <a:t>31/10/2019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48135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lv-LV"/>
              <a:t>LLU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12471" y="6048133"/>
            <a:ext cx="1468348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AB1C19-AF7C-49A7-BE9B-EDEE0A75BB42}" type="slidenum">
              <a:rPr lang="lv-LV" smtClean="0"/>
              <a:t>‹#›</a:t>
            </a:fld>
            <a:endParaRPr lang="lv-LV"/>
          </a:p>
        </p:txBody>
      </p:sp>
      <p:grpSp>
        <p:nvGrpSpPr>
          <p:cNvPr id="7" name="Group 6"/>
          <p:cNvGrpSpPr/>
          <p:nvPr/>
        </p:nvGrpSpPr>
        <p:grpSpPr>
          <a:xfrm>
            <a:off x="0" y="6432328"/>
            <a:ext cx="12192000" cy="502028"/>
            <a:chOff x="0" y="6606986"/>
            <a:chExt cx="9144000" cy="502028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06986"/>
              <a:ext cx="4283968" cy="50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6606986"/>
              <a:ext cx="4283968" cy="50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69382" y="6606986"/>
              <a:ext cx="3674618" cy="50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49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52F10-D3C7-49C7-8A75-95F5479E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7DEA1-99A0-46B8-983B-5E6BD1EDF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80E0D-4E12-4674-BB59-DC4B96700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D175A-4425-4865-AB6E-500870573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B1388-AC1F-42BC-853D-ACD1E91B9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00E7-9E11-4B7D-84E4-7E8258C3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9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8" r:id="rId3"/>
    <p:sldLayoutId id="2147483675" r:id="rId4"/>
    <p:sldLayoutId id="2147483674" r:id="rId5"/>
    <p:sldLayoutId id="2147483677" r:id="rId6"/>
    <p:sldLayoutId id="2147483679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9E16"/>
        </a:buClr>
        <a:buSzPct val="40000"/>
        <a:buFont typeface="Wingdings 2" panose="05020102010507070707" pitchFamily="18" charset="2"/>
        <a:buChar char="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9E16"/>
        </a:buClr>
        <a:buSzPct val="40000"/>
        <a:buFont typeface="Wingdings 2" panose="05020102010507070707" pitchFamily="18" charset="2"/>
        <a:buChar char="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9E16"/>
        </a:buClr>
        <a:buSzPct val="40000"/>
        <a:buFont typeface="Wingdings 2" panose="05020102010507070707" pitchFamily="18" charset="2"/>
        <a:buChar char="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9E16"/>
        </a:buClr>
        <a:buSzPct val="40000"/>
        <a:buFont typeface="Wingdings 2" panose="05020102010507070707" pitchFamily="18" charset="2"/>
        <a:buChar char="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9E16"/>
        </a:buClr>
        <a:buSzPct val="40000"/>
        <a:buFont typeface="Wingdings 2" panose="05020102010507070707" pitchFamily="18" charset="2"/>
        <a:buChar char="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BC3C-3F3E-4F0C-869B-0EE6A0D32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662" y="1846204"/>
            <a:ext cx="9334085" cy="1381125"/>
          </a:xfrm>
        </p:spPr>
        <p:txBody>
          <a:bodyPr>
            <a:normAutofit/>
          </a:bodyPr>
          <a:lstStyle/>
          <a:p>
            <a:r>
              <a:rPr lang="lv-LV" sz="40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ILGTSPĒJĪGA ATTĪSTĪBA – </a:t>
            </a:r>
            <a:br>
              <a:rPr lang="lv-LV" sz="40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lv-LV" sz="4000" cap="all" dirty="0">
                <a:latin typeface="Calibri" panose="020F0502020204030204" pitchFamily="34" charset="0"/>
                <a:ea typeface="Calibri" panose="020F0502020204030204" pitchFamily="34" charset="0"/>
              </a:rPr>
              <a:t>CILVĒKS, SABIEDRĪBA, UZŅĒMUMS</a:t>
            </a:r>
            <a:endParaRPr lang="lv-LV" cap="al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14573-E5E9-42D4-89E1-FADD11F5B4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0700" y="3543300"/>
            <a:ext cx="6438900" cy="2087562"/>
          </a:xfrm>
        </p:spPr>
        <p:txBody>
          <a:bodyPr/>
          <a:lstStyle/>
          <a:p>
            <a:r>
              <a:rPr lang="lv-LV" dirty="0"/>
              <a:t>ULDIS BIĶIS</a:t>
            </a:r>
          </a:p>
          <a:p>
            <a:r>
              <a:rPr lang="lv-LV" b="0" dirty="0"/>
              <a:t>AS «Latvijas Finieris» padomes priekšsēdētājs</a:t>
            </a:r>
          </a:p>
          <a:p>
            <a:r>
              <a:rPr lang="lv-LV" b="0" dirty="0"/>
              <a:t>LLU, 2021.gada 28.aprīlis</a:t>
            </a:r>
          </a:p>
        </p:txBody>
      </p:sp>
    </p:spTree>
    <p:extLst>
      <p:ext uri="{BB962C8B-B14F-4D97-AF65-F5344CB8AC3E}">
        <p14:creationId xmlns:p14="http://schemas.microsoft.com/office/powerpoint/2010/main" val="335692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538A6-A689-4E38-ACBC-15962F30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52501"/>
            <a:ext cx="9591675" cy="609014"/>
          </a:xfrm>
        </p:spPr>
        <p:txBody>
          <a:bodyPr/>
          <a:lstStyle/>
          <a:p>
            <a:r>
              <a:rPr lang="lv-LV" dirty="0"/>
              <a:t>ILGTSPĒJA – SAVSTARPĒJĀ MIJIEDARBĪBA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FF787-D7C8-4472-B1D9-7665D84C29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62634-835E-4C6A-BFB3-D25595DB4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98" y="1983418"/>
            <a:ext cx="6296025" cy="3939412"/>
          </a:xfrm>
          <a:prstGeom prst="rect">
            <a:avLst/>
          </a:prstGeom>
        </p:spPr>
      </p:pic>
      <p:pic>
        <p:nvPicPr>
          <p:cNvPr id="4100" name="Picture 4" descr="Facebook">
            <a:extLst>
              <a:ext uri="{FF2B5EF4-FFF2-40B4-BE49-F238E27FC236}">
                <a16:creationId xmlns:a16="http://schemas.microsoft.com/office/drawing/2014/main" id="{B76FD3AF-4B45-4EF5-8697-70ED35E4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85" y="2675632"/>
            <a:ext cx="4098415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1BEEFC-8F38-4F3A-B1C6-338B69596CE5}"/>
              </a:ext>
            </a:extLst>
          </p:cNvPr>
          <p:cNvSpPr txBox="1"/>
          <p:nvPr/>
        </p:nvSpPr>
        <p:spPr>
          <a:xfrm>
            <a:off x="8092610" y="1983418"/>
            <a:ext cx="393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rgbClr val="00B050"/>
                </a:solidFill>
              </a:rPr>
              <a:t>IESPĒJAS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7C900-C203-4591-9CC6-1377BB24EFE4}"/>
              </a:ext>
            </a:extLst>
          </p:cNvPr>
          <p:cNvSpPr txBox="1"/>
          <p:nvPr/>
        </p:nvSpPr>
        <p:spPr>
          <a:xfrm>
            <a:off x="8092610" y="4676695"/>
            <a:ext cx="393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rgbClr val="FF0000"/>
                </a:solidFill>
              </a:rPr>
              <a:t>DRAUDI ?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1EB7A295-0897-4BF3-A70D-FD7195A5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96" y="4063404"/>
            <a:ext cx="1715777" cy="17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8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AEFAF0-D21F-4A31-B100-ED988844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702" y="1031828"/>
            <a:ext cx="9591675" cy="596302"/>
          </a:xfrm>
        </p:spPr>
        <p:txBody>
          <a:bodyPr/>
          <a:lstStyle/>
          <a:p>
            <a:r>
              <a:rPr lang="lv-LV" dirty="0"/>
              <a:t>CILVĒKS – INDIVIDUĀLĀS IZVĒLES UN RĪCĪBAS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CFBF2-1597-40F6-A4ED-08642F1008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 descr="Inčukalna novads - 11. un 13.februārī notiks Gaujas Nacionālā parka dabas  aizsardzības plāna izstrādes uzsākšanas sanāksmes">
            <a:extLst>
              <a:ext uri="{FF2B5EF4-FFF2-40B4-BE49-F238E27FC236}">
                <a16:creationId xmlns:a16="http://schemas.microsoft.com/office/drawing/2014/main" id="{06179A2F-881E-40D6-BFF9-A0751D7C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228600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sētas plānošana un attīstība | Rīgas pilsētas pašvaldība">
            <a:extLst>
              <a:ext uri="{FF2B5EF4-FFF2-40B4-BE49-F238E27FC236}">
                <a16:creationId xmlns:a16="http://schemas.microsoft.com/office/drawing/2014/main" id="{DB7F0100-0B19-49DC-AD99-E5A4DCE61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81" y="1825992"/>
            <a:ext cx="4923401" cy="2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ujas nacionālais parks — Vikipēdija">
            <a:extLst>
              <a:ext uri="{FF2B5EF4-FFF2-40B4-BE49-F238E27FC236}">
                <a16:creationId xmlns:a16="http://schemas.microsoft.com/office/drawing/2014/main" id="{390182C9-C296-485D-8B8B-08771358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43" y="1831994"/>
            <a:ext cx="4832035" cy="2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DEL46 pārtikas atkritumu smalcinātājs | Vannupasaule.lv">
            <a:extLst>
              <a:ext uri="{FF2B5EF4-FFF2-40B4-BE49-F238E27FC236}">
                <a16:creationId xmlns:a16="http://schemas.microsoft.com/office/drawing/2014/main" id="{81C1F57A-1158-47A0-A272-8B596EF2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61" y="4778099"/>
            <a:ext cx="1807910" cy="14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ur 16 Prozent der Deutschen würden sich ein Elektroauto kaufen -  Sonnenseite - Ökologische Kommunikation mit Franz Alt">
            <a:extLst>
              <a:ext uri="{FF2B5EF4-FFF2-40B4-BE49-F238E27FC236}">
                <a16:creationId xmlns:a16="http://schemas.microsoft.com/office/drawing/2014/main" id="{8F521C04-AB46-43B3-AFF2-E9D7F3B5B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r="18891"/>
          <a:stretch/>
        </p:blipFill>
        <p:spPr bwMode="auto">
          <a:xfrm>
            <a:off x="5578760" y="4777274"/>
            <a:ext cx="1949904" cy="14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ā izvēlēties velosipēdu pieaugušajam? :: staburags.lv">
            <a:extLst>
              <a:ext uri="{FF2B5EF4-FFF2-40B4-BE49-F238E27FC236}">
                <a16:creationId xmlns:a16="http://schemas.microsoft.com/office/drawing/2014/main" id="{A83E948E-BD4A-48CC-846E-BEE512D1B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4"/>
          <a:stretch/>
        </p:blipFill>
        <p:spPr bwMode="auto">
          <a:xfrm>
            <a:off x="7749502" y="4777274"/>
            <a:ext cx="2051399" cy="14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ik izmaksā bioloģiskā pārtika? | Swedbank blogs">
            <a:extLst>
              <a:ext uri="{FF2B5EF4-FFF2-40B4-BE49-F238E27FC236}">
                <a16:creationId xmlns:a16="http://schemas.microsoft.com/office/drawing/2014/main" id="{D4B4C7E7-37BF-4794-803C-D070BE8FF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15157"/>
          <a:stretch/>
        </p:blipFill>
        <p:spPr bwMode="auto">
          <a:xfrm>
            <a:off x="1167130" y="4757674"/>
            <a:ext cx="2166393" cy="14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8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1,667 Balance Between Money And The Environment Stock Photos, Pictures &amp;  Royalty-Free Images - iStock">
            <a:extLst>
              <a:ext uri="{FF2B5EF4-FFF2-40B4-BE49-F238E27FC236}">
                <a16:creationId xmlns:a16="http://schemas.microsoft.com/office/drawing/2014/main" id="{620B5C11-3201-43B5-8C7D-66AEC771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327" y="1565547"/>
            <a:ext cx="4065227" cy="30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D4B66A9-764B-4E73-AC82-18FCC0C31B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b="13761"/>
          <a:stretch/>
        </p:blipFill>
        <p:spPr>
          <a:xfrm>
            <a:off x="1281580" y="3351100"/>
            <a:ext cx="5851391" cy="309686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AEFAF0-D21F-4A31-B100-ED988844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702" y="1031828"/>
            <a:ext cx="9591675" cy="596302"/>
          </a:xfrm>
        </p:spPr>
        <p:txBody>
          <a:bodyPr/>
          <a:lstStyle/>
          <a:p>
            <a:r>
              <a:rPr lang="lv-LV" dirty="0"/>
              <a:t>SABIEDRĪBA UN VALSTS – KOPĒJO VIEDOKĻU VEIDOŠANA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CFBF2-1597-40F6-A4ED-08642F1008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3076" name="Picture 4" descr="Stop go signs Royalty Free Vector Image - VectorStock">
            <a:extLst>
              <a:ext uri="{FF2B5EF4-FFF2-40B4-BE49-F238E27FC236}">
                <a16:creationId xmlns:a16="http://schemas.microsoft.com/office/drawing/2014/main" id="{A50A7131-F2A1-4B47-B06D-5ED36C850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" b="15405"/>
          <a:stretch/>
        </p:blipFill>
        <p:spPr bwMode="auto">
          <a:xfrm>
            <a:off x="1590378" y="2047331"/>
            <a:ext cx="3248123" cy="20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peed test internet measure speedometer icon fast Vector Image">
            <a:extLst>
              <a:ext uri="{FF2B5EF4-FFF2-40B4-BE49-F238E27FC236}">
                <a16:creationId xmlns:a16="http://schemas.microsoft.com/office/drawing/2014/main" id="{05FBB3BB-16A5-4A84-8B98-539DFFF85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50000" r="19046" b="12717"/>
          <a:stretch/>
        </p:blipFill>
        <p:spPr bwMode="auto">
          <a:xfrm>
            <a:off x="7317976" y="4864231"/>
            <a:ext cx="2446527" cy="158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newable Energy - Wind And Solar Energy Icon Clipart (650x551), Png Download">
            <a:extLst>
              <a:ext uri="{FF2B5EF4-FFF2-40B4-BE49-F238E27FC236}">
                <a16:creationId xmlns:a16="http://schemas.microsoft.com/office/drawing/2014/main" id="{789F3CFB-051E-408B-905A-F14DB65A3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07" y="1846561"/>
            <a:ext cx="1774864" cy="150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nner Cartoon Birds Patterns Pinterest - Bird In Nest Clipart - Png Download (958x688), Png Download">
            <a:extLst>
              <a:ext uri="{FF2B5EF4-FFF2-40B4-BE49-F238E27FC236}">
                <a16:creationId xmlns:a16="http://schemas.microsoft.com/office/drawing/2014/main" id="{5D7BD6AC-C79D-4EC3-8AB4-5ED98A021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272" y="2986230"/>
            <a:ext cx="830316" cy="59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6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AEFAF0-D21F-4A31-B100-ED988844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702" y="1031828"/>
            <a:ext cx="9591675" cy="596302"/>
          </a:xfrm>
        </p:spPr>
        <p:txBody>
          <a:bodyPr/>
          <a:lstStyle/>
          <a:p>
            <a:r>
              <a:rPr lang="lv-LV" dirty="0"/>
              <a:t>UZŅĒMUMS – RESURSU NODROŠINĀTĀJS KOPĒJĀ ĶĒDĒ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CFBF2-1597-40F6-A4ED-08642F1008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1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462F72BE-C201-443E-99DB-4D66062894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0" b="23289"/>
          <a:stretch/>
        </p:blipFill>
        <p:spPr>
          <a:xfrm>
            <a:off x="1815548" y="2352886"/>
            <a:ext cx="8021691" cy="3618876"/>
          </a:xfr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1CFCFA4-2B39-499B-8A13-146259724F1D}"/>
              </a:ext>
            </a:extLst>
          </p:cNvPr>
          <p:cNvSpPr txBox="1">
            <a:spLocks/>
          </p:cNvSpPr>
          <p:nvPr/>
        </p:nvSpPr>
        <p:spPr>
          <a:xfrm>
            <a:off x="5623846" y="2090791"/>
            <a:ext cx="1307207" cy="683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lv-LV" sz="2000" dirty="0"/>
              <a:t>Kur mēs dzīvojam?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E37F53C-CBD8-40F1-861B-B7054212301E}"/>
              </a:ext>
            </a:extLst>
          </p:cNvPr>
          <p:cNvSpPr txBox="1">
            <a:spLocks/>
          </p:cNvSpPr>
          <p:nvPr/>
        </p:nvSpPr>
        <p:spPr>
          <a:xfrm>
            <a:off x="8185438" y="1891422"/>
            <a:ext cx="1197102" cy="725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lv-LV" sz="2000" dirty="0"/>
              <a:t>Ko mēs ēdam?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ED3050E-682F-47C4-9BE2-1CF6DBF383CF}"/>
              </a:ext>
            </a:extLst>
          </p:cNvPr>
          <p:cNvSpPr txBox="1">
            <a:spLocks/>
          </p:cNvSpPr>
          <p:nvPr/>
        </p:nvSpPr>
        <p:spPr>
          <a:xfrm>
            <a:off x="9739668" y="3177940"/>
            <a:ext cx="1402511" cy="113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lv-LV" sz="2000" dirty="0"/>
              <a:t>Ko mēs velkam mugurā?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9559481-059B-4884-BA6B-6AD35FCE8D9C}"/>
              </a:ext>
            </a:extLst>
          </p:cNvPr>
          <p:cNvSpPr txBox="1">
            <a:spLocks/>
          </p:cNvSpPr>
          <p:nvPr/>
        </p:nvSpPr>
        <p:spPr>
          <a:xfrm>
            <a:off x="8281250" y="5516766"/>
            <a:ext cx="1609311" cy="725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lv-LV" sz="2000" dirty="0"/>
              <a:t>Kā mēs iepērkamies?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F9423B4-C2EA-4115-91D9-C15F183629BF}"/>
              </a:ext>
            </a:extLst>
          </p:cNvPr>
          <p:cNvSpPr txBox="1">
            <a:spLocks/>
          </p:cNvSpPr>
          <p:nvPr/>
        </p:nvSpPr>
        <p:spPr>
          <a:xfrm>
            <a:off x="1428560" y="2163955"/>
            <a:ext cx="1736035" cy="9118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lv-LV" sz="2000" dirty="0"/>
              <a:t>Kā mēs uzturam veselību?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D1F2692-4E78-412E-A60C-5A4D68B58546}"/>
              </a:ext>
            </a:extLst>
          </p:cNvPr>
          <p:cNvSpPr txBox="1">
            <a:spLocks/>
          </p:cNvSpPr>
          <p:nvPr/>
        </p:nvSpPr>
        <p:spPr>
          <a:xfrm>
            <a:off x="1403712" y="5313083"/>
            <a:ext cx="1609311" cy="9080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lv-LV" sz="2000" dirty="0"/>
              <a:t>Kā mēs pavadām brīvo laiku?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8EECDA5-B24B-480A-BB89-6DC90BD93178}"/>
              </a:ext>
            </a:extLst>
          </p:cNvPr>
          <p:cNvSpPr txBox="1">
            <a:spLocks/>
          </p:cNvSpPr>
          <p:nvPr/>
        </p:nvSpPr>
        <p:spPr>
          <a:xfrm>
            <a:off x="3062254" y="1888301"/>
            <a:ext cx="1806536" cy="725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lv-LV" sz="2000" dirty="0"/>
              <a:t>Kā mēs radām darbavietas?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15C27D4-D16A-4147-A5A2-CC7597619DD4}"/>
              </a:ext>
            </a:extLst>
          </p:cNvPr>
          <p:cNvSpPr txBox="1">
            <a:spLocks/>
          </p:cNvSpPr>
          <p:nvPr/>
        </p:nvSpPr>
        <p:spPr>
          <a:xfrm>
            <a:off x="4960591" y="5335400"/>
            <a:ext cx="1806536" cy="8857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E16"/>
              </a:buClr>
              <a:buSzPct val="40000"/>
              <a:buFont typeface="Wingdings 2" panose="05020102010507070707" pitchFamily="18" charset="2"/>
              <a:buChar char="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lv-LV" sz="2000" dirty="0"/>
              <a:t>Kā nodrošinām enerģiju savam dzīvesveidam?</a:t>
            </a:r>
          </a:p>
        </p:txBody>
      </p:sp>
    </p:spTree>
    <p:extLst>
      <p:ext uri="{BB962C8B-B14F-4D97-AF65-F5344CB8AC3E}">
        <p14:creationId xmlns:p14="http://schemas.microsoft.com/office/powerpoint/2010/main" val="281530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181714-02B1-448A-9F91-1FE05398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845" y="1687437"/>
            <a:ext cx="3481755" cy="13031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AEFAF0-D21F-4A31-B100-ED988844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702" y="720285"/>
            <a:ext cx="9591675" cy="907845"/>
          </a:xfrm>
        </p:spPr>
        <p:txBody>
          <a:bodyPr>
            <a:normAutofit fontScale="90000"/>
          </a:bodyPr>
          <a:lstStyle/>
          <a:p>
            <a:r>
              <a:rPr lang="lv-LV" dirty="0"/>
              <a:t>TEHNOLOĢIJU ATTĪSTĪBAS PIEMĒRI UN INOVĀCIJU PARTNERI LATVIJAS FINIERĪ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CFBF2-1597-40F6-A4ED-08642F1008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74A3B-C843-42D3-8A2B-10F8B8D72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702" y="4728822"/>
            <a:ext cx="5774915" cy="1408893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31F750E-1B40-440E-BAB1-6FB55BDD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588" y="4651815"/>
            <a:ext cx="12668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ining mission to Japan on World Class Manufacturing | Sirris">
            <a:extLst>
              <a:ext uri="{FF2B5EF4-FFF2-40B4-BE49-F238E27FC236}">
                <a16:creationId xmlns:a16="http://schemas.microsoft.com/office/drawing/2014/main" id="{26D39779-FD6D-46CF-8622-D09AD5D2C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02" y="3155837"/>
            <a:ext cx="3481755" cy="140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F5946B-4598-4E74-AEDE-22AA7C43B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6" y="3046401"/>
            <a:ext cx="3708304" cy="1586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55930-5784-4E4B-B9CD-7F756203967F}"/>
              </a:ext>
            </a:extLst>
          </p:cNvPr>
          <p:cNvSpPr txBox="1"/>
          <p:nvPr/>
        </p:nvSpPr>
        <p:spPr>
          <a:xfrm>
            <a:off x="1524106" y="3184118"/>
            <a:ext cx="332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chemeClr val="bg1"/>
                </a:solidFill>
              </a:rPr>
              <a:t>WORLD CLASS MANUFACTURING, JAPAN</a:t>
            </a:r>
          </a:p>
        </p:txBody>
      </p:sp>
      <p:pic>
        <p:nvPicPr>
          <p:cNvPr id="22" name="Picture 21" descr="A picture containing building, outdoor, sheep, hill&#10;&#10;Description automatically generated">
            <a:extLst>
              <a:ext uri="{FF2B5EF4-FFF2-40B4-BE49-F238E27FC236}">
                <a16:creationId xmlns:a16="http://schemas.microsoft.com/office/drawing/2014/main" id="{F4B1BFD9-34C4-4986-85AF-0B34AA52F4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15" y="1683918"/>
            <a:ext cx="1742263" cy="1306697"/>
          </a:xfrm>
          <a:prstGeom prst="rect">
            <a:avLst/>
          </a:prstGeom>
        </p:spPr>
      </p:pic>
      <p:pic>
        <p:nvPicPr>
          <p:cNvPr id="23" name="Picture 22" descr="A close up of smoke&#10;&#10;Description automatically generated">
            <a:extLst>
              <a:ext uri="{FF2B5EF4-FFF2-40B4-BE49-F238E27FC236}">
                <a16:creationId xmlns:a16="http://schemas.microsoft.com/office/drawing/2014/main" id="{D9159AE5-48A8-4712-ACC7-34CBABEBE8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4"/>
          <a:stretch/>
        </p:blipFill>
        <p:spPr>
          <a:xfrm>
            <a:off x="1449702" y="1683917"/>
            <a:ext cx="1884341" cy="1306698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44083098-C6F1-4AF2-9207-D65E54DB2B49}"/>
              </a:ext>
            </a:extLst>
          </p:cNvPr>
          <p:cNvSpPr/>
          <p:nvPr/>
        </p:nvSpPr>
        <p:spPr>
          <a:xfrm>
            <a:off x="3450254" y="2062387"/>
            <a:ext cx="593926" cy="5903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6" name="Content Placeholder 6" descr="A person in a blue shirt&#10;&#10;Description automatically generated">
            <a:extLst>
              <a:ext uri="{FF2B5EF4-FFF2-40B4-BE49-F238E27FC236}">
                <a16:creationId xmlns:a16="http://schemas.microsoft.com/office/drawing/2014/main" id="{CB353838-AE05-44E7-A2BB-41E293B9CD0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50" y="3163986"/>
            <a:ext cx="2066611" cy="1377741"/>
          </a:xfrm>
        </p:spPr>
      </p:pic>
      <p:pic>
        <p:nvPicPr>
          <p:cNvPr id="27" name="Picture 26" descr="A factory with blue sky and clouds&#10;&#10;Description automatically generated">
            <a:extLst>
              <a:ext uri="{FF2B5EF4-FFF2-40B4-BE49-F238E27FC236}">
                <a16:creationId xmlns:a16="http://schemas.microsoft.com/office/drawing/2014/main" id="{1195BE4F-AD58-42EB-AD9C-87D30E7C7F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3917"/>
            <a:ext cx="980023" cy="130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0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. Ekosistēmu pakalpojuma koncepta pielietojums nozaru politikās un zemes  pārvaldībā | LIFE Viva Grass">
            <a:extLst>
              <a:ext uri="{FF2B5EF4-FFF2-40B4-BE49-F238E27FC236}">
                <a16:creationId xmlns:a16="http://schemas.microsoft.com/office/drawing/2014/main" id="{919D961D-831A-4FCC-B091-F1CAC1C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80" y="1248329"/>
            <a:ext cx="4802158" cy="45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741C86-13F2-4082-871E-D361BB94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98" y="784343"/>
            <a:ext cx="3858980" cy="1749801"/>
          </a:xfrm>
        </p:spPr>
        <p:txBody>
          <a:bodyPr>
            <a:normAutofit/>
          </a:bodyPr>
          <a:lstStyle/>
          <a:p>
            <a:r>
              <a:rPr lang="lv-LV" sz="2400" dirty="0"/>
              <a:t>EKOSISTĒMAS PIEEJA – LĪDZSVAROTA ATTĪSTĪBA, BALSTĪTA UZ SAVSTARPĒJU PARTNERĪBU UN VIENOŠANOS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D44F5-4B05-49D2-809F-2C9C718238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9E304-7A18-465A-8CC6-0B463AC65CC5}"/>
              </a:ext>
            </a:extLst>
          </p:cNvPr>
          <p:cNvSpPr txBox="1"/>
          <p:nvPr/>
        </p:nvSpPr>
        <p:spPr>
          <a:xfrm>
            <a:off x="5034424" y="5774342"/>
            <a:ext cx="420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i="1" dirty="0"/>
              <a:t>Avots: vivagrass.eu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921438-78A1-429A-B11A-DD92E718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68" y="1179132"/>
            <a:ext cx="1328664" cy="13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492FC-CAF7-4584-AEA4-840FF54B68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29" t="1579" r="4709" b="3511"/>
          <a:stretch/>
        </p:blipFill>
        <p:spPr>
          <a:xfrm>
            <a:off x="816597" y="2605626"/>
            <a:ext cx="5640763" cy="3291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33BE45-304A-45E8-8165-91681F060914}"/>
              </a:ext>
            </a:extLst>
          </p:cNvPr>
          <p:cNvSpPr txBox="1"/>
          <p:nvPr/>
        </p:nvSpPr>
        <p:spPr>
          <a:xfrm>
            <a:off x="978802" y="5741135"/>
            <a:ext cx="322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i="1" dirty="0"/>
              <a:t>Avots: LR Zemkopības ministrija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8BADDC-5B5C-42CB-A9D6-68FCB0BCE1EF}"/>
              </a:ext>
            </a:extLst>
          </p:cNvPr>
          <p:cNvSpPr/>
          <p:nvPr/>
        </p:nvSpPr>
        <p:spPr>
          <a:xfrm rot="5400000">
            <a:off x="4707982" y="4104881"/>
            <a:ext cx="2819183" cy="43447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/>
              <a:t>MĒS - PATĒRĒTĀJI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F4E56-B79D-4E78-8619-2947782199D2}"/>
              </a:ext>
            </a:extLst>
          </p:cNvPr>
          <p:cNvSpPr txBox="1"/>
          <p:nvPr/>
        </p:nvSpPr>
        <p:spPr>
          <a:xfrm>
            <a:off x="10324532" y="4045120"/>
            <a:ext cx="1105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i="1" dirty="0"/>
              <a:t>Stratēģiskais ietekmes uz vidi novērtējums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AE8AD-BBC5-4AA6-878B-96666C0643AC}"/>
              </a:ext>
            </a:extLst>
          </p:cNvPr>
          <p:cNvSpPr txBox="1"/>
          <p:nvPr/>
        </p:nvSpPr>
        <p:spPr>
          <a:xfrm>
            <a:off x="6760332" y="4122064"/>
            <a:ext cx="984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i="1" dirty="0"/>
              <a:t>Ekosistēmas pakalpojumi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DBB5C4-93D6-43D4-940F-BB2320469BF2}"/>
              </a:ext>
            </a:extLst>
          </p:cNvPr>
          <p:cNvCxnSpPr/>
          <p:nvPr/>
        </p:nvCxnSpPr>
        <p:spPr>
          <a:xfrm flipH="1">
            <a:off x="7532016" y="3464308"/>
            <a:ext cx="1157832" cy="747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D7F8FF-3476-4EF3-8839-54EBCD580C85}"/>
              </a:ext>
            </a:extLst>
          </p:cNvPr>
          <p:cNvCxnSpPr>
            <a:cxnSpLocks/>
          </p:cNvCxnSpPr>
          <p:nvPr/>
        </p:nvCxnSpPr>
        <p:spPr>
          <a:xfrm>
            <a:off x="10411068" y="2893907"/>
            <a:ext cx="222367" cy="1228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39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green building&#10;&#10;Description automatically generated">
            <a:extLst>
              <a:ext uri="{FF2B5EF4-FFF2-40B4-BE49-F238E27FC236}">
                <a16:creationId xmlns:a16="http://schemas.microsoft.com/office/drawing/2014/main" id="{77CAFBE6-0B44-44B5-A4D8-1AE1DA446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63" y="347292"/>
            <a:ext cx="11487806" cy="616341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3263C-28F7-4099-88B8-809988DB0A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7F779B1-D012-4DCA-80B2-05A7DD86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52" y="1959962"/>
            <a:ext cx="4918841" cy="742000"/>
          </a:xfrm>
        </p:spPr>
        <p:txBody>
          <a:bodyPr>
            <a:noAutofit/>
          </a:bodyPr>
          <a:lstStyle/>
          <a:p>
            <a:pPr algn="r"/>
            <a:r>
              <a:rPr lang="lv-LV" sz="3600" dirty="0">
                <a:solidFill>
                  <a:schemeClr val="accent1"/>
                </a:solidFill>
              </a:rPr>
              <a:t>STRĀDĀSIM KOPĀ, </a:t>
            </a:r>
            <a:br>
              <a:rPr lang="lv-LV" sz="3600" dirty="0">
                <a:solidFill>
                  <a:schemeClr val="accent1"/>
                </a:solidFill>
              </a:rPr>
            </a:br>
            <a:r>
              <a:rPr lang="lv-LV" sz="3600" dirty="0">
                <a:solidFill>
                  <a:schemeClr val="accent1"/>
                </a:solidFill>
              </a:rPr>
              <a:t>LAI SASNIEGTU </a:t>
            </a:r>
            <a:br>
              <a:rPr lang="lv-LV" sz="3600" dirty="0">
                <a:solidFill>
                  <a:schemeClr val="accent1"/>
                </a:solidFill>
              </a:rPr>
            </a:br>
            <a:r>
              <a:rPr lang="lv-LV" sz="3600" dirty="0">
                <a:solidFill>
                  <a:schemeClr val="accent1"/>
                </a:solidFill>
              </a:rPr>
              <a:t>MŪSU MĒRĶUS!</a:t>
            </a:r>
          </a:p>
        </p:txBody>
      </p:sp>
    </p:spTree>
    <p:extLst>
      <p:ext uri="{BB962C8B-B14F-4D97-AF65-F5344CB8AC3E}">
        <p14:creationId xmlns:p14="http://schemas.microsoft.com/office/powerpoint/2010/main" val="272830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F">
      <a:dk1>
        <a:srgbClr val="5A5A5A"/>
      </a:dk1>
      <a:lt1>
        <a:sysClr val="window" lastClr="FFFFFF"/>
      </a:lt1>
      <a:dk2>
        <a:srgbClr val="AAAAAA"/>
      </a:dk2>
      <a:lt2>
        <a:srgbClr val="E7E6E6"/>
      </a:lt2>
      <a:accent1>
        <a:srgbClr val="FF9E16"/>
      </a:accent1>
      <a:accent2>
        <a:srgbClr val="5A6978"/>
      </a:accent2>
      <a:accent3>
        <a:srgbClr val="5A4B3C"/>
      </a:accent3>
      <a:accent4>
        <a:srgbClr val="7DC8BE"/>
      </a:accent4>
      <a:accent5>
        <a:srgbClr val="9B8778"/>
      </a:accent5>
      <a:accent6>
        <a:srgbClr val="C39B6E"/>
      </a:accent6>
      <a:hlink>
        <a:srgbClr val="F05A00"/>
      </a:hlink>
      <a:folHlink>
        <a:srgbClr val="BEB4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potx" id="{7B41981C-0B9B-4A9F-B479-F71B8F74EC47}" vid="{1EA980BC-2D25-4FE9-9089-70A93D17E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148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 2</vt:lpstr>
      <vt:lpstr>Office Theme</vt:lpstr>
      <vt:lpstr>ILGTSPĒJĪGA ATTĪSTĪBA –  CILVĒKS, SABIEDRĪBA, UZŅĒMUMS</vt:lpstr>
      <vt:lpstr>ILGTSPĒJA – SAVSTARPĒJĀ MIJIEDARBĪBA </vt:lpstr>
      <vt:lpstr>CILVĒKS – INDIVIDUĀLĀS IZVĒLES UN RĪCĪBAS</vt:lpstr>
      <vt:lpstr>SABIEDRĪBA UN VALSTS – KOPĒJO VIEDOKĻU VEIDOŠANA</vt:lpstr>
      <vt:lpstr>UZŅĒMUMS – RESURSU NODROŠINĀTĀJS KOPĒJĀ ĶĒDĒ</vt:lpstr>
      <vt:lpstr>TEHNOLOĢIJU ATTĪSTĪBAS PIEMĒRI UN INOVĀCIJU PARTNERI LATVIJAS FINIERĪ</vt:lpstr>
      <vt:lpstr>EKOSISTĒMAS PIEEJA – LĪDZSVAROTA ATTĪSTĪBA, BALSTĪTA UZ SAVSTARPĒJU PARTNERĪBU UN VIENOŠANOS</vt:lpstr>
      <vt:lpstr>STRĀDĀSIM KOPĀ,  LAI SASNIEGTU  MŪSU MĒRĶUS!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Rīcība atbildīgām pārmaiņām - fosilo resursu aizstāšana ar ilgtspējīgas mežsaimniecības produktiem.</dc:title>
  <dc:creator>Māris Būmanis</dc:creator>
  <cp:lastModifiedBy>Pauls Beķeris</cp:lastModifiedBy>
  <cp:revision>73</cp:revision>
  <dcterms:created xsi:type="dcterms:W3CDTF">2020-11-16T08:16:34Z</dcterms:created>
  <dcterms:modified xsi:type="dcterms:W3CDTF">2021-04-26T12:12:01Z</dcterms:modified>
</cp:coreProperties>
</file>