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7" r:id="rId5"/>
    <p:sldId id="266" r:id="rId6"/>
    <p:sldId id="272" r:id="rId7"/>
    <p:sldId id="273" r:id="rId8"/>
    <p:sldId id="271" r:id="rId9"/>
    <p:sldId id="269" r:id="rId10"/>
    <p:sldId id="275" r:id="rId11"/>
    <p:sldId id="274" r:id="rId12"/>
    <p:sldId id="261" r:id="rId13"/>
    <p:sldId id="278" r:id="rId14"/>
    <p:sldId id="279" r:id="rId15"/>
    <p:sldId id="276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346" autoAdjust="0"/>
  </p:normalViewPr>
  <p:slideViewPr>
    <p:cSldViewPr snapToGrid="0">
      <p:cViewPr varScale="1">
        <p:scale>
          <a:sx n="99" d="100"/>
          <a:sy n="99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prstGeom prst="rect">
          <a:avLst/>
        </a:prstGeom>
        <a:noFill/>
        <a:ln>
          <a:noFill/>
        </a:ln>
      </c:spPr>
    </c:floor>
    <c:sideWall>
      <c:thickness val="0"/>
      <c:spPr>
        <a:prstGeom prst="rect">
          <a:avLst/>
        </a:prstGeom>
        <a:noFill/>
        <a:ln>
          <a:noFill/>
        </a:ln>
      </c:spPr>
    </c:sideWall>
    <c:backWall>
      <c:thickness val="0"/>
      <c:spPr>
        <a:prstGeom prst="rect">
          <a:avLst/>
        </a:prstGeom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4.9431255495740213E-2"/>
          <c:y val="3.2314923619271442E-2"/>
          <c:w val="0.93755870582058143"/>
          <c:h val="0.832334354210424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2005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Sheet5!$B$2:$AB$2</c:f>
              <c:numCache>
                <c:formatCode>0.00%</c:formatCode>
                <c:ptCount val="27"/>
                <c:pt idx="0">
                  <c:v>9.4175916801366596E-2</c:v>
                </c:pt>
                <c:pt idx="1">
                  <c:v>8.1347690662760902E-2</c:v>
                </c:pt>
                <c:pt idx="2">
                  <c:v>0.19600000000000001</c:v>
                </c:pt>
                <c:pt idx="3">
                  <c:v>0.13719999999999999</c:v>
                </c:pt>
                <c:pt idx="4">
                  <c:v>0.1157</c:v>
                </c:pt>
                <c:pt idx="5">
                  <c:v>6.7900000000000002E-2</c:v>
                </c:pt>
                <c:pt idx="6">
                  <c:v>9.5399999999999999E-2</c:v>
                </c:pt>
                <c:pt idx="7">
                  <c:v>0.1386</c:v>
                </c:pt>
                <c:pt idx="8">
                  <c:v>0.16389999999999999</c:v>
                </c:pt>
                <c:pt idx="9">
                  <c:v>0.1084</c:v>
                </c:pt>
                <c:pt idx="10">
                  <c:v>8.8900000000000007E-2</c:v>
                </c:pt>
                <c:pt idx="11">
                  <c:v>0.1273</c:v>
                </c:pt>
                <c:pt idx="12">
                  <c:v>0.1583</c:v>
                </c:pt>
                <c:pt idx="13">
                  <c:v>0.13370000000000001</c:v>
                </c:pt>
                <c:pt idx="14">
                  <c:v>0.10970000000000001</c:v>
                </c:pt>
                <c:pt idx="15">
                  <c:v>9.6500000000000002E-2</c:v>
                </c:pt>
                <c:pt idx="16">
                  <c:v>0.1898</c:v>
                </c:pt>
                <c:pt idx="17">
                  <c:v>3.4500000000000003E-2</c:v>
                </c:pt>
                <c:pt idx="18">
                  <c:v>0.19259999999999999</c:v>
                </c:pt>
                <c:pt idx="19">
                  <c:v>9.06E-2</c:v>
                </c:pt>
                <c:pt idx="20">
                  <c:v>9.3200000000000005E-2</c:v>
                </c:pt>
                <c:pt idx="21">
                  <c:v>0.14480000000000001</c:v>
                </c:pt>
                <c:pt idx="22">
                  <c:v>0.11799999999999999</c:v>
                </c:pt>
                <c:pt idx="23">
                  <c:v>0.26429999999999998</c:v>
                </c:pt>
                <c:pt idx="24">
                  <c:v>0.122</c:v>
                </c:pt>
                <c:pt idx="25">
                  <c:v>0.1048</c:v>
                </c:pt>
                <c:pt idx="26">
                  <c:v>8.2100000000000006E-2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B-47C1-A2C7-EB068E74E0AF}"/>
            </c:ext>
          </c:extLst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2006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Sheet5!$B$3:$AB$3</c:f>
              <c:numCache>
                <c:formatCode>0.00%</c:formatCode>
                <c:ptCount val="27"/>
                <c:pt idx="0">
                  <c:v>9.4757749259191032E-2</c:v>
                </c:pt>
                <c:pt idx="1">
                  <c:v>8.0382577486553058E-2</c:v>
                </c:pt>
                <c:pt idx="2">
                  <c:v>0.1714</c:v>
                </c:pt>
                <c:pt idx="3">
                  <c:v>0.1221</c:v>
                </c:pt>
                <c:pt idx="4">
                  <c:v>0.1081</c:v>
                </c:pt>
                <c:pt idx="5">
                  <c:v>6.7100000000000007E-2</c:v>
                </c:pt>
                <c:pt idx="6">
                  <c:v>9.0899999999999995E-2</c:v>
                </c:pt>
                <c:pt idx="7">
                  <c:v>0.13059999999999999</c:v>
                </c:pt>
                <c:pt idx="8">
                  <c:v>0.154</c:v>
                </c:pt>
                <c:pt idx="9">
                  <c:v>0.10349999999999999</c:v>
                </c:pt>
                <c:pt idx="10">
                  <c:v>8.4500000000000006E-2</c:v>
                </c:pt>
                <c:pt idx="11">
                  <c:v>0.1082</c:v>
                </c:pt>
                <c:pt idx="12">
                  <c:v>0.15720000000000001</c:v>
                </c:pt>
                <c:pt idx="13">
                  <c:v>0.12640000000000001</c:v>
                </c:pt>
                <c:pt idx="14">
                  <c:v>0.104</c:v>
                </c:pt>
                <c:pt idx="15">
                  <c:v>9.3600000000000003E-2</c:v>
                </c:pt>
                <c:pt idx="16">
                  <c:v>0.17799999999999999</c:v>
                </c:pt>
                <c:pt idx="17">
                  <c:v>2.9700000000000001E-2</c:v>
                </c:pt>
                <c:pt idx="18">
                  <c:v>0.17</c:v>
                </c:pt>
                <c:pt idx="19">
                  <c:v>8.8400000000000006E-2</c:v>
                </c:pt>
                <c:pt idx="20">
                  <c:v>9.0200000000000002E-2</c:v>
                </c:pt>
                <c:pt idx="21">
                  <c:v>0.14169999999999999</c:v>
                </c:pt>
                <c:pt idx="22">
                  <c:v>0.11600000000000001</c:v>
                </c:pt>
                <c:pt idx="23">
                  <c:v>0.2505</c:v>
                </c:pt>
                <c:pt idx="24">
                  <c:v>0.12089999999999999</c:v>
                </c:pt>
                <c:pt idx="25">
                  <c:v>0.1012</c:v>
                </c:pt>
                <c:pt idx="26">
                  <c:v>8.3599999999999994E-2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B-47C1-A2C7-EB068E74E0AF}"/>
            </c:ext>
          </c:extLst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2007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Sheet5!$B$4:$AB$4</c:f>
              <c:numCache>
                <c:formatCode>0.00%</c:formatCode>
                <c:ptCount val="27"/>
                <c:pt idx="0">
                  <c:v>9.7333340395061779E-2</c:v>
                </c:pt>
                <c:pt idx="1">
                  <c:v>8.0889322726599738E-2</c:v>
                </c:pt>
                <c:pt idx="2">
                  <c:v>0.15010000000000001</c:v>
                </c:pt>
                <c:pt idx="3">
                  <c:v>0.1106</c:v>
                </c:pt>
                <c:pt idx="4">
                  <c:v>0.1041</c:v>
                </c:pt>
                <c:pt idx="5">
                  <c:v>6.7500000000000004E-2</c:v>
                </c:pt>
                <c:pt idx="6">
                  <c:v>0.09</c:v>
                </c:pt>
                <c:pt idx="7">
                  <c:v>0.13100000000000001</c:v>
                </c:pt>
                <c:pt idx="8">
                  <c:v>0.1535</c:v>
                </c:pt>
                <c:pt idx="9">
                  <c:v>0.1091</c:v>
                </c:pt>
                <c:pt idx="10">
                  <c:v>8.7099999999999997E-2</c:v>
                </c:pt>
                <c:pt idx="11">
                  <c:v>0.1075</c:v>
                </c:pt>
                <c:pt idx="12">
                  <c:v>0.15079999999999999</c:v>
                </c:pt>
                <c:pt idx="13">
                  <c:v>0.1231</c:v>
                </c:pt>
                <c:pt idx="14">
                  <c:v>0.1037</c:v>
                </c:pt>
                <c:pt idx="15">
                  <c:v>9.3399999999999997E-2</c:v>
                </c:pt>
                <c:pt idx="16">
                  <c:v>0.17710000000000001</c:v>
                </c:pt>
                <c:pt idx="17">
                  <c:v>2.9399999999999999E-2</c:v>
                </c:pt>
                <c:pt idx="18">
                  <c:v>0.17280000000000001</c:v>
                </c:pt>
                <c:pt idx="19">
                  <c:v>8.3199999999999996E-2</c:v>
                </c:pt>
                <c:pt idx="20">
                  <c:v>0.09</c:v>
                </c:pt>
                <c:pt idx="21">
                  <c:v>0.1447</c:v>
                </c:pt>
                <c:pt idx="22">
                  <c:v>0.1109</c:v>
                </c:pt>
                <c:pt idx="23">
                  <c:v>0.21790000000000001</c:v>
                </c:pt>
                <c:pt idx="24">
                  <c:v>0.1147</c:v>
                </c:pt>
                <c:pt idx="25">
                  <c:v>9.9199999999999997E-2</c:v>
                </c:pt>
                <c:pt idx="26">
                  <c:v>8.6699999999999999E-2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8B-47C1-A2C7-EB068E74E0AF}"/>
            </c:ext>
          </c:extLst>
        </c:ser>
        <c:ser>
          <c:idx val="3"/>
          <c:order val="3"/>
          <c:tx>
            <c:strRef>
              <c:f>Sheet5!$A$5</c:f>
              <c:strCache>
                <c:ptCount val="1"/>
                <c:pt idx="0">
                  <c:v>2008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Sheet5!$B$5:$AB$5</c:f>
              <c:numCache>
                <c:formatCode>0.00%</c:formatCode>
                <c:ptCount val="27"/>
                <c:pt idx="0">
                  <c:v>9.495843835129808E-2</c:v>
                </c:pt>
                <c:pt idx="1">
                  <c:v>7.86653903429618E-2</c:v>
                </c:pt>
                <c:pt idx="2">
                  <c:v>0.1744</c:v>
                </c:pt>
                <c:pt idx="3">
                  <c:v>9.9099999999999994E-2</c:v>
                </c:pt>
                <c:pt idx="4">
                  <c:v>0.1013</c:v>
                </c:pt>
                <c:pt idx="5">
                  <c:v>6.5724112223906422E-2</c:v>
                </c:pt>
                <c:pt idx="6">
                  <c:v>8.1500000000000003E-2</c:v>
                </c:pt>
                <c:pt idx="7">
                  <c:v>0.1295</c:v>
                </c:pt>
                <c:pt idx="8">
                  <c:v>0.13869999999999999</c:v>
                </c:pt>
                <c:pt idx="9">
                  <c:v>0.1065</c:v>
                </c:pt>
                <c:pt idx="10">
                  <c:v>8.5800000000000001E-2</c:v>
                </c:pt>
                <c:pt idx="11">
                  <c:v>0.10100000000000001</c:v>
                </c:pt>
                <c:pt idx="12">
                  <c:v>0.15160000000000001</c:v>
                </c:pt>
                <c:pt idx="13">
                  <c:v>0.1191</c:v>
                </c:pt>
                <c:pt idx="14">
                  <c:v>0.1003</c:v>
                </c:pt>
                <c:pt idx="15">
                  <c:v>9.3799999999999994E-2</c:v>
                </c:pt>
                <c:pt idx="16">
                  <c:v>0.16209999999999999</c:v>
                </c:pt>
                <c:pt idx="17">
                  <c:v>2.75E-2</c:v>
                </c:pt>
                <c:pt idx="18">
                  <c:v>0.13819999999999999</c:v>
                </c:pt>
                <c:pt idx="19">
                  <c:v>7.3499999999999996E-2</c:v>
                </c:pt>
                <c:pt idx="20">
                  <c:v>8.6599999999999996E-2</c:v>
                </c:pt>
                <c:pt idx="21">
                  <c:v>0.13669999999999999</c:v>
                </c:pt>
                <c:pt idx="22">
                  <c:v>0.1106</c:v>
                </c:pt>
                <c:pt idx="23">
                  <c:v>0.22159999999999999</c:v>
                </c:pt>
                <c:pt idx="24">
                  <c:v>0.1148</c:v>
                </c:pt>
                <c:pt idx="25">
                  <c:v>8.8599999999999998E-2</c:v>
                </c:pt>
                <c:pt idx="2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8B-47C1-A2C7-EB068E74E0AF}"/>
            </c:ext>
          </c:extLst>
        </c:ser>
        <c:ser>
          <c:idx val="4"/>
          <c:order val="4"/>
          <c:tx>
            <c:strRef>
              <c:f>Sheet5!$A$6</c:f>
              <c:strCache>
                <c:ptCount val="1"/>
                <c:pt idx="0">
                  <c:v>2009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Sheet5!$B$6:$AB$6</c:f>
              <c:numCache>
                <c:formatCode>0.00%</c:formatCode>
                <c:ptCount val="27"/>
                <c:pt idx="0">
                  <c:v>9.3223795335759418E-2</c:v>
                </c:pt>
                <c:pt idx="1">
                  <c:v>8.0437868423166428E-2</c:v>
                </c:pt>
                <c:pt idx="2">
                  <c:v>0.1583</c:v>
                </c:pt>
                <c:pt idx="3">
                  <c:v>0.10249999999999999</c:v>
                </c:pt>
                <c:pt idx="4">
                  <c:v>9.8000000000000004E-2</c:v>
                </c:pt>
                <c:pt idx="5">
                  <c:v>6.4100000000000004E-2</c:v>
                </c:pt>
                <c:pt idx="6">
                  <c:v>7.9399999999999998E-2</c:v>
                </c:pt>
                <c:pt idx="7">
                  <c:v>0.12709999999999999</c:v>
                </c:pt>
                <c:pt idx="8">
                  <c:v>0.13370000000000001</c:v>
                </c:pt>
                <c:pt idx="9">
                  <c:v>0.10340000000000001</c:v>
                </c:pt>
                <c:pt idx="10">
                  <c:v>8.3699999999999997E-2</c:v>
                </c:pt>
                <c:pt idx="11">
                  <c:v>0.104</c:v>
                </c:pt>
                <c:pt idx="12">
                  <c:v>0.15179999999999999</c:v>
                </c:pt>
                <c:pt idx="13">
                  <c:v>0.1163</c:v>
                </c:pt>
                <c:pt idx="14">
                  <c:v>0.1018</c:v>
                </c:pt>
                <c:pt idx="15">
                  <c:v>9.3700000000000006E-2</c:v>
                </c:pt>
                <c:pt idx="16">
                  <c:v>0.16750000000000001</c:v>
                </c:pt>
                <c:pt idx="17">
                  <c:v>2.7699999999999999E-2</c:v>
                </c:pt>
                <c:pt idx="18">
                  <c:v>0.15240000000000001</c:v>
                </c:pt>
                <c:pt idx="19">
                  <c:v>7.1999999999999995E-2</c:v>
                </c:pt>
                <c:pt idx="20">
                  <c:v>8.5800000000000001E-2</c:v>
                </c:pt>
                <c:pt idx="21">
                  <c:v>0.13930000000000001</c:v>
                </c:pt>
                <c:pt idx="22">
                  <c:v>0.1115</c:v>
                </c:pt>
                <c:pt idx="23">
                  <c:v>0.20319999999999999</c:v>
                </c:pt>
                <c:pt idx="24">
                  <c:v>0.10100000000000001</c:v>
                </c:pt>
                <c:pt idx="25">
                  <c:v>8.8900000000000007E-2</c:v>
                </c:pt>
                <c:pt idx="26">
                  <c:v>8.3299999999999999E-2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8B-47C1-A2C7-EB068E74E0AF}"/>
            </c:ext>
          </c:extLst>
        </c:ser>
        <c:ser>
          <c:idx val="5"/>
          <c:order val="5"/>
          <c:tx>
            <c:strRef>
              <c:f>Sheet5!$A$7</c:f>
              <c:strCache>
                <c:ptCount val="1"/>
                <c:pt idx="0">
                  <c:v>2010</c:v>
                </c:pt>
              </c:strCache>
            </c:strRef>
          </c:tx>
          <c:spPr>
            <a:prstGeom prst="rect">
              <a:avLst/>
            </a:prstGeom>
            <a:solidFill>
              <a:schemeClr val="accent6"/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Sheet5!$B$7:$AB$7</c:f>
              <c:numCache>
                <c:formatCode>0.00%</c:formatCode>
                <c:ptCount val="27"/>
                <c:pt idx="0">
                  <c:v>9.3086116337515165E-2</c:v>
                </c:pt>
                <c:pt idx="1">
                  <c:v>8.0100000000000005E-2</c:v>
                </c:pt>
                <c:pt idx="2">
                  <c:v>0.14580000000000001</c:v>
                </c:pt>
                <c:pt idx="3">
                  <c:v>0.10009999999999999</c:v>
                </c:pt>
                <c:pt idx="4">
                  <c:v>9.2100000000000001E-2</c:v>
                </c:pt>
                <c:pt idx="5">
                  <c:v>6.5100000000000005E-2</c:v>
                </c:pt>
                <c:pt idx="6">
                  <c:v>8.1799999999999998E-2</c:v>
                </c:pt>
                <c:pt idx="7">
                  <c:v>0.1321</c:v>
                </c:pt>
                <c:pt idx="8">
                  <c:v>0.1479</c:v>
                </c:pt>
                <c:pt idx="9">
                  <c:v>0.1069</c:v>
                </c:pt>
                <c:pt idx="10">
                  <c:v>8.3900000000000002E-2</c:v>
                </c:pt>
                <c:pt idx="11">
                  <c:v>0.1094</c:v>
                </c:pt>
                <c:pt idx="12">
                  <c:v>0.154</c:v>
                </c:pt>
                <c:pt idx="13">
                  <c:v>0.1119</c:v>
                </c:pt>
                <c:pt idx="14">
                  <c:v>0.1114</c:v>
                </c:pt>
                <c:pt idx="15">
                  <c:v>9.0399999999999994E-2</c:v>
                </c:pt>
                <c:pt idx="16">
                  <c:v>0.1739</c:v>
                </c:pt>
                <c:pt idx="17">
                  <c:v>2.9000000000000001E-2</c:v>
                </c:pt>
                <c:pt idx="18">
                  <c:v>0.18110000000000001</c:v>
                </c:pt>
                <c:pt idx="19">
                  <c:v>7.3899999999999993E-2</c:v>
                </c:pt>
                <c:pt idx="20">
                  <c:v>8.6300000000000002E-2</c:v>
                </c:pt>
                <c:pt idx="21">
                  <c:v>0.1376</c:v>
                </c:pt>
                <c:pt idx="22">
                  <c:v>0.112</c:v>
                </c:pt>
                <c:pt idx="23">
                  <c:v>0.18840000000000001</c:v>
                </c:pt>
                <c:pt idx="24">
                  <c:v>9.8799999999999999E-2</c:v>
                </c:pt>
                <c:pt idx="25">
                  <c:v>8.7099999999999997E-2</c:v>
                </c:pt>
                <c:pt idx="2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8B-47C1-A2C7-EB068E74E0AF}"/>
            </c:ext>
          </c:extLst>
        </c:ser>
        <c:ser>
          <c:idx val="6"/>
          <c:order val="6"/>
          <c:tx>
            <c:strRef>
              <c:f>Sheet5!$A$8</c:f>
              <c:strCache>
                <c:ptCount val="1"/>
                <c:pt idx="0">
                  <c:v>2011</c:v>
                </c:pt>
              </c:strCache>
            </c:strRef>
          </c:tx>
          <c:spPr>
            <a:prstGeom prst="rect">
              <a:avLst/>
            </a:prstGeom>
            <a:solidFill>
              <a:schemeClr val="accent1">
                <a:lumMod val="60000"/>
              </a:schemeClr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Sheet5!$B$8:$AB$8</c:f>
              <c:numCache>
                <c:formatCode>0.00%</c:formatCode>
                <c:ptCount val="27"/>
                <c:pt idx="0">
                  <c:v>9.2801256291212095E-2</c:v>
                </c:pt>
                <c:pt idx="1">
                  <c:v>7.9699999999999993E-2</c:v>
                </c:pt>
                <c:pt idx="2">
                  <c:v>0.15690000000000001</c:v>
                </c:pt>
                <c:pt idx="3">
                  <c:v>9.9000000000000005E-2</c:v>
                </c:pt>
                <c:pt idx="4">
                  <c:v>0.1</c:v>
                </c:pt>
                <c:pt idx="5">
                  <c:v>6.6600000000000006E-2</c:v>
                </c:pt>
                <c:pt idx="6">
                  <c:v>8.2400000000000001E-2</c:v>
                </c:pt>
                <c:pt idx="7">
                  <c:v>0.13689999999999999</c:v>
                </c:pt>
                <c:pt idx="8">
                  <c:v>0.1535</c:v>
                </c:pt>
                <c:pt idx="9">
                  <c:v>0.1047</c:v>
                </c:pt>
                <c:pt idx="10">
                  <c:v>8.6800000000000002E-2</c:v>
                </c:pt>
                <c:pt idx="11">
                  <c:v>0.1128</c:v>
                </c:pt>
                <c:pt idx="12">
                  <c:v>0.1565</c:v>
                </c:pt>
                <c:pt idx="13">
                  <c:v>0.1212</c:v>
                </c:pt>
                <c:pt idx="14">
                  <c:v>0.1154</c:v>
                </c:pt>
                <c:pt idx="15">
                  <c:v>9.1399999999999995E-2</c:v>
                </c:pt>
                <c:pt idx="16">
                  <c:v>0.1857</c:v>
                </c:pt>
                <c:pt idx="17">
                  <c:v>2.7400000000000001E-2</c:v>
                </c:pt>
                <c:pt idx="18">
                  <c:v>0.16839999999999999</c:v>
                </c:pt>
                <c:pt idx="19">
                  <c:v>7.3899999999999993E-2</c:v>
                </c:pt>
                <c:pt idx="20">
                  <c:v>8.5699999999999998E-2</c:v>
                </c:pt>
                <c:pt idx="21">
                  <c:v>0.13969999999999999</c:v>
                </c:pt>
                <c:pt idx="22">
                  <c:v>0.11360000000000001</c:v>
                </c:pt>
                <c:pt idx="23">
                  <c:v>0.19620000000000001</c:v>
                </c:pt>
                <c:pt idx="24">
                  <c:v>0.10299999999999999</c:v>
                </c:pt>
                <c:pt idx="25">
                  <c:v>9.2700000000000005E-2</c:v>
                </c:pt>
                <c:pt idx="26">
                  <c:v>8.1900000000000001E-2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8B-47C1-A2C7-EB068E74E0AF}"/>
            </c:ext>
          </c:extLst>
        </c:ser>
        <c:ser>
          <c:idx val="7"/>
          <c:order val="7"/>
          <c:tx>
            <c:strRef>
              <c:f>Sheet5!$A$9</c:f>
              <c:strCache>
                <c:ptCount val="1"/>
                <c:pt idx="0">
                  <c:v>2012</c:v>
                </c:pt>
              </c:strCache>
            </c:strRef>
          </c:tx>
          <c:spPr>
            <a:prstGeom prst="rect">
              <a:avLst/>
            </a:prstGeom>
            <a:solidFill>
              <a:schemeClr val="accent2">
                <a:lumMod val="60000"/>
              </a:schemeClr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Sheet5!$B$9:$AB$9</c:f>
              <c:numCache>
                <c:formatCode>0.00%</c:formatCode>
                <c:ptCount val="27"/>
                <c:pt idx="0">
                  <c:v>9.3155858448475903E-2</c:v>
                </c:pt>
                <c:pt idx="1">
                  <c:v>8.1699999999999995E-2</c:v>
                </c:pt>
                <c:pt idx="2">
                  <c:v>0.15709999999999999</c:v>
                </c:pt>
                <c:pt idx="3">
                  <c:v>9.0999999999999998E-2</c:v>
                </c:pt>
                <c:pt idx="4">
                  <c:v>0.1017</c:v>
                </c:pt>
                <c:pt idx="5">
                  <c:v>6.7199999999999996E-2</c:v>
                </c:pt>
                <c:pt idx="6">
                  <c:v>8.4099999999999994E-2</c:v>
                </c:pt>
                <c:pt idx="7">
                  <c:v>0.13900000000000001</c:v>
                </c:pt>
                <c:pt idx="8">
                  <c:v>0.15179999999999999</c:v>
                </c:pt>
                <c:pt idx="9">
                  <c:v>0.1038</c:v>
                </c:pt>
                <c:pt idx="10">
                  <c:v>8.5800000000000001E-2</c:v>
                </c:pt>
                <c:pt idx="11">
                  <c:v>0.11509999999999999</c:v>
                </c:pt>
                <c:pt idx="12">
                  <c:v>0.15490000000000001</c:v>
                </c:pt>
                <c:pt idx="13">
                  <c:v>0.1241</c:v>
                </c:pt>
                <c:pt idx="14">
                  <c:v>0.1172</c:v>
                </c:pt>
                <c:pt idx="15">
                  <c:v>9.2700000000000005E-2</c:v>
                </c:pt>
                <c:pt idx="16">
                  <c:v>0.19020000000000001</c:v>
                </c:pt>
                <c:pt idx="17">
                  <c:v>2.7900000000000001E-2</c:v>
                </c:pt>
                <c:pt idx="18">
                  <c:v>0.16400000000000001</c:v>
                </c:pt>
                <c:pt idx="19">
                  <c:v>7.4499999999999997E-2</c:v>
                </c:pt>
                <c:pt idx="20">
                  <c:v>8.8599999999999998E-2</c:v>
                </c:pt>
                <c:pt idx="21">
                  <c:v>0.1419</c:v>
                </c:pt>
                <c:pt idx="22">
                  <c:v>0.11749999999999999</c:v>
                </c:pt>
                <c:pt idx="23">
                  <c:v>0.1774</c:v>
                </c:pt>
                <c:pt idx="24">
                  <c:v>0.1048</c:v>
                </c:pt>
                <c:pt idx="25">
                  <c:v>9.0300000000000005E-2</c:v>
                </c:pt>
                <c:pt idx="26">
                  <c:v>7.8200000000000006E-2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8B-47C1-A2C7-EB068E74E0AF}"/>
            </c:ext>
          </c:extLst>
        </c:ser>
        <c:ser>
          <c:idx val="8"/>
          <c:order val="8"/>
          <c:tx>
            <c:strRef>
              <c:f>Sheet5!$A$10</c:f>
              <c:strCache>
                <c:ptCount val="1"/>
                <c:pt idx="0">
                  <c:v>2013</c:v>
                </c:pt>
              </c:strCache>
            </c:strRef>
          </c:tx>
          <c:spPr>
            <a:prstGeom prst="rect">
              <a:avLst/>
            </a:prstGeom>
            <a:solidFill>
              <a:schemeClr val="accent3">
                <a:lumMod val="60000"/>
              </a:schemeClr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Sheet5!$B$10:$AB$10</c:f>
              <c:numCache>
                <c:formatCode>0.00%</c:formatCode>
                <c:ptCount val="27"/>
                <c:pt idx="0">
                  <c:v>9.2353848503581401E-2</c:v>
                </c:pt>
                <c:pt idx="1">
                  <c:v>8.2299999999999998E-2</c:v>
                </c:pt>
                <c:pt idx="2">
                  <c:v>0.1535</c:v>
                </c:pt>
                <c:pt idx="3">
                  <c:v>8.9200000000000002E-2</c:v>
                </c:pt>
                <c:pt idx="4">
                  <c:v>0.10050000000000001</c:v>
                </c:pt>
                <c:pt idx="5">
                  <c:v>6.9000000000000006E-2</c:v>
                </c:pt>
                <c:pt idx="6">
                  <c:v>8.1600000000000006E-2</c:v>
                </c:pt>
                <c:pt idx="7">
                  <c:v>0.14230000000000001</c:v>
                </c:pt>
                <c:pt idx="8">
                  <c:v>0.1517</c:v>
                </c:pt>
                <c:pt idx="9">
                  <c:v>0.1062</c:v>
                </c:pt>
                <c:pt idx="10">
                  <c:v>8.4699999999999998E-2</c:v>
                </c:pt>
                <c:pt idx="11">
                  <c:v>0.12230000000000001</c:v>
                </c:pt>
                <c:pt idx="12">
                  <c:v>0.15540000000000001</c:v>
                </c:pt>
                <c:pt idx="13">
                  <c:v>0.12529999999999999</c:v>
                </c:pt>
                <c:pt idx="14">
                  <c:v>0.11840000000000001</c:v>
                </c:pt>
                <c:pt idx="15">
                  <c:v>9.4600000000000004E-2</c:v>
                </c:pt>
                <c:pt idx="16">
                  <c:v>0.18329999999999999</c:v>
                </c:pt>
                <c:pt idx="17">
                  <c:v>2.5999999999999999E-2</c:v>
                </c:pt>
                <c:pt idx="18">
                  <c:v>0.17480000000000001</c:v>
                </c:pt>
                <c:pt idx="19">
                  <c:v>7.2599999999999998E-2</c:v>
                </c:pt>
                <c:pt idx="20">
                  <c:v>9.1899999999999996E-2</c:v>
                </c:pt>
                <c:pt idx="21">
                  <c:v>0.14580000000000001</c:v>
                </c:pt>
                <c:pt idx="22">
                  <c:v>0.1206</c:v>
                </c:pt>
                <c:pt idx="23">
                  <c:v>0.18659999999999999</c:v>
                </c:pt>
                <c:pt idx="24">
                  <c:v>0.1071</c:v>
                </c:pt>
                <c:pt idx="25">
                  <c:v>9.0800000000000006E-2</c:v>
                </c:pt>
                <c:pt idx="26">
                  <c:v>7.7499999999999999E-2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8B-47C1-A2C7-EB068E74E0AF}"/>
            </c:ext>
          </c:extLst>
        </c:ser>
        <c:ser>
          <c:idx val="9"/>
          <c:order val="9"/>
          <c:tx>
            <c:strRef>
              <c:f>Sheet5!$A$11</c:f>
              <c:strCache>
                <c:ptCount val="1"/>
                <c:pt idx="0">
                  <c:v>2014</c:v>
                </c:pt>
              </c:strCache>
            </c:strRef>
          </c:tx>
          <c:spPr>
            <a:prstGeom prst="rect">
              <a:avLst/>
            </a:prstGeom>
            <a:solidFill>
              <a:schemeClr val="accent4">
                <a:lumMod val="60000"/>
              </a:schemeClr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Sheet5!$B$11:$AB$11</c:f>
              <c:numCache>
                <c:formatCode>0.00%</c:formatCode>
                <c:ptCount val="27"/>
                <c:pt idx="0">
                  <c:v>9.1699951357720605E-2</c:v>
                </c:pt>
                <c:pt idx="1">
                  <c:v>8.2100000000000006E-2</c:v>
                </c:pt>
                <c:pt idx="2">
                  <c:v>0.15079999999999999</c:v>
                </c:pt>
                <c:pt idx="3">
                  <c:v>8.72E-2</c:v>
                </c:pt>
                <c:pt idx="4">
                  <c:v>0.10050000000000001</c:v>
                </c:pt>
                <c:pt idx="5">
                  <c:v>6.6600000000000006E-2</c:v>
                </c:pt>
                <c:pt idx="6">
                  <c:v>7.8899999999999998E-2</c:v>
                </c:pt>
                <c:pt idx="7">
                  <c:v>0.1419</c:v>
                </c:pt>
                <c:pt idx="8">
                  <c:v>0.1578</c:v>
                </c:pt>
                <c:pt idx="9">
                  <c:v>0.1042</c:v>
                </c:pt>
                <c:pt idx="10">
                  <c:v>8.6199999999999999E-2</c:v>
                </c:pt>
                <c:pt idx="11">
                  <c:v>0.1283</c:v>
                </c:pt>
                <c:pt idx="12">
                  <c:v>0.15260000000000001</c:v>
                </c:pt>
                <c:pt idx="13">
                  <c:v>0.12759999999999999</c:v>
                </c:pt>
                <c:pt idx="14">
                  <c:v>0.1203</c:v>
                </c:pt>
                <c:pt idx="15">
                  <c:v>9.3200000000000005E-2</c:v>
                </c:pt>
                <c:pt idx="16">
                  <c:v>0.18479999999999999</c:v>
                </c:pt>
                <c:pt idx="17">
                  <c:v>2.4199999999999999E-2</c:v>
                </c:pt>
                <c:pt idx="18">
                  <c:v>0.17249999999999999</c:v>
                </c:pt>
                <c:pt idx="19">
                  <c:v>6.5299999999999997E-2</c:v>
                </c:pt>
                <c:pt idx="20">
                  <c:v>9.2399999999999996E-2</c:v>
                </c:pt>
                <c:pt idx="21">
                  <c:v>0.1426</c:v>
                </c:pt>
                <c:pt idx="22">
                  <c:v>0.121</c:v>
                </c:pt>
                <c:pt idx="23">
                  <c:v>0.16919999999999999</c:v>
                </c:pt>
                <c:pt idx="24">
                  <c:v>0.1212</c:v>
                </c:pt>
                <c:pt idx="25">
                  <c:v>9.4700000000000006E-2</c:v>
                </c:pt>
                <c:pt idx="26">
                  <c:v>7.6399999999999996E-2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8B-47C1-A2C7-EB068E74E0AF}"/>
            </c:ext>
          </c:extLst>
        </c:ser>
        <c:ser>
          <c:idx val="10"/>
          <c:order val="10"/>
          <c:tx>
            <c:strRef>
              <c:f>Sheet5!$A$12</c:f>
              <c:strCache>
                <c:ptCount val="1"/>
                <c:pt idx="0">
                  <c:v>2015</c:v>
                </c:pt>
              </c:strCache>
            </c:strRef>
          </c:tx>
          <c:spPr>
            <a:prstGeom prst="rect">
              <a:avLst/>
            </a:prstGeom>
            <a:solidFill>
              <a:schemeClr val="accent5">
                <a:lumMod val="60000"/>
              </a:schemeClr>
            </a:solidFill>
            <a:ln>
              <a:noFill/>
            </a:ln>
          </c:spPr>
          <c:invertIfNegative val="0"/>
          <c:cat>
            <c:strRef>
              <c:f>Sheet5!$B$1:$AB$1</c:f>
              <c:strCache>
                <c:ptCount val="27"/>
                <c:pt idx="0">
                  <c:v>AUT</c:v>
                </c:pt>
                <c:pt idx="1">
                  <c:v>BEL</c:v>
                </c:pt>
                <c:pt idx="2">
                  <c:v>BLG</c:v>
                </c:pt>
                <c:pt idx="3">
                  <c:v>CYP</c:v>
                </c:pt>
                <c:pt idx="4">
                  <c:v>CZE</c:v>
                </c:pt>
                <c:pt idx="5">
                  <c:v>DEU</c:v>
                </c:pt>
                <c:pt idx="6">
                  <c:v>DNK</c:v>
                </c:pt>
                <c:pt idx="7">
                  <c:v>ESP</c:v>
                </c:pt>
                <c:pt idx="8">
                  <c:v>EST</c:v>
                </c:pt>
                <c:pt idx="9">
                  <c:v>FIN</c:v>
                </c:pt>
                <c:pt idx="10">
                  <c:v>FRA</c:v>
                </c:pt>
                <c:pt idx="11">
                  <c:v>GRC</c:v>
                </c:pt>
                <c:pt idx="12">
                  <c:v>HRV</c:v>
                </c:pt>
                <c:pt idx="13">
                  <c:v>HUN</c:v>
                </c:pt>
                <c:pt idx="14">
                  <c:v>IRL</c:v>
                </c:pt>
                <c:pt idx="15">
                  <c:v>ITA</c:v>
                </c:pt>
                <c:pt idx="16">
                  <c:v>LTU</c:v>
                </c:pt>
                <c:pt idx="17">
                  <c:v>LUX</c:v>
                </c:pt>
                <c:pt idx="18">
                  <c:v>LVA</c:v>
                </c:pt>
                <c:pt idx="19">
                  <c:v>MLT</c:v>
                </c:pt>
                <c:pt idx="20">
                  <c:v>NLD</c:v>
                </c:pt>
                <c:pt idx="21">
                  <c:v>POL</c:v>
                </c:pt>
                <c:pt idx="22">
                  <c:v>PRT</c:v>
                </c:pt>
                <c:pt idx="23">
                  <c:v>ROU</c:v>
                </c:pt>
                <c:pt idx="24">
                  <c:v>SVK</c:v>
                </c:pt>
                <c:pt idx="25">
                  <c:v>SVN</c:v>
                </c:pt>
                <c:pt idx="26">
                  <c:v>SWE</c:v>
                </c:pt>
              </c:strCache>
            </c:strRef>
          </c:cat>
          <c:val>
            <c:numRef>
              <c:f>Sheet5!$B$12:$AB$12</c:f>
              <c:numCache>
                <c:formatCode>0.00%</c:formatCode>
                <c:ptCount val="27"/>
                <c:pt idx="0">
                  <c:v>9.314822020449319E-2</c:v>
                </c:pt>
                <c:pt idx="1">
                  <c:v>8.2100000000000006E-2</c:v>
                </c:pt>
                <c:pt idx="2">
                  <c:v>0.14249999999999999</c:v>
                </c:pt>
                <c:pt idx="3">
                  <c:v>8.5800000000000001E-2</c:v>
                </c:pt>
                <c:pt idx="4">
                  <c:v>9.8199999999999996E-2</c:v>
                </c:pt>
                <c:pt idx="5">
                  <c:v>6.5299999999999997E-2</c:v>
                </c:pt>
                <c:pt idx="6">
                  <c:v>7.2400000000000006E-2</c:v>
                </c:pt>
                <c:pt idx="7">
                  <c:v>0.1444</c:v>
                </c:pt>
                <c:pt idx="8">
                  <c:v>0.15229999999999999</c:v>
                </c:pt>
                <c:pt idx="9">
                  <c:v>9.7199999999999995E-2</c:v>
                </c:pt>
                <c:pt idx="10">
                  <c:v>8.4099999999999994E-2</c:v>
                </c:pt>
                <c:pt idx="11">
                  <c:v>0.13250000000000001</c:v>
                </c:pt>
                <c:pt idx="12">
                  <c:v>0.1537</c:v>
                </c:pt>
                <c:pt idx="13">
                  <c:v>0.1211</c:v>
                </c:pt>
                <c:pt idx="14">
                  <c:v>0.1469</c:v>
                </c:pt>
                <c:pt idx="15">
                  <c:v>9.5399999999999999E-2</c:v>
                </c:pt>
                <c:pt idx="16">
                  <c:v>0.1784</c:v>
                </c:pt>
                <c:pt idx="17">
                  <c:v>2.1399999999999999E-2</c:v>
                </c:pt>
                <c:pt idx="18">
                  <c:v>0.1706</c:v>
                </c:pt>
                <c:pt idx="19">
                  <c:v>6.4500000000000002E-2</c:v>
                </c:pt>
                <c:pt idx="20">
                  <c:v>9.2499999999999999E-2</c:v>
                </c:pt>
                <c:pt idx="21">
                  <c:v>0.13539999999999999</c:v>
                </c:pt>
                <c:pt idx="22">
                  <c:v>0.1217</c:v>
                </c:pt>
                <c:pt idx="23">
                  <c:v>0.1646</c:v>
                </c:pt>
                <c:pt idx="24">
                  <c:v>0.1081</c:v>
                </c:pt>
                <c:pt idx="25">
                  <c:v>9.4200000000000006E-2</c:v>
                </c:pt>
                <c:pt idx="26">
                  <c:v>7.3700000000000002E-2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8B-47C1-A2C7-EB068E74E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6071152"/>
        <c:axId val="666070168"/>
        <c:axId val="0"/>
      </c:bar3DChart>
      <c:catAx>
        <c:axId val="6660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070168"/>
        <c:crosses val="autoZero"/>
        <c:auto val="1"/>
        <c:lblAlgn val="ctr"/>
        <c:lblOffset val="100"/>
        <c:noMultiLvlLbl val="0"/>
      </c:catAx>
      <c:valAx>
        <c:axId val="66607016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0.00%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071152"/>
        <c:crosses val="autoZero"/>
        <c:crossBetween val="between"/>
      </c:valAx>
      <c:spPr>
        <a:prstGeom prst="rect">
          <a:avLst/>
        </a:prstGeom>
        <a:noFill/>
        <a:ln>
          <a:noFill/>
          <a:round/>
        </a:ln>
      </c:spPr>
    </c:plotArea>
    <c:legend>
      <c:legendPos val="b"/>
      <c:overlay val="0"/>
      <c:spPr>
        <a:prstGeom prst="rect">
          <a:avLst/>
        </a:prstGeom>
        <a:noFill/>
        <a:ln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xfrm>
      <a:off x="230981" y="2061304"/>
      <a:ext cx="8743046" cy="4323080"/>
    </a:xfrm>
    <a:prstGeom prst="rect">
      <a:avLst/>
    </a:prstGeom>
    <a:noFill/>
    <a:ln>
      <a:solidFill>
        <a:srgbClr val="FFFFFF"/>
      </a:solidFill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14B77-38E1-4A74-87CC-31E6ABECD7F6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C7B1-08DF-44AF-B084-533FE303A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2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9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871E-B607-4941-881B-C86ADDB1A09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187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871E-B607-4941-881B-C86ADDB1A09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525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5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871E-B607-4941-881B-C86ADDB1A09E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5727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871E-B607-4941-881B-C86ADDB1A09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8029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81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3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9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31D2A-C2BC-4D31-94F6-E04BBB8E46F9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544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32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4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C7B1-08DF-44AF-B084-533FE303ACF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85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5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7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 bwMode="auto">
          <a:xfrm>
            <a:off x="1511928" y="6014781"/>
            <a:ext cx="4291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0">
                <a:solidFill>
                  <a:schemeClr val="accent1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This project has received funding from the </a:t>
            </a:r>
          </a:p>
          <a:p>
            <a:pPr algn="ctr">
              <a:defRPr/>
            </a:pPr>
            <a:r>
              <a:rPr lang="en-US" sz="1200" b="0">
                <a:solidFill>
                  <a:schemeClr val="accent1">
                    <a:lumMod val="50000"/>
                  </a:schemeClr>
                </a:solidFill>
                <a:latin typeface="Trebuchet MS"/>
                <a:ea typeface="+mn-ea"/>
                <a:cs typeface="+mn-cs"/>
              </a:rPr>
              <a:t>European Union’s Horizon 2020 research and innovation programme under grant agreement No. 773297</a:t>
            </a:r>
            <a:endParaRPr lang="it-IT" sz="1200" b="0">
              <a:solidFill>
                <a:schemeClr val="accent1">
                  <a:lumMod val="50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 r="70591"/>
          <a:stretch/>
        </p:blipFill>
        <p:spPr bwMode="auto">
          <a:xfrm>
            <a:off x="434410" y="5949709"/>
            <a:ext cx="107751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00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Section1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2496752"/>
            <a:ext cx="5181600" cy="3680210"/>
          </a:xfrm>
        </p:spPr>
        <p:txBody>
          <a:bodyPr/>
          <a:lstStyle>
            <a:lvl1pPr>
              <a:defRPr>
                <a:latin typeface="Corbel"/>
              </a:defRPr>
            </a:lvl1pPr>
            <a:lvl2pPr>
              <a:defRPr>
                <a:latin typeface="Corbel"/>
              </a:defRPr>
            </a:lvl2pPr>
            <a:lvl3pPr>
              <a:defRPr>
                <a:latin typeface="Corbel"/>
              </a:defRPr>
            </a:lvl3pPr>
            <a:lvl4pPr>
              <a:defRPr>
                <a:latin typeface="Corbel"/>
              </a:defRPr>
            </a:lvl4pPr>
            <a:lvl5pPr>
              <a:defRPr>
                <a:latin typeface="Corbe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2496752"/>
            <a:ext cx="5181600" cy="3680210"/>
          </a:xfrm>
        </p:spPr>
        <p:txBody>
          <a:bodyPr/>
          <a:lstStyle>
            <a:lvl1pPr>
              <a:defRPr>
                <a:latin typeface="Corbel"/>
              </a:defRPr>
            </a:lvl1pPr>
            <a:lvl2pPr>
              <a:defRPr>
                <a:latin typeface="Corbel"/>
              </a:defRPr>
            </a:lvl2pPr>
            <a:lvl3pPr>
              <a:defRPr>
                <a:latin typeface="Corbel"/>
              </a:defRPr>
            </a:lvl3pPr>
            <a:lvl4pPr>
              <a:defRPr>
                <a:latin typeface="Corbel"/>
              </a:defRPr>
            </a:lvl4pPr>
            <a:lvl5pPr>
              <a:defRPr>
                <a:latin typeface="Corbel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1455212" y="6492875"/>
            <a:ext cx="54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F4A3F4C-F331-438B-A4BC-024D00579A62}" type="slidenum">
              <a:rPr lang="en-SG"/>
              <a:t>‹#›</a:t>
            </a:fld>
            <a:endParaRPr lang="en-SG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rbe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rbe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 bwMode="auto">
          <a:xfrm>
            <a:off x="0" y="58639"/>
            <a:ext cx="12191999" cy="93921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Title 1</a:t>
            </a:r>
            <a:endParaRPr lang="en-SG"/>
          </a:p>
        </p:txBody>
      </p:sp>
      <p:sp>
        <p:nvSpPr>
          <p:cNvPr id="10" name="Rectangle 7"/>
          <p:cNvSpPr/>
          <p:nvPr userDrawn="1"/>
        </p:nvSpPr>
        <p:spPr bwMode="auto">
          <a:xfrm>
            <a:off x="2073" y="6510356"/>
            <a:ext cx="12192000" cy="347790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8"/>
          <p:cNvSpPr/>
          <p:nvPr userDrawn="1"/>
        </p:nvSpPr>
        <p:spPr bwMode="auto">
          <a:xfrm rot="16199998">
            <a:off x="-3375673" y="3369509"/>
            <a:ext cx="6857999" cy="100801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Slide Number Placeholder 6"/>
          <p:cNvSpPr>
            <a:spLocks noAdjustHandles="1"/>
          </p:cNvSpPr>
          <p:nvPr userDrawn="1"/>
        </p:nvSpPr>
        <p:spPr bwMode="auto">
          <a:xfrm>
            <a:off x="11455212" y="6492875"/>
            <a:ext cx="541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F4A3F4C-F331-438B-A4BC-024D00579A62}" type="slidenum">
              <a:rPr lang="en-SG" b="1">
                <a:solidFill>
                  <a:schemeClr val="bg1"/>
                </a:solidFill>
                <a:latin typeface="Trebuchet MS"/>
                <a:ea typeface="Roboto Mono"/>
              </a:rPr>
              <a:t>‹#›</a:t>
            </a:fld>
            <a:endParaRPr lang="en-SG" b="1">
              <a:solidFill>
                <a:schemeClr val="bg1"/>
              </a:solidFill>
              <a:latin typeface="Trebuchet MS"/>
              <a:ea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17520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4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87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9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43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7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25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92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7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16C3-B4CB-4B07-B77B-C354C097677E}" type="datetimeFigureOut">
              <a:rPr lang="en-GB" smtClean="0"/>
              <a:t>13/12/2022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3B38E-3FE7-46C1-93D1-352C7415FD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://www.biomonitor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m.jrc.ec.europa.eu/datam/public/pages/index.xhtml?rdr=167084222674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 bwMode="auto">
          <a:xfrm>
            <a:off x="1" y="0"/>
            <a:ext cx="12191999" cy="5746443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4"/>
          <p:cNvSpPr>
            <a:spLocks/>
          </p:cNvSpPr>
          <p:nvPr/>
        </p:nvSpPr>
        <p:spPr bwMode="auto">
          <a:xfrm>
            <a:off x="2843869" y="386446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bg1"/>
                </a:solidFill>
              </a:rPr>
              <a:t>Vineta Tetere, LBTU researcher, WUR PhD candidate</a:t>
            </a:r>
            <a:endParaRPr lang="en-GB" sz="2400" dirty="0">
              <a:solidFill>
                <a:schemeClr val="bg1"/>
              </a:solidFill>
              <a:latin typeface="Roboto Mono"/>
              <a:ea typeface="Roboto Mono"/>
            </a:endParaRPr>
          </a:p>
        </p:txBody>
      </p:sp>
      <p:sp>
        <p:nvSpPr>
          <p:cNvPr id="7" name="TextBox 11"/>
          <p:cNvSpPr>
            <a:spLocks/>
          </p:cNvSpPr>
          <p:nvPr/>
        </p:nvSpPr>
        <p:spPr bwMode="auto">
          <a:xfrm>
            <a:off x="757360" y="2822196"/>
            <a:ext cx="11089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dirty="0">
                <a:solidFill>
                  <a:schemeClr val="bg1"/>
                </a:solidFill>
              </a:rPr>
              <a:t>BioMonitor project:</a:t>
            </a:r>
            <a:r>
              <a:rPr lang="lv-LV" sz="4400" dirty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measuring </a:t>
            </a:r>
            <a:r>
              <a:rPr lang="en-GB" sz="4400" dirty="0">
                <a:solidFill>
                  <a:schemeClr val="bg1"/>
                </a:solidFill>
              </a:rPr>
              <a:t>the bioeconomy</a:t>
            </a:r>
            <a:endParaRPr lang="en-GB" sz="7200" b="1" dirty="0">
              <a:solidFill>
                <a:schemeClr val="bg1"/>
              </a:solidFill>
              <a:latin typeface="Trebuchet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t="76980" r="3442"/>
          <a:stretch/>
        </p:blipFill>
        <p:spPr bwMode="auto">
          <a:xfrm>
            <a:off x="-47327" y="4293096"/>
            <a:ext cx="12191999" cy="1413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76980" r="3442"/>
          <a:stretch/>
        </p:blipFill>
        <p:spPr bwMode="auto">
          <a:xfrm>
            <a:off x="-4730" y="0"/>
            <a:ext cx="12191999" cy="1413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67383" y="1052736"/>
            <a:ext cx="5177709" cy="18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4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4354288" y="152869"/>
            <a:ext cx="6193874" cy="694813"/>
          </a:xfrm>
          <a:noFill/>
        </p:spPr>
        <p:txBody>
          <a:bodyPr>
            <a:noAutofit/>
          </a:bodyPr>
          <a:lstStyle/>
          <a:p>
            <a:pPr algn="r"/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Lorem ipsum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dolor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sit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amet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consectetur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adipiscing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elit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86705" y="13535"/>
            <a:ext cx="6205295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129581" y="128701"/>
            <a:ext cx="5919542" cy="69481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SG" sz="3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Material Flow Monitor (MFM)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1" y="81676"/>
            <a:ext cx="2714293" cy="870483"/>
          </a:xfrm>
          <a:prstGeom prst="rect">
            <a:avLst/>
          </a:prstGeom>
        </p:spPr>
      </p:pic>
      <p:sp>
        <p:nvSpPr>
          <p:cNvPr id="14" name="Segnaposto contenuto 1"/>
          <p:cNvSpPr>
            <a:spLocks noGrp="1"/>
          </p:cNvSpPr>
          <p:nvPr>
            <p:ph idx="1"/>
          </p:nvPr>
        </p:nvSpPr>
        <p:spPr>
          <a:xfrm>
            <a:off x="894303" y="1512091"/>
            <a:ext cx="9603725" cy="470783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/>
              <a:t>Database </a:t>
            </a:r>
            <a:r>
              <a:rPr lang="en-US" sz="2400" dirty="0"/>
              <a:t>that consist of integrated statistics reported to Eurostat according to international standards (environmental and national accounts).</a:t>
            </a:r>
          </a:p>
          <a:p>
            <a:r>
              <a:rPr lang="en-US" sz="2400" dirty="0"/>
              <a:t>MFM is recorded as </a:t>
            </a:r>
            <a:r>
              <a:rPr lang="en-US" sz="2400" b="1" dirty="0"/>
              <a:t>supply and use tables</a:t>
            </a:r>
            <a:r>
              <a:rPr lang="en-US" sz="2400" dirty="0"/>
              <a:t>.</a:t>
            </a:r>
          </a:p>
          <a:p>
            <a:r>
              <a:rPr lang="en-US" sz="2400" dirty="0"/>
              <a:t>MFM describes </a:t>
            </a:r>
            <a:r>
              <a:rPr lang="en-US" sz="2400" b="1" dirty="0"/>
              <a:t>physical</a:t>
            </a:r>
            <a:r>
              <a:rPr lang="en-US" sz="2400" dirty="0"/>
              <a:t> (kilo) material flows (including biomass) to, from and within the economy.</a:t>
            </a:r>
          </a:p>
          <a:p>
            <a:r>
              <a:rPr lang="en-US" sz="2400" dirty="0"/>
              <a:t>MFM </a:t>
            </a:r>
            <a:r>
              <a:rPr lang="en-US" sz="2400" b="1" dirty="0"/>
              <a:t>balanced system </a:t>
            </a:r>
            <a:r>
              <a:rPr lang="en-US" sz="2400" dirty="0"/>
              <a:t>for products and economic sectors.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831" y="4892448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3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4354288" y="152869"/>
            <a:ext cx="6193874" cy="694813"/>
          </a:xfrm>
          <a:noFill/>
        </p:spPr>
        <p:txBody>
          <a:bodyPr>
            <a:noAutofit/>
          </a:bodyPr>
          <a:lstStyle/>
          <a:p>
            <a:pPr algn="r"/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Lorem ipsum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dolor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sit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amet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consectetur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adipiscing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elit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69007" y="-3095"/>
            <a:ext cx="6205295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969007" y="169510"/>
            <a:ext cx="5919542" cy="69481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SG" sz="32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Material Flow Sankey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7" y="81674"/>
            <a:ext cx="2714293" cy="87048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D5B112F8-FC4E-4204-99E8-CD0D1FF0B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358" y="997451"/>
            <a:ext cx="5832095" cy="5528478"/>
          </a:xfrm>
          <a:prstGeom prst="rect">
            <a:avLst/>
          </a:prstGeom>
          <a:noFill/>
        </p:spPr>
      </p:pic>
      <p:sp>
        <p:nvSpPr>
          <p:cNvPr id="7" name="Segnaposto contenuto 1"/>
          <p:cNvSpPr>
            <a:spLocks noGrp="1"/>
          </p:cNvSpPr>
          <p:nvPr>
            <p:ph idx="1"/>
          </p:nvPr>
        </p:nvSpPr>
        <p:spPr>
          <a:xfrm>
            <a:off x="1147840" y="1243163"/>
            <a:ext cx="3954162" cy="5021843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/>
              <a:t>Indicators on Circular Economy on:</a:t>
            </a:r>
          </a:p>
          <a:p>
            <a:pPr lvl="1"/>
            <a:r>
              <a:rPr lang="en-US" sz="2200" dirty="0"/>
              <a:t>Input</a:t>
            </a:r>
          </a:p>
          <a:p>
            <a:pPr lvl="1"/>
            <a:r>
              <a:rPr lang="en-US" sz="2200" dirty="0"/>
              <a:t>Consumption</a:t>
            </a:r>
          </a:p>
          <a:p>
            <a:pPr lvl="1"/>
            <a:r>
              <a:rPr lang="en-US" sz="2200" dirty="0"/>
              <a:t>Waste</a:t>
            </a:r>
          </a:p>
          <a:p>
            <a:pPr lvl="1"/>
            <a:r>
              <a:rPr lang="en-US" sz="2200" dirty="0"/>
              <a:t>Input secondary materials</a:t>
            </a:r>
          </a:p>
          <a:p>
            <a:pPr marL="342900" lvl="1" indent="0">
              <a:buNone/>
            </a:pPr>
            <a:endParaRPr lang="lv-LV" sz="2200" dirty="0"/>
          </a:p>
          <a:p>
            <a:pPr marL="342900" lvl="1" indent="0">
              <a:buNone/>
            </a:pPr>
            <a:endParaRPr lang="lv-LV" sz="2200" dirty="0"/>
          </a:p>
          <a:p>
            <a:pPr marL="342900" lvl="1" indent="0">
              <a:buNone/>
            </a:pPr>
            <a:r>
              <a:rPr lang="en-US" sz="2200" dirty="0"/>
              <a:t>On a national level or sector/product level.</a:t>
            </a:r>
          </a:p>
        </p:txBody>
      </p:sp>
    </p:spTree>
    <p:extLst>
      <p:ext uri="{BB962C8B-B14F-4D97-AF65-F5344CB8AC3E}">
        <p14:creationId xmlns:p14="http://schemas.microsoft.com/office/powerpoint/2010/main" val="195273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2F7D4C-A1B0-634A-8F2F-9FDEFF0D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37925" cy="67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1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4354288" y="152869"/>
            <a:ext cx="6193874" cy="694813"/>
          </a:xfrm>
          <a:noFill/>
        </p:spPr>
        <p:txBody>
          <a:bodyPr>
            <a:noAutofit/>
          </a:bodyPr>
          <a:lstStyle/>
          <a:p>
            <a:pPr algn="r"/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Lorem ipsum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dolor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sit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amet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consectetur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adipiscing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elit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14989" y="-3095"/>
            <a:ext cx="9059313" cy="655679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150209" y="-42229"/>
            <a:ext cx="8890995" cy="69481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Material flow of Latvia</a:t>
            </a:r>
            <a:r>
              <a:rPr lang="lv-LV" sz="3200" dirty="0">
                <a:solidFill>
                  <a:schemeClr val="bg1"/>
                </a:solidFill>
              </a:rPr>
              <a:t>`s </a:t>
            </a:r>
            <a:r>
              <a:rPr lang="en-US" sz="3200" dirty="0">
                <a:solidFill>
                  <a:schemeClr val="bg1"/>
                </a:solidFill>
              </a:rPr>
              <a:t>economy in 2015, million kg</a:t>
            </a:r>
            <a:endParaRPr lang="en-SG" sz="3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8" y="81676"/>
            <a:ext cx="2714293" cy="870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209" y="642404"/>
            <a:ext cx="6788584" cy="624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0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4354288" y="152869"/>
            <a:ext cx="6193874" cy="694813"/>
          </a:xfrm>
          <a:noFill/>
        </p:spPr>
        <p:txBody>
          <a:bodyPr>
            <a:noAutofit/>
          </a:bodyPr>
          <a:lstStyle/>
          <a:p>
            <a:pPr algn="r"/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Lorem ipsum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dolor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sit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amet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,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consectetur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adipiscing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SG" sz="1800" dirty="0" err="1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elit</a:t>
            </a:r>
            <a:r>
              <a:rPr lang="en-SG" sz="18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4248" y="-3095"/>
            <a:ext cx="7660054" cy="655679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148488" y="-42229"/>
            <a:ext cx="7892716" cy="69481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dirty="0">
                <a:solidFill>
                  <a:schemeClr val="bg1"/>
                </a:solidFill>
                <a:latin typeface="RobotoMono-Medium"/>
              </a:rPr>
              <a:t>More about the</a:t>
            </a:r>
            <a:r>
              <a:rPr lang="lv-LV" sz="3200" dirty="0">
                <a:solidFill>
                  <a:schemeClr val="bg1"/>
                </a:solidFill>
                <a:latin typeface="RobotoMono-Medium"/>
              </a:rPr>
              <a:t> results of BioMonitor</a:t>
            </a:r>
            <a:endParaRPr lang="en-SG" sz="3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8" y="81676"/>
            <a:ext cx="2714293" cy="870483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3579C11-0B12-49D4-9155-989A55A5183D}"/>
              </a:ext>
            </a:extLst>
          </p:cNvPr>
          <p:cNvSpPr txBox="1">
            <a:spLocks/>
          </p:cNvSpPr>
          <p:nvPr/>
        </p:nvSpPr>
        <p:spPr bwMode="auto">
          <a:xfrm>
            <a:off x="1083509" y="1163440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1D1D1B"/>
                </a:solidFill>
                <a:latin typeface="RobotoMono-Regular"/>
              </a:rPr>
              <a:t>BioMonitor</a:t>
            </a:r>
            <a:r>
              <a:rPr lang="lv-LV" sz="2400" b="1" dirty="0">
                <a:solidFill>
                  <a:srgbClr val="1D1D1B"/>
                </a:solidFill>
                <a:latin typeface="RobotoMono-Regular"/>
              </a:rPr>
              <a:t> </a:t>
            </a:r>
            <a:r>
              <a:rPr lang="en-GB" sz="2400" b="1" dirty="0">
                <a:solidFill>
                  <a:srgbClr val="1D1D1B"/>
                </a:solidFill>
                <a:latin typeface="RobotoMono-Regular"/>
              </a:rPr>
              <a:t>Policy Brief </a:t>
            </a:r>
            <a:endParaRPr lang="en-GB" sz="24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B74109-E444-44F6-971C-EBEBC0A7BFB6}"/>
              </a:ext>
            </a:extLst>
          </p:cNvPr>
          <p:cNvSpPr txBox="1">
            <a:spLocks/>
          </p:cNvSpPr>
          <p:nvPr/>
        </p:nvSpPr>
        <p:spPr bwMode="auto">
          <a:xfrm>
            <a:off x="6858016" y="969001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1D1D1B"/>
                </a:solidFill>
                <a:latin typeface="RobotoMono-Regular"/>
              </a:rPr>
              <a:t>BioMonitor report</a:t>
            </a:r>
            <a:r>
              <a:rPr lang="lv-LV" dirty="0">
                <a:solidFill>
                  <a:srgbClr val="1D1D1B"/>
                </a:solidFill>
                <a:latin typeface="RobotoMono-Regular"/>
              </a:rPr>
              <a:t>s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F42E4-7E40-439E-BE38-F997058D231E}"/>
              </a:ext>
            </a:extLst>
          </p:cNvPr>
          <p:cNvSpPr txBox="1">
            <a:spLocks/>
          </p:cNvSpPr>
          <p:nvPr/>
        </p:nvSpPr>
        <p:spPr bwMode="auto">
          <a:xfrm>
            <a:off x="567183" y="1784284"/>
            <a:ext cx="5430383" cy="452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RobotoMono-Regular"/>
              </a:rPr>
              <a:t>Relevance of current modelling tools</a:t>
            </a:r>
            <a:r>
              <a:rPr lang="lv-LV" sz="2400" dirty="0">
                <a:latin typeface="RobotoMono-Regular"/>
              </a:rPr>
              <a:t> </a:t>
            </a:r>
            <a:r>
              <a:rPr lang="en-GB" sz="2400" dirty="0">
                <a:latin typeface="RobotoMono-Regular"/>
              </a:rPr>
              <a:t>for offering policy insights for the creation of a vibrant</a:t>
            </a:r>
            <a:r>
              <a:rPr lang="lv-LV" sz="2400" dirty="0">
                <a:latin typeface="RobotoMono-Regular"/>
              </a:rPr>
              <a:t> </a:t>
            </a:r>
            <a:r>
              <a:rPr lang="en-GB" sz="2400" dirty="0">
                <a:latin typeface="RobotoMono-Regular"/>
              </a:rPr>
              <a:t>European Bioeconomy by 2030 and 2050</a:t>
            </a:r>
            <a:endParaRPr lang="lv-LV" sz="2400" dirty="0">
              <a:latin typeface="RobotoMono-Regular"/>
            </a:endParaRPr>
          </a:p>
          <a:p>
            <a:r>
              <a:rPr lang="en-GB" sz="2400" dirty="0">
                <a:latin typeface="RobotoMono-Regular"/>
              </a:rPr>
              <a:t>BioMonitor Policy Scenarios for the</a:t>
            </a:r>
            <a:r>
              <a:rPr lang="lv-LV" sz="2400" dirty="0">
                <a:latin typeface="RobotoMono-Regular"/>
              </a:rPr>
              <a:t> </a:t>
            </a:r>
            <a:r>
              <a:rPr lang="en-GB" sz="2400" dirty="0">
                <a:latin typeface="RobotoMono-Regular"/>
              </a:rPr>
              <a:t>European Bioeconomy to 2030 and 2050</a:t>
            </a:r>
          </a:p>
          <a:p>
            <a:r>
              <a:rPr lang="en-GB" sz="2400" dirty="0">
                <a:latin typeface="RobotoMono-Regular"/>
              </a:rPr>
              <a:t>Framework for Assessing the</a:t>
            </a:r>
            <a:r>
              <a:rPr lang="lv-LV" sz="2400" dirty="0">
                <a:latin typeface="RobotoMono-Regular"/>
              </a:rPr>
              <a:t> </a:t>
            </a:r>
            <a:r>
              <a:rPr lang="en-GB" sz="2400" dirty="0">
                <a:latin typeface="RobotoMono-Regular"/>
              </a:rPr>
              <a:t>Development of a Circular Bioeconomy</a:t>
            </a:r>
            <a:endParaRPr lang="lv-LV" sz="2400" dirty="0">
              <a:latin typeface="RobotoMono-Regular"/>
            </a:endParaRP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A64ADE7-F321-4CB7-BABE-D9F96E828529}"/>
              </a:ext>
            </a:extLst>
          </p:cNvPr>
          <p:cNvSpPr txBox="1">
            <a:spLocks/>
          </p:cNvSpPr>
          <p:nvPr/>
        </p:nvSpPr>
        <p:spPr bwMode="auto">
          <a:xfrm>
            <a:off x="6712298" y="2505075"/>
            <a:ext cx="4980128" cy="3684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RobotoMono-Regular"/>
              </a:rPr>
              <a:t>Existing models that investigate the bioeconomy</a:t>
            </a:r>
          </a:p>
          <a:p>
            <a:r>
              <a:rPr lang="en-GB">
                <a:latin typeface="RobotoMono-Regular"/>
              </a:rPr>
              <a:t>Requirements and priorities for improved</a:t>
            </a:r>
            <a:r>
              <a:rPr lang="lv-LV">
                <a:latin typeface="RobotoMono-Regular"/>
              </a:rPr>
              <a:t> </a:t>
            </a:r>
            <a:r>
              <a:rPr lang="en-GB">
                <a:latin typeface="RobotoMono-Regular"/>
              </a:rPr>
              <a:t>bioeconomy modelling</a:t>
            </a:r>
          </a:p>
          <a:p>
            <a:r>
              <a:rPr lang="en-GB">
                <a:latin typeface="RobotoMono-Regular"/>
              </a:rPr>
              <a:t>Design of BioMonitor Model Toolbox</a:t>
            </a:r>
          </a:p>
          <a:p>
            <a:r>
              <a:rPr lang="en-GB">
                <a:latin typeface="RobotoMono-Regular"/>
              </a:rPr>
              <a:t>Design of the BioMonitor Data Platform,</a:t>
            </a:r>
            <a:r>
              <a:rPr lang="lv-LV">
                <a:latin typeface="RobotoMono-Regular"/>
              </a:rPr>
              <a:t> </a:t>
            </a:r>
            <a:r>
              <a:rPr lang="en-GB">
                <a:latin typeface="RobotoMono-Regular"/>
              </a:rPr>
              <a:t>including electronic database templates</a:t>
            </a:r>
            <a:endParaRPr lang="lv-LV">
              <a:latin typeface="RobotoMono-Regular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A1850-2B29-452F-BEE6-5EA865DA4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717" y="1987352"/>
            <a:ext cx="522472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13" y="22"/>
            <a:ext cx="9143999" cy="5746443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24001" y="19"/>
            <a:ext cx="9144002" cy="5746443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51"/>
          <a:stretch/>
        </p:blipFill>
        <p:spPr bwMode="auto">
          <a:xfrm>
            <a:off x="1524006" y="-29184"/>
            <a:ext cx="9143998" cy="577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06814" y="1179042"/>
            <a:ext cx="4797425" cy="3259609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173545" y="2585963"/>
            <a:ext cx="585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Thank you</a:t>
            </a:r>
            <a:r>
              <a:rPr lang="lv-LV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endParaRPr lang="lv-LV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lv-LV" sz="2800" b="1" dirty="0">
                <a:solidFill>
                  <a:schemeClr val="bg1"/>
                </a:solidFill>
                <a:latin typeface="Trebuchet MS" panose="020B0603020202020204" pitchFamily="34" charset="0"/>
                <a:hlinkClick r:id="rId4"/>
              </a:rPr>
              <a:t>www.biomonitor.eu</a:t>
            </a:r>
            <a:r>
              <a:rPr lang="lv-LV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n-GB" sz="2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12" y="1198092"/>
            <a:ext cx="4335098" cy="139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39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5236142" y="1"/>
            <a:ext cx="6965091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4799856" y="1000539"/>
            <a:ext cx="7392144" cy="5492335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r>
              <a:rPr lang="en-GB" b="1" dirty="0">
                <a:latin typeface="Trebuchet MS" panose="020B0603020202020204" pitchFamily="34" charset="0"/>
              </a:rPr>
              <a:t>Bioeconomy</a:t>
            </a:r>
            <a:r>
              <a:rPr lang="en-GB" dirty="0">
                <a:latin typeface="Trebuchet MS" panose="020B0603020202020204" pitchFamily="34" charset="0"/>
              </a:rPr>
              <a:t> includes all sectors of the economy that are based on the use of </a:t>
            </a:r>
            <a:r>
              <a:rPr lang="en-GB" b="1" dirty="0">
                <a:latin typeface="Trebuchet MS" panose="020B0603020202020204" pitchFamily="34" charset="0"/>
              </a:rPr>
              <a:t>renewable biological resources </a:t>
            </a:r>
            <a:r>
              <a:rPr lang="en-GB" dirty="0">
                <a:latin typeface="Trebuchet MS" panose="020B0603020202020204" pitchFamily="34" charset="0"/>
              </a:rPr>
              <a:t>to produce value added products such as </a:t>
            </a:r>
            <a:r>
              <a:rPr lang="en-GB" b="1" dirty="0">
                <a:latin typeface="Trebuchet MS" panose="020B0603020202020204" pitchFamily="34" charset="0"/>
              </a:rPr>
              <a:t>food, feed, energy, and bio-based products</a:t>
            </a:r>
            <a:r>
              <a:rPr lang="en-GB" dirty="0">
                <a:latin typeface="Trebuchet MS" panose="020B0603020202020204" pitchFamily="34" charset="0"/>
              </a:rPr>
              <a:t> (E</a:t>
            </a:r>
            <a:r>
              <a:rPr lang="lv-LV" dirty="0">
                <a:latin typeface="Trebuchet MS" panose="020B0603020202020204" pitchFamily="34" charset="0"/>
              </a:rPr>
              <a:t>C</a:t>
            </a:r>
            <a:r>
              <a:rPr lang="en-GB" dirty="0">
                <a:latin typeface="Trebuchet MS" panose="020B0603020202020204" pitchFamily="34" charset="0"/>
              </a:rPr>
              <a:t>, 2012).</a:t>
            </a:r>
            <a:endParaRPr lang="lv-LV" dirty="0">
              <a:latin typeface="Trebuchet MS" panose="020B0603020202020204" pitchFamily="34" charset="0"/>
            </a:endParaRPr>
          </a:p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r>
              <a:rPr lang="lv-LV" dirty="0"/>
              <a:t>Issues: </a:t>
            </a:r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buFontTx/>
              <a:buChar char="-"/>
              <a:defRPr/>
            </a:pPr>
            <a:r>
              <a:rPr lang="en-GB" dirty="0"/>
              <a:t>lack of comprehensive database and statistics for bio-based industries, </a:t>
            </a: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buFontTx/>
              <a:buChar char="-"/>
              <a:defRPr/>
            </a:pPr>
            <a:r>
              <a:rPr lang="en-GB" dirty="0"/>
              <a:t>missing transparent methodology for bio-based data collection</a:t>
            </a:r>
            <a:r>
              <a:rPr lang="lv-LV" dirty="0"/>
              <a:t>,</a:t>
            </a:r>
            <a:r>
              <a:rPr lang="en-GB" dirty="0"/>
              <a:t> </a:t>
            </a: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buFontTx/>
              <a:buChar char="-"/>
              <a:defRPr/>
            </a:pPr>
            <a:r>
              <a:rPr lang="en-GB" dirty="0"/>
              <a:t>lack of integrated value chain data and indicators that illustrate the flows of different bio-based materials’ processing system.</a:t>
            </a:r>
          </a:p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endParaRPr lang="lv-LV" dirty="0">
              <a:latin typeface="Trebuchet MS" panose="020B0603020202020204" pitchFamily="34" charset="0"/>
            </a:endParaRPr>
          </a:p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endParaRPr lang="en-GB" spc="-150" dirty="0">
              <a:solidFill>
                <a:srgbClr val="000000"/>
              </a:solidFill>
              <a:latin typeface="Trebuchet MS" panose="020B0603020202020204" pitchFamily="34" charset="0"/>
              <a:ea typeface="Roboto Mono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8412480" y="152864"/>
            <a:ext cx="3619733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Bioeconomy</a:t>
            </a:r>
            <a:endParaRPr lang="en-SG" sz="3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2278" y="21274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2</a:t>
            </a:fld>
            <a:endParaRPr lang="en-SG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810" t="1" r="16284" b="-407"/>
          <a:stretch/>
        </p:blipFill>
        <p:spPr>
          <a:xfrm>
            <a:off x="335360" y="1382921"/>
            <a:ext cx="4774675" cy="463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5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5573354" y="1"/>
            <a:ext cx="6627880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5727560" y="1548080"/>
            <a:ext cx="5999866" cy="4440738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r>
              <a:rPr lang="en-GB" dirty="0">
                <a:latin typeface="Trebuchet MS" panose="020B0603020202020204" pitchFamily="34" charset="0"/>
              </a:rPr>
              <a:t>BioMonitor addresses the information gap in bioeconomy research by re-structuring its existing data and modelling framework. </a:t>
            </a:r>
            <a:endParaRPr lang="lv-LV" dirty="0">
              <a:latin typeface="Trebuchet MS" panose="020B0603020202020204" pitchFamily="34" charset="0"/>
            </a:endParaRPr>
          </a:p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endParaRPr lang="lv-LV" dirty="0">
              <a:latin typeface="Trebuchet MS" panose="020B0603020202020204" pitchFamily="34" charset="0"/>
            </a:endParaRPr>
          </a:p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r>
              <a:rPr lang="en-GB" dirty="0">
                <a:latin typeface="Trebuchet MS" panose="020B0603020202020204" pitchFamily="34" charset="0"/>
              </a:rPr>
              <a:t>The ultimate </a:t>
            </a:r>
            <a:r>
              <a:rPr lang="en-GB" b="1" dirty="0">
                <a:latin typeface="Trebuchet MS" panose="020B0603020202020204" pitchFamily="34" charset="0"/>
              </a:rPr>
              <a:t>goal</a:t>
            </a:r>
            <a:r>
              <a:rPr lang="en-GB" dirty="0">
                <a:latin typeface="Trebuchet MS" panose="020B0603020202020204" pitchFamily="34" charset="0"/>
              </a:rPr>
              <a:t> of the project is to get a clearer picture of how bioeconomy affects our lives.</a:t>
            </a:r>
            <a:endParaRPr lang="lv-LV" dirty="0">
              <a:latin typeface="Trebuchet MS" panose="020B0603020202020204" pitchFamily="34" charset="0"/>
            </a:endParaRPr>
          </a:p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endParaRPr lang="en-GB" spc="-150" dirty="0">
              <a:solidFill>
                <a:srgbClr val="000000"/>
              </a:solidFill>
              <a:latin typeface="Trebuchet MS" panose="020B0603020202020204" pitchFamily="34" charset="0"/>
              <a:ea typeface="Roboto Mono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3773714" y="152864"/>
            <a:ext cx="8258499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lv-LV" sz="2800" dirty="0">
                <a:solidFill>
                  <a:schemeClr val="bg1"/>
                </a:solidFill>
                <a:latin typeface="Trebuchet MS" panose="020B0603020202020204" pitchFamily="34" charset="0"/>
              </a:rPr>
              <a:t>Monitoring the Bioeconomy</a:t>
            </a:r>
            <a:endParaRPr lang="en-SG" sz="28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4" descr="Orzo, Getreideanbau, La Coltivazione Di Orzo, Cereali"/>
          <p:cNvPicPr>
            <a:picLocks noChangeAspect="1" noChangeArrowheads="1"/>
          </p:cNvPicPr>
          <p:nvPr/>
        </p:nvPicPr>
        <p:blipFill>
          <a:blip r:embed="rId3"/>
          <a:srcRect l="18183" r="18182"/>
          <a:stretch/>
        </p:blipFill>
        <p:spPr bwMode="auto">
          <a:xfrm>
            <a:off x="526761" y="1512090"/>
            <a:ext cx="5046593" cy="3552279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2278" y="21274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370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6545178" y="1"/>
            <a:ext cx="5656055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551384" y="1313633"/>
            <a:ext cx="11104033" cy="4849003"/>
          </a:xfrm>
        </p:spPr>
        <p:txBody>
          <a:bodyPr vert="horz" lIns="91440" tIns="45720" rIns="91440" bIns="45720" rtlCol="0">
            <a:noAutofit/>
          </a:bodyPr>
          <a:lstStyle/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endParaRPr lang="lv-LV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3773714" y="152864"/>
            <a:ext cx="8258499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lv-LV" sz="3600" b="1" dirty="0">
                <a:solidFill>
                  <a:schemeClr val="bg1"/>
                </a:solidFill>
              </a:rPr>
              <a:t>S</a:t>
            </a:r>
            <a:r>
              <a:rPr lang="en-GB" sz="3600" b="1" dirty="0" err="1">
                <a:solidFill>
                  <a:schemeClr val="bg1"/>
                </a:solidFill>
              </a:rPr>
              <a:t>pecific</a:t>
            </a:r>
            <a:r>
              <a:rPr lang="en-GB" sz="3600" b="1" dirty="0">
                <a:solidFill>
                  <a:schemeClr val="bg1"/>
                </a:solidFill>
              </a:rPr>
              <a:t> objectives</a:t>
            </a:r>
            <a:endParaRPr lang="en-SG" sz="2800" b="1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9419" y="49224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4</a:t>
            </a:fld>
            <a:endParaRPr lang="en-SG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1384" y="1313633"/>
            <a:ext cx="9617548" cy="528108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Set the scope for and identify drivers of the EU bioeconomy;</a:t>
            </a:r>
            <a:endParaRPr lang="lv-LV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Determine indicators for monitoring and measuring the impacts of</a:t>
            </a:r>
            <a:r>
              <a:rPr lang="lv-LV" dirty="0"/>
              <a:t> </a:t>
            </a:r>
            <a:r>
              <a:rPr lang="en-GB" dirty="0"/>
              <a:t>the bioeconomy;</a:t>
            </a:r>
            <a:endParaRPr lang="lv-LV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Draw lessons from the use of the indicators for monitoring and</a:t>
            </a:r>
            <a:r>
              <a:rPr lang="lv-LV" dirty="0"/>
              <a:t> </a:t>
            </a:r>
            <a:r>
              <a:rPr lang="en-GB" dirty="0"/>
              <a:t>measuring the impacts of the bioeconomy.</a:t>
            </a:r>
            <a:endParaRPr lang="lv-LV" dirty="0"/>
          </a:p>
          <a:p>
            <a:pPr>
              <a:lnSpc>
                <a:spcPct val="110000"/>
              </a:lnSpc>
            </a:pPr>
            <a:endParaRPr lang="lv-LV" dirty="0"/>
          </a:p>
        </p:txBody>
      </p:sp>
      <p:pic>
        <p:nvPicPr>
          <p:cNvPr id="1026" name="Picture 2" descr="Objec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709" y="47574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1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5659654" y="1"/>
            <a:ext cx="6541579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149451" y="1205568"/>
            <a:ext cx="9808466" cy="484900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r>
              <a:rPr lang="en-GB" dirty="0"/>
              <a:t>Closing the data gaps observed when measuring the bioeconomy by using new and improved datasets. </a:t>
            </a: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r>
              <a:rPr lang="en-GB" dirty="0"/>
              <a:t>Enhancing existing modelling tools that guide industries and policymakers in defining long</a:t>
            </a:r>
            <a:r>
              <a:rPr lang="lv-LV" dirty="0"/>
              <a:t>-</a:t>
            </a:r>
            <a:r>
              <a:rPr lang="en-GB" dirty="0"/>
              <a:t>term strategies. </a:t>
            </a: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r>
              <a:rPr lang="en-GB" dirty="0"/>
              <a:t>Creating a stakeholder engagement platform and training modules to validate and disseminate the data.</a:t>
            </a:r>
            <a:endParaRPr lang="en-GB" spc="-150" dirty="0">
              <a:solidFill>
                <a:srgbClr val="000000"/>
              </a:solidFill>
              <a:latin typeface="Lucida Console"/>
              <a:ea typeface="Roboto Mono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5861785" y="152864"/>
            <a:ext cx="6170428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en-GB" sz="3600" dirty="0">
                <a:solidFill>
                  <a:schemeClr val="bg1"/>
                </a:solidFill>
              </a:rPr>
              <a:t>The three-fold approach </a:t>
            </a:r>
            <a:endParaRPr lang="en-SG" sz="28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1141" y="0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5</a:t>
            </a:fld>
            <a:endParaRPr lang="en-SG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2" r="25873"/>
          <a:stretch/>
        </p:blipFill>
        <p:spPr bwMode="auto">
          <a:xfrm>
            <a:off x="10108642" y="994746"/>
            <a:ext cx="2083358" cy="549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02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 rot="16199999">
            <a:off x="-3375673" y="3369509"/>
            <a:ext cx="6857999" cy="100801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14"/>
          <p:cNvSpPr/>
          <p:nvPr/>
        </p:nvSpPr>
        <p:spPr bwMode="auto">
          <a:xfrm>
            <a:off x="5024387" y="1"/>
            <a:ext cx="7176846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GB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4880008" y="152864"/>
            <a:ext cx="7311992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Role of models in policy making 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Segnaposto contenuto 1"/>
          <p:cNvSpPr>
            <a:spLocks noGrp="1"/>
          </p:cNvSpPr>
          <p:nvPr>
            <p:ph idx="1"/>
          </p:nvPr>
        </p:nvSpPr>
        <p:spPr bwMode="auto">
          <a:xfrm>
            <a:off x="766916" y="1268760"/>
            <a:ext cx="6567949" cy="50405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spc="-150" dirty="0">
                <a:latin typeface="+mn-lt"/>
                <a:ea typeface="Roboto Mono" pitchFamily="2" charset="0"/>
              </a:rPr>
              <a:t>Model can help to: </a:t>
            </a:r>
          </a:p>
          <a:p>
            <a:pPr marL="685800" lvl="2">
              <a:spcBef>
                <a:spcPts val="1000"/>
              </a:spcBef>
            </a:pPr>
            <a:r>
              <a:rPr lang="en-US" sz="2400" spc="-150" dirty="0">
                <a:latin typeface="+mn-lt"/>
              </a:rPr>
              <a:t>address complex policy questions in uncertain conditions in a structured manner</a:t>
            </a:r>
          </a:p>
          <a:p>
            <a:pPr marL="685800" lvl="2">
              <a:spcBef>
                <a:spcPts val="1000"/>
              </a:spcBef>
            </a:pPr>
            <a:r>
              <a:rPr lang="en-US" sz="2400" spc="-150" dirty="0">
                <a:latin typeface="+mn-lt"/>
              </a:rPr>
              <a:t>quantifying future impacts of present-day decisions</a:t>
            </a:r>
          </a:p>
          <a:p>
            <a:pPr marL="685800" lvl="2">
              <a:spcBef>
                <a:spcPts val="1000"/>
              </a:spcBef>
            </a:pPr>
            <a:r>
              <a:rPr lang="en-US" sz="2400" spc="-150" dirty="0">
                <a:latin typeface="+mn-lt"/>
              </a:rPr>
              <a:t>better </a:t>
            </a:r>
            <a:r>
              <a:rPr lang="en-US" sz="2400" spc="-150" dirty="0" err="1">
                <a:latin typeface="+mn-lt"/>
              </a:rPr>
              <a:t>analyse</a:t>
            </a:r>
            <a:r>
              <a:rPr lang="en-US" sz="2400" spc="-150" dirty="0">
                <a:latin typeface="+mn-lt"/>
              </a:rPr>
              <a:t> the social, economic and environmental aspects of the bioeconomy (trade-offs)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pc="-150" dirty="0">
                <a:latin typeface="+mn-lt"/>
              </a:rPr>
              <a:t>Objective: provide improved bioeconomy models and combining them to support industries and governments in executing consistent, coherent, and longer-term policies and strategies with desirable outcomes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3"/>
          <a:srcRect t="16175" b="16423"/>
          <a:stretch/>
        </p:blipFill>
        <p:spPr bwMode="auto">
          <a:xfrm>
            <a:off x="268785" y="148630"/>
            <a:ext cx="3241033" cy="699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F63DD-EF49-46E7-BF08-0FCB83792038}"/>
              </a:ext>
            </a:extLst>
          </p:cNvPr>
          <p:cNvSpPr txBox="1"/>
          <p:nvPr/>
        </p:nvSpPr>
        <p:spPr>
          <a:xfrm>
            <a:off x="7559455" y="4876589"/>
            <a:ext cx="462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/>
              </a:buClr>
            </a:pPr>
            <a:r>
              <a:rPr lang="en-US" noProof="0"/>
              <a:t>Christensen et al. (2022)</a:t>
            </a: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0E56F-F40D-DFC5-3AC0-21427063F2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9455" y="1920240"/>
            <a:ext cx="462962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546476" y="1"/>
            <a:ext cx="8654758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7717134" y="4876777"/>
            <a:ext cx="4474866" cy="1457010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r>
              <a:rPr lang="en-GB" dirty="0" err="1"/>
              <a:t>DataM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https://datam.jrc.ec.europa.eu/datam/public/pages/index.xhtml?rdr=1670842226742</a:t>
            </a:r>
            <a:r>
              <a:rPr lang="lv-LV" dirty="0"/>
              <a:t> </a:t>
            </a:r>
            <a:endParaRPr lang="en-GB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3773714" y="152864"/>
            <a:ext cx="8258499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en-GB" sz="4000" dirty="0">
                <a:solidFill>
                  <a:schemeClr val="bg1"/>
                </a:solidFill>
              </a:rPr>
              <a:t>BioMonitor Data Platform</a:t>
            </a:r>
            <a:endParaRPr lang="en-SG" sz="3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2278" y="21274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7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8BD599-0A8C-255C-EA7D-2EA9C66B1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46476" y="1059301"/>
            <a:ext cx="4007842" cy="54335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8666255" y="3794359"/>
            <a:ext cx="3330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Large-scale forest resource model for policy and management scenario projections</a:t>
            </a:r>
          </a:p>
        </p:txBody>
      </p:sp>
      <p:cxnSp>
        <p:nvCxnSpPr>
          <p:cNvPr id="10" name="Straight Arrow Connector 9"/>
          <p:cNvCxnSpPr>
            <a:stCxn id="3" idx="1"/>
          </p:cNvCxnSpPr>
          <p:nvPr/>
        </p:nvCxnSpPr>
        <p:spPr>
          <a:xfrm flipH="1">
            <a:off x="7135598" y="4256024"/>
            <a:ext cx="1530657" cy="717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68343" y="2833635"/>
            <a:ext cx="4028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Multi-regional partial equilibrium model for the global forest-sector, integrating forestry, industries and product demand.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65927" y="3537020"/>
            <a:ext cx="502416" cy="56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708" y="3627455"/>
            <a:ext cx="215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rebuchet MS"/>
              </a:rPr>
              <a:t>P</a:t>
            </a:r>
            <a:r>
              <a:rPr lang="en-SG" dirty="0" err="1">
                <a:latin typeface="Trebuchet MS"/>
              </a:rPr>
              <a:t>rojections</a:t>
            </a:r>
            <a:r>
              <a:rPr lang="en-SG" dirty="0">
                <a:latin typeface="Trebuchet MS"/>
              </a:rPr>
              <a:t> of </a:t>
            </a:r>
            <a:r>
              <a:rPr lang="en-SG" dirty="0" err="1">
                <a:latin typeface="Trebuchet MS"/>
              </a:rPr>
              <a:t>agri</a:t>
            </a:r>
            <a:r>
              <a:rPr lang="en-SG" dirty="0">
                <a:latin typeface="Trebuchet MS"/>
              </a:rPr>
              <a:t>-food markets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32668" y="4099727"/>
            <a:ext cx="913808" cy="156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1790" y="2924070"/>
            <a:ext cx="279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forward-looking ex-ante simulation model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803490" y="3185328"/>
            <a:ext cx="1939332" cy="109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2278" y="4632290"/>
            <a:ext cx="268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rebuchet MS" panose="020B0603020202020204" pitchFamily="34" charset="0"/>
              </a:rPr>
              <a:t>P</a:t>
            </a:r>
            <a:r>
              <a:rPr lang="en-SG" dirty="0" err="1">
                <a:latin typeface="Trebuchet MS" panose="020B0603020202020204" pitchFamily="34" charset="0"/>
              </a:rPr>
              <a:t>rojecting</a:t>
            </a:r>
            <a:r>
              <a:rPr lang="en-SG" dirty="0">
                <a:latin typeface="Trebuchet MS" panose="020B0603020202020204" pitchFamily="34" charset="0"/>
              </a:rPr>
              <a:t> bio-based material markets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558327" y="5108515"/>
            <a:ext cx="1347252" cy="9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5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4040114" y="1"/>
            <a:ext cx="8161120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3546476" y="152864"/>
            <a:ext cx="8645524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EU Bioeconomy shares </a:t>
            </a:r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of</a:t>
            </a:r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Trebuchet MS" panose="020B0603020202020204" pitchFamily="34" charset="0"/>
              </a:rPr>
              <a:t>GDP </a:t>
            </a:r>
            <a:r>
              <a:rPr lang="lv-LV" sz="3200" dirty="0">
                <a:solidFill>
                  <a:schemeClr val="bg1"/>
                </a:solidFill>
                <a:latin typeface="Trebuchet MS" panose="020B0603020202020204" pitchFamily="34" charset="0"/>
              </a:rPr>
              <a:t>2005-2015</a:t>
            </a:r>
            <a:endParaRPr lang="en-SG" sz="24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2278" y="21274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8</a:t>
            </a:fld>
            <a:endParaRPr lang="en-SG"/>
          </a:p>
        </p:txBody>
      </p:sp>
      <p:graphicFrame>
        <p:nvGraphicFramePr>
          <p:cNvPr id="10" name="Chart 15">
            <a:extLst>
              <a:ext uri="{FF2B5EF4-FFF2-40B4-BE49-F238E27FC236}">
                <a16:creationId xmlns:a16="http://schemas.microsoft.com/office/drawing/2014/main" id="{E6B770D2-942C-4E35-851C-28FA34EF0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9639"/>
              </p:ext>
            </p:extLst>
          </p:nvPr>
        </p:nvGraphicFramePr>
        <p:xfrm>
          <a:off x="823964" y="1000540"/>
          <a:ext cx="10771833" cy="540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0E08E7F-A388-4E15-8C47-D53F5DAFA60A}"/>
              </a:ext>
            </a:extLst>
          </p:cNvPr>
          <p:cNvSpPr/>
          <p:nvPr/>
        </p:nvSpPr>
        <p:spPr bwMode="auto">
          <a:xfrm>
            <a:off x="0" y="648866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Source: Cingiz et al. (2021)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  <a:ea typeface="Roboto Mono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0D94A8-4DAB-4E7B-9C51-90A8043E2DE4}"/>
              </a:ext>
            </a:extLst>
          </p:cNvPr>
          <p:cNvSpPr/>
          <p:nvPr/>
        </p:nvSpPr>
        <p:spPr>
          <a:xfrm>
            <a:off x="7854216" y="2367815"/>
            <a:ext cx="721894" cy="37346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5111014" y="1"/>
            <a:ext cx="7090219" cy="1006764"/>
          </a:xfrm>
          <a:prstGeom prst="rect">
            <a:avLst/>
          </a:prstGeom>
          <a:solidFill>
            <a:srgbClr val="0E2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149451" y="1205568"/>
            <a:ext cx="9808466" cy="4849003"/>
          </a:xfrm>
        </p:spPr>
        <p:txBody>
          <a:bodyPr vert="horz" lIns="91440" tIns="45720" rIns="91440" bIns="45720" rtlCol="0">
            <a:noAutofit/>
          </a:bodyPr>
          <a:lstStyle/>
          <a:p>
            <a:pPr marL="457200" lvl="1" indent="0">
              <a:spcBef>
                <a:spcPts val="2000"/>
              </a:spcBef>
              <a:buClr>
                <a:schemeClr val="accent1"/>
              </a:buClr>
              <a:buSzPct val="150000"/>
              <a:buNone/>
              <a:defRPr/>
            </a:pPr>
            <a:endParaRPr lang="lv-LV" dirty="0"/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r>
              <a:rPr lang="en-GB" dirty="0"/>
              <a:t>Limited data availability;</a:t>
            </a:r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r>
              <a:rPr lang="en-GB" dirty="0"/>
              <a:t>Lack of key information for differentiating the bio-based and fossil-based parts of industry;</a:t>
            </a:r>
          </a:p>
          <a:p>
            <a:pPr lvl="1">
              <a:spcBef>
                <a:spcPts val="2000"/>
              </a:spcBef>
              <a:buClr>
                <a:schemeClr val="accent1"/>
              </a:buClr>
              <a:buSzPct val="150000"/>
              <a:defRPr/>
            </a:pPr>
            <a:r>
              <a:rPr lang="en-GB" dirty="0"/>
              <a:t>Lack of granularity needed for the envisaged research.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 bwMode="auto">
          <a:xfrm>
            <a:off x="3773714" y="152864"/>
            <a:ext cx="8258499" cy="69481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algn="r">
              <a:defRPr/>
            </a:pPr>
            <a:r>
              <a:rPr lang="en-GB" sz="4000" dirty="0">
                <a:solidFill>
                  <a:schemeClr val="bg1"/>
                </a:solidFill>
              </a:rPr>
              <a:t>The most common </a:t>
            </a:r>
            <a:r>
              <a:rPr lang="lv-LV" sz="4000" dirty="0">
                <a:solidFill>
                  <a:schemeClr val="bg1"/>
                </a:solidFill>
              </a:rPr>
              <a:t>data gaps</a:t>
            </a:r>
            <a:endParaRPr lang="en-SG" sz="3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7564" y="74735"/>
            <a:ext cx="3216150" cy="103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F4A3F4C-F331-438B-A4BC-024D00579A62}" type="slidenum">
              <a:rPr lang="en-SG" smtClean="0"/>
              <a:t>9</a:t>
            </a:fld>
            <a:endParaRPr lang="en-SG"/>
          </a:p>
        </p:txBody>
      </p:sp>
      <p:pic>
        <p:nvPicPr>
          <p:cNvPr id="1028" name="Picture 4" descr="A call for an integrated framework for the bioeconomy in Latin America and  The Caribbean region - Sostenibil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15" y="4378801"/>
            <a:ext cx="3176885" cy="21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49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673</Words>
  <Application>Microsoft Office PowerPoint</Application>
  <PresentationFormat>Widescreen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Lucida Console</vt:lpstr>
      <vt:lpstr>Roboto Mono</vt:lpstr>
      <vt:lpstr>RobotoMono-Medium</vt:lpstr>
      <vt:lpstr>RobotoMono-Regular</vt:lpstr>
      <vt:lpstr>Trebuchet MS</vt:lpstr>
      <vt:lpstr>Office Theme</vt:lpstr>
      <vt:lpstr>PowerPoint Presentation</vt:lpstr>
      <vt:lpstr>Bioeconomy</vt:lpstr>
      <vt:lpstr>Monitoring the Bioeconomy</vt:lpstr>
      <vt:lpstr>Specific objectives</vt:lpstr>
      <vt:lpstr>The three-fold approach </vt:lpstr>
      <vt:lpstr>Role of models in policy making </vt:lpstr>
      <vt:lpstr>BioMonitor Data Platform</vt:lpstr>
      <vt:lpstr>EU Bioeconomy shares of GDP 2005-2015</vt:lpstr>
      <vt:lpstr>The most common data gaps</vt:lpstr>
      <vt:lpstr>Lorem ipsum dolor sit amet, consectetur adipiscing elit </vt:lpstr>
      <vt:lpstr>Lorem ipsum dolor sit amet, consectetur adipiscing elit </vt:lpstr>
      <vt:lpstr>PowerPoint Presentation</vt:lpstr>
      <vt:lpstr>Lorem ipsum dolor sit amet, consectetur adipiscing elit </vt:lpstr>
      <vt:lpstr>Lorem ipsum dolor sit amet, consectetur adipiscing elit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BioMonitor: past and future of the bioeconomy</dc:title>
  <dc:creator>Vineta</dc:creator>
  <cp:lastModifiedBy>Tetere, Vineta</cp:lastModifiedBy>
  <cp:revision>39</cp:revision>
  <cp:lastPrinted>2022-12-13T08:39:56Z</cp:lastPrinted>
  <dcterms:created xsi:type="dcterms:W3CDTF">2022-12-10T09:53:13Z</dcterms:created>
  <dcterms:modified xsi:type="dcterms:W3CDTF">2022-12-13T11:04:42Z</dcterms:modified>
</cp:coreProperties>
</file>