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9" r:id="rId2"/>
    <p:sldId id="257" r:id="rId3"/>
    <p:sldId id="262" r:id="rId4"/>
    <p:sldId id="266" r:id="rId5"/>
    <p:sldId id="267" r:id="rId6"/>
    <p:sldId id="263" r:id="rId7"/>
    <p:sldId id="264" r:id="rId8"/>
    <p:sldId id="259" r:id="rId9"/>
    <p:sldId id="265" r:id="rId10"/>
    <p:sldId id="271" r:id="rId11"/>
    <p:sldId id="260" r:id="rId12"/>
    <p:sldId id="270" r:id="rId13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etotajs" initials="L" lastIdx="10" clrIdx="0">
    <p:extLst>
      <p:ext uri="{19B8F6BF-5375-455C-9EA6-DF929625EA0E}">
        <p15:presenceInfo xmlns:p15="http://schemas.microsoft.com/office/powerpoint/2012/main" userId="Lietotajs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8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73" autoAdjust="0"/>
    <p:restoredTop sz="84767" autoAdjust="0"/>
  </p:normalViewPr>
  <p:slideViewPr>
    <p:cSldViewPr snapToGrid="0">
      <p:cViewPr varScale="1">
        <p:scale>
          <a:sx n="97" d="100"/>
          <a:sy n="97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etotajs\AppData\Local\Microsoft\Windows\Temporary%20Internet%20Files\Content.Outlook\Z2ULW7T9\Copy%20of%20Cheese%20data_October_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etotajs\AppData\Local\Microsoft\Windows\Temporary%20Internet%20Files\Content.Outlook\Z2ULW7T9\Copy%20of%20Cheese%20data_October_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Local\Microsoft\Windows\INetCache\Content.Outlook\P3LE484F\Siera%20dati-1012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AppData\Local\Microsoft\Windows\INetCache\Content.Outlook\P3LE484F\Siera%20dati-1012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77903963245261"/>
          <c:y val="3.3327110762875922E-2"/>
          <c:w val="0.78864129483814527"/>
          <c:h val="0.6719441718633048"/>
        </c:manualLayout>
      </c:layout>
      <c:lineChart>
        <c:grouping val="standard"/>
        <c:varyColors val="0"/>
        <c:ser>
          <c:idx val="0"/>
          <c:order val="0"/>
          <c:tx>
            <c:strRef>
              <c:f>'[Copy of Cheese data_October_2022.xlsx]Sheet1'!$AG$61</c:f>
              <c:strCache>
                <c:ptCount val="1"/>
                <c:pt idx="0">
                  <c:v>P6+P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data_October_2022.xlsx]Sheet1'!$AH$61:$AK$61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BA-4848-9892-58E2FDE8118E}"/>
            </c:ext>
          </c:extLst>
        </c:ser>
        <c:ser>
          <c:idx val="1"/>
          <c:order val="1"/>
          <c:tx>
            <c:strRef>
              <c:f>'[Copy of Cheese data_October_2022.xlsx]Sheet1'!$AG$62</c:f>
              <c:strCache>
                <c:ptCount val="1"/>
                <c:pt idx="0">
                  <c:v>P6+P+A11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BA-4848-9892-58E2FDE8118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BA-4848-9892-58E2FDE811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BA-4848-9892-58E2FDE81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data_October_2022.xlsx]Sheet1'!$AH$62:$AK$62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ABA-4848-9892-58E2FDE8118E}"/>
            </c:ext>
          </c:extLst>
        </c:ser>
        <c:ser>
          <c:idx val="2"/>
          <c:order val="2"/>
          <c:tx>
            <c:strRef>
              <c:f>'[Copy of Cheese data_October_2022.xlsx]Sheet1'!$AG$63</c:f>
              <c:strCache>
                <c:ptCount val="1"/>
                <c:pt idx="0">
                  <c:v>P6+P+Lh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BA-4848-9892-58E2FDE8118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ABA-4848-9892-58E2FDE811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BA-4848-9892-58E2FDE81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data_October_2022.xlsx]Sheet1'!$AH$63:$AK$63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ABA-4848-9892-58E2FDE8118E}"/>
            </c:ext>
          </c:extLst>
        </c:ser>
        <c:ser>
          <c:idx val="3"/>
          <c:order val="3"/>
          <c:tx>
            <c:strRef>
              <c:f>'[Copy of Cheese data_October_2022.xlsx]Sheet1'!$AG$64</c:f>
              <c:strCache>
                <c:ptCount val="1"/>
                <c:pt idx="0">
                  <c:v>P6+P+A11+Lh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BA-4848-9892-58E2FDE8118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ABA-4848-9892-58E2FDE811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BA-4848-9892-58E2FDE81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data_October_2022.xlsx]Sheet1'!$AH$64:$AK$64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4ABA-4848-9892-58E2FDE8118E}"/>
            </c:ext>
          </c:extLst>
        </c:ser>
        <c:ser>
          <c:idx val="4"/>
          <c:order val="4"/>
          <c:tx>
            <c:strRef>
              <c:f>'[Copy of Cheese data_October_2022.xlsx]Sheet1'!$AG$65</c:f>
              <c:strCache>
                <c:ptCount val="1"/>
                <c:pt idx="0">
                  <c:v>P6+P+Lr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BA-4848-9892-58E2FDE8118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ABA-4848-9892-58E2FDE811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ABA-4848-9892-58E2FDE81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data_October_2022.xlsx]Sheet1'!$AH$65:$AK$65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4363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4ABA-4848-9892-58E2FDE8118E}"/>
            </c:ext>
          </c:extLst>
        </c:ser>
        <c:ser>
          <c:idx val="5"/>
          <c:order val="5"/>
          <c:tx>
            <c:strRef>
              <c:f>'[Copy of Cheese data_October_2022.xlsx]Sheet1'!$AG$66</c:f>
              <c:strCache>
                <c:ptCount val="1"/>
                <c:pt idx="0">
                  <c:v>P6+P+Lr+Lh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ABA-4848-9892-58E2FDE8118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ABA-4848-9892-58E2FDE811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ABA-4848-9892-58E2FDE81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data_October_2022.xlsx]Sheet1'!$AH$66:$AK$66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1833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4ABA-4848-9892-58E2FDE8118E}"/>
            </c:ext>
          </c:extLst>
        </c:ser>
        <c:ser>
          <c:idx val="6"/>
          <c:order val="6"/>
          <c:tx>
            <c:strRef>
              <c:f>'[Copy of Cheese data_October_2022.xlsx]Sheet1'!$AG$67</c:f>
              <c:strCache>
                <c:ptCount val="1"/>
                <c:pt idx="0">
                  <c:v>P6+P+Lr+A11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ABA-4848-9892-58E2FDE8118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ABA-4848-9892-58E2FDE811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ABA-4848-9892-58E2FDE81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data_October_2022.xlsx]Sheet1'!$AH$67:$AK$67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270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4ABA-4848-9892-58E2FDE8118E}"/>
            </c:ext>
          </c:extLst>
        </c:ser>
        <c:ser>
          <c:idx val="7"/>
          <c:order val="7"/>
          <c:tx>
            <c:strRef>
              <c:f>'[Copy of Cheese data_October_2022.xlsx]Sheet1'!$AG$68</c:f>
              <c:strCache>
                <c:ptCount val="1"/>
                <c:pt idx="0">
                  <c:v>P6+Cheese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ABA-4848-9892-58E2FDE8118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ABA-4848-9892-58E2FDE811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ABA-4848-9892-58E2FDE81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data_October_2022.xlsx]Sheet1'!$AH$68:$AK$68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2750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4ABA-4848-9892-58E2FDE8118E}"/>
            </c:ext>
          </c:extLst>
        </c:ser>
        <c:ser>
          <c:idx val="8"/>
          <c:order val="8"/>
          <c:tx>
            <c:strRef>
              <c:f>'[Copy of Cheese data_October_2022.xlsx]Sheet1'!$AG$69</c:f>
              <c:strCache>
                <c:ptCount val="1"/>
                <c:pt idx="0">
                  <c:v>Kontroles paraugs</c:v>
                </c:pt>
              </c:strCache>
            </c:strRef>
          </c:tx>
          <c:spPr>
            <a:ln w="571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ABA-4848-9892-58E2FDE8118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ABA-4848-9892-58E2FDE8118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ABA-4848-9892-58E2FDE81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lv-LV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'[Copy of Cheese data_October_2022.xlsx]Sheet1'!$AH$60:$AK$60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data_October_2022.xlsx]Sheet1'!$AH$69:$AK$69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 formatCode="0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4ABA-4848-9892-58E2FDE8118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4606008"/>
        <c:axId val="154606400"/>
      </c:lineChart>
      <c:catAx>
        <c:axId val="154606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154606400"/>
        <c:crosses val="autoZero"/>
        <c:auto val="1"/>
        <c:lblAlgn val="ctr"/>
        <c:lblOffset val="100"/>
        <c:noMultiLvlLbl val="0"/>
      </c:catAx>
      <c:valAx>
        <c:axId val="154606400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33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lv-LV" sz="1400" dirty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Pelējumi, KVV </a:t>
                </a:r>
                <a:r>
                  <a:rPr lang="lv-LV" sz="1400" dirty="0" err="1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gl</a:t>
                </a:r>
                <a:r>
                  <a:rPr lang="lv-LV" sz="1400" baseline="30000" dirty="0" err="1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-1</a:t>
                </a:r>
                <a:endParaRPr lang="en-GB" sz="1400" baseline="30000" dirty="0">
                  <a:solidFill>
                    <a:srgbClr val="003300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1.4879530454878781E-2"/>
              <c:y val="0.261606496126004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33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154606008"/>
        <c:crosses val="autoZero"/>
        <c:crossBetween val="between"/>
        <c:majorUnit val="1000"/>
        <c:minorUnit val="500"/>
      </c:valAx>
      <c:spPr>
        <a:noFill/>
        <a:ln>
          <a:noFill/>
        </a:ln>
        <a:effectLst/>
      </c:spPr>
    </c:plotArea>
    <c:legend>
      <c:legendPos val="b"/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1.1070587320281766E-2"/>
          <c:y val="0.76031262579846426"/>
          <c:w val="0.96022032843714589"/>
          <c:h val="0.21901709285784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33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0159521518172"/>
          <c:y val="3.2494883206047785E-2"/>
          <c:w val="0.84168161462799918"/>
          <c:h val="0.8493084137532928"/>
        </c:manualLayout>
      </c:layout>
      <c:lineChart>
        <c:grouping val="standard"/>
        <c:varyColors val="0"/>
        <c:ser>
          <c:idx val="0"/>
          <c:order val="0"/>
          <c:tx>
            <c:strRef>
              <c:f>'[Copy of Cheese data_October_2022.xlsx]Sheet1'!$AG$71</c:f>
              <c:strCache>
                <c:ptCount val="1"/>
                <c:pt idx="0">
                  <c:v>P6+P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data_October_2022.xlsx]Sheet1'!$AH$71:$AK$71</c:f>
              <c:numCache>
                <c:formatCode>General</c:formatCode>
                <c:ptCount val="4"/>
                <c:pt idx="0">
                  <c:v>8.5786392099680722</c:v>
                </c:pt>
                <c:pt idx="1">
                  <c:v>9.6928469192772297</c:v>
                </c:pt>
                <c:pt idx="2">
                  <c:v>9.6941662959331989</c:v>
                </c:pt>
                <c:pt idx="3">
                  <c:v>9.6948975546756682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4E62-B747-91DD70B3B7CB}"/>
            </c:ext>
          </c:extLst>
        </c:ser>
        <c:ser>
          <c:idx val="1"/>
          <c:order val="1"/>
          <c:tx>
            <c:strRef>
              <c:f>'[Copy of Cheese data_October_2022.xlsx]Sheet1'!$AG$72</c:f>
              <c:strCache>
                <c:ptCount val="1"/>
                <c:pt idx="0">
                  <c:v>P6+P+A11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data_October_2022.xlsx]Sheet1'!$AH$72:$AK$72</c:f>
              <c:numCache>
                <c:formatCode>General</c:formatCode>
                <c:ptCount val="4"/>
                <c:pt idx="0">
                  <c:v>7.7584071896629183</c:v>
                </c:pt>
                <c:pt idx="1">
                  <c:v>9.7737864449811944</c:v>
                </c:pt>
                <c:pt idx="2">
                  <c:v>9.8089308230763308</c:v>
                </c:pt>
                <c:pt idx="3">
                  <c:v>9.8448911838834281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4E62-B747-91DD70B3B7CB}"/>
            </c:ext>
          </c:extLst>
        </c:ser>
        <c:ser>
          <c:idx val="2"/>
          <c:order val="2"/>
          <c:tx>
            <c:strRef>
              <c:f>'[Copy of Cheese data_October_2022.xlsx]Sheet1'!$AG$73</c:f>
              <c:strCache>
                <c:ptCount val="1"/>
                <c:pt idx="0">
                  <c:v>P6+P+Lh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data_October_2022.xlsx]Sheet1'!$AH$73:$AK$73</c:f>
              <c:numCache>
                <c:formatCode>General</c:formatCode>
                <c:ptCount val="4"/>
                <c:pt idx="0">
                  <c:v>8.8020892578817325</c:v>
                </c:pt>
                <c:pt idx="1">
                  <c:v>10.192195625855749</c:v>
                </c:pt>
                <c:pt idx="2">
                  <c:v>10.159466929020207</c:v>
                </c:pt>
                <c:pt idx="3">
                  <c:v>10.137775961302932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C5-4E62-B747-91DD70B3B7CB}"/>
            </c:ext>
          </c:extLst>
        </c:ser>
        <c:ser>
          <c:idx val="3"/>
          <c:order val="3"/>
          <c:tx>
            <c:strRef>
              <c:f>'[Copy of Cheese data_October_2022.xlsx]Sheet1'!$AG$74</c:f>
              <c:strCache>
                <c:ptCount val="1"/>
                <c:pt idx="0">
                  <c:v>P6+P+A11+Lh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data_October_2022.xlsx]Sheet1'!$AH$74:$AK$74</c:f>
              <c:numCache>
                <c:formatCode>General</c:formatCode>
                <c:ptCount val="4"/>
                <c:pt idx="0">
                  <c:v>8.6253124509616743</c:v>
                </c:pt>
                <c:pt idx="1">
                  <c:v>9.6141939049423666</c:v>
                </c:pt>
                <c:pt idx="2">
                  <c:v>9.8469759169473594</c:v>
                </c:pt>
                <c:pt idx="3">
                  <c:v>9.7256394327007651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C5-4E62-B747-91DD70B3B7CB}"/>
            </c:ext>
          </c:extLst>
        </c:ser>
        <c:ser>
          <c:idx val="4"/>
          <c:order val="4"/>
          <c:tx>
            <c:strRef>
              <c:f>'[Copy of Cheese data_October_2022.xlsx]Sheet1'!$AG$75</c:f>
              <c:strCache>
                <c:ptCount val="1"/>
                <c:pt idx="0">
                  <c:v>P6+P+Lr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data_October_2022.xlsx]Sheet1'!$AH$75:$AK$75</c:f>
              <c:numCache>
                <c:formatCode>General</c:formatCode>
                <c:ptCount val="4"/>
                <c:pt idx="0">
                  <c:v>8.7442929831226763</c:v>
                </c:pt>
                <c:pt idx="1">
                  <c:v>9.7369274247188091</c:v>
                </c:pt>
                <c:pt idx="2">
                  <c:v>9.7536851737236958</c:v>
                </c:pt>
                <c:pt idx="3">
                  <c:v>9.7198834733309756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7C5-4E62-B747-91DD70B3B7CB}"/>
            </c:ext>
          </c:extLst>
        </c:ser>
        <c:ser>
          <c:idx val="5"/>
          <c:order val="5"/>
          <c:tx>
            <c:strRef>
              <c:f>'[Copy of Cheese data_October_2022.xlsx]Sheet1'!$AG$76</c:f>
              <c:strCache>
                <c:ptCount val="1"/>
                <c:pt idx="0">
                  <c:v>P6+P+Lr+Lh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data_October_2022.xlsx]Sheet1'!$AH$76:$AK$76</c:f>
              <c:numCache>
                <c:formatCode>General</c:formatCode>
                <c:ptCount val="4"/>
                <c:pt idx="0">
                  <c:v>8.7710973062251867</c:v>
                </c:pt>
                <c:pt idx="1">
                  <c:v>9.9261708904557509</c:v>
                </c:pt>
                <c:pt idx="2">
                  <c:v>9.7511507473786612</c:v>
                </c:pt>
                <c:pt idx="3">
                  <c:v>9.7432483777578778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7C5-4E62-B747-91DD70B3B7CB}"/>
            </c:ext>
          </c:extLst>
        </c:ser>
        <c:ser>
          <c:idx val="6"/>
          <c:order val="6"/>
          <c:tx>
            <c:strRef>
              <c:f>'[Copy of Cheese data_October_2022.xlsx]Sheet1'!$AG$77</c:f>
              <c:strCache>
                <c:ptCount val="1"/>
                <c:pt idx="0">
                  <c:v>P6+P+Lr+A11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data_October_2022.xlsx]Sheet1'!$AH$77:$AK$77</c:f>
              <c:numCache>
                <c:formatCode>General</c:formatCode>
                <c:ptCount val="4"/>
                <c:pt idx="0">
                  <c:v>8.7137704619226781</c:v>
                </c:pt>
                <c:pt idx="1">
                  <c:v>9.8135809885681926</c:v>
                </c:pt>
                <c:pt idx="2">
                  <c:v>9.7543483357110183</c:v>
                </c:pt>
                <c:pt idx="3">
                  <c:v>9.8684485013563279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7C5-4E62-B747-91DD70B3B7CB}"/>
            </c:ext>
          </c:extLst>
        </c:ser>
        <c:ser>
          <c:idx val="7"/>
          <c:order val="7"/>
          <c:tx>
            <c:strRef>
              <c:f>'[Copy of Cheese data_October_2022.xlsx]Sheet1'!$AG$78</c:f>
              <c:strCache>
                <c:ptCount val="1"/>
                <c:pt idx="0">
                  <c:v>P6+Cheese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data_October_2022.xlsx]Sheet1'!$AH$78:$AK$78</c:f>
              <c:numCache>
                <c:formatCode>General</c:formatCode>
                <c:ptCount val="4"/>
                <c:pt idx="0">
                  <c:v>8.4324347750563575</c:v>
                </c:pt>
                <c:pt idx="1">
                  <c:v>9.6797306463200847</c:v>
                </c:pt>
                <c:pt idx="2">
                  <c:v>9.7738108154560805</c:v>
                </c:pt>
                <c:pt idx="3">
                  <c:v>9.8286813744437644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7C5-4E62-B747-91DD70B3B7CB}"/>
            </c:ext>
          </c:extLst>
        </c:ser>
        <c:ser>
          <c:idx val="8"/>
          <c:order val="8"/>
          <c:tx>
            <c:strRef>
              <c:f>'[Copy of Cheese data_October_2022.xlsx]Sheet1'!$AG$79</c:f>
              <c:strCache>
                <c:ptCount val="1"/>
                <c:pt idx="0">
                  <c:v>Kontroles paraugs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57150" cap="rnd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7C5-4E62-B747-91DD70B3B7CB}"/>
              </c:ext>
            </c:extLst>
          </c:dPt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'[Copy of Cheese data_October_2022.xlsx]Sheet1'!$AH$70:$AK$70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dienām</c:v>
                </c:pt>
              </c:strCache>
            </c:strRef>
          </c:cat>
          <c:val>
            <c:numRef>
              <c:f>'[Copy of Cheese data_October_2022.xlsx]Sheet1'!$AH$79:$AK$79</c:f>
              <c:numCache>
                <c:formatCode>General</c:formatCode>
                <c:ptCount val="4"/>
                <c:pt idx="0">
                  <c:v>8.3790031889177712</c:v>
                </c:pt>
                <c:pt idx="1">
                  <c:v>9.6717897384205163</c:v>
                </c:pt>
                <c:pt idx="2">
                  <c:v>9.8021349226416756</c:v>
                </c:pt>
                <c:pt idx="3">
                  <c:v>9.8508503688829396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7C5-4E62-B747-91DD70B3B7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607184"/>
        <c:axId val="154607576"/>
      </c:lineChart>
      <c:catAx>
        <c:axId val="154607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154607576"/>
        <c:crosses val="autoZero"/>
        <c:auto val="1"/>
        <c:lblAlgn val="ctr"/>
        <c:lblOffset val="100"/>
        <c:noMultiLvlLbl val="0"/>
      </c:catAx>
      <c:valAx>
        <c:axId val="154607576"/>
        <c:scaling>
          <c:orientation val="minMax"/>
          <c:min val="7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33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400" i="1" dirty="0" err="1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Lactobacillus</a:t>
                </a:r>
                <a:r>
                  <a:rPr lang="lv-LV" sz="1400" baseline="0" dirty="0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 </a:t>
                </a:r>
                <a:r>
                  <a:rPr lang="lv-LV" sz="1400" baseline="0" dirty="0" err="1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spp</a:t>
                </a:r>
                <a:r>
                  <a:rPr lang="lv-LV" sz="1400" baseline="0" dirty="0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.</a:t>
                </a:r>
                <a:r>
                  <a:rPr lang="lv-LV" sz="1400" dirty="0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, KVV g</a:t>
                </a:r>
                <a:r>
                  <a:rPr lang="lv-LV" sz="1400" baseline="30000" dirty="0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-1</a:t>
                </a:r>
                <a:endParaRPr lang="en-GB" sz="1400" baseline="30000" dirty="0">
                  <a:solidFill>
                    <a:srgbClr val="003300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2.4076443483608028E-2"/>
              <c:y val="0.259905022327018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3300"/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154607184"/>
        <c:crosses val="autoZero"/>
        <c:crossBetween val="between"/>
        <c:minorUnit val="0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538835286104672"/>
          <c:y val="0.37527088472480374"/>
          <c:w val="0.26959136570825071"/>
          <c:h val="0.49081194250503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33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42914845029917"/>
          <c:y val="4.2869118972068791E-2"/>
          <c:w val="0.84316384967759084"/>
          <c:h val="0.62370509656442197"/>
        </c:manualLayout>
      </c:layout>
      <c:lineChart>
        <c:grouping val="standard"/>
        <c:varyColors val="0"/>
        <c:ser>
          <c:idx val="0"/>
          <c:order val="0"/>
          <c:tx>
            <c:strRef>
              <c:f>'[Siera dati-101222.xlsx]Sheet2'!$G$8</c:f>
              <c:strCache>
                <c:ptCount val="1"/>
                <c:pt idx="0">
                  <c:v>P6+P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dati-101222.xlsx]Sheet2'!$H$8:$K$8</c:f>
              <c:numCache>
                <c:formatCode>General</c:formatCode>
                <c:ptCount val="4"/>
                <c:pt idx="0">
                  <c:v>5.43</c:v>
                </c:pt>
                <c:pt idx="1">
                  <c:v>5.49</c:v>
                </c:pt>
                <c:pt idx="2">
                  <c:v>5.5</c:v>
                </c:pt>
                <c:pt idx="3">
                  <c:v>5.62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F0-4D92-B9B1-66239BF7FF9B}"/>
            </c:ext>
          </c:extLst>
        </c:ser>
        <c:ser>
          <c:idx val="1"/>
          <c:order val="1"/>
          <c:tx>
            <c:strRef>
              <c:f>'[Siera dati-101222.xlsx]Sheet2'!$G$9</c:f>
              <c:strCache>
                <c:ptCount val="1"/>
                <c:pt idx="0">
                  <c:v>P6+P+A11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dati-101222.xlsx]Sheet2'!$H$9:$K$9</c:f>
              <c:numCache>
                <c:formatCode>General</c:formatCode>
                <c:ptCount val="4"/>
                <c:pt idx="0">
                  <c:v>5.54</c:v>
                </c:pt>
                <c:pt idx="1">
                  <c:v>5.51</c:v>
                </c:pt>
                <c:pt idx="2">
                  <c:v>5.55</c:v>
                </c:pt>
                <c:pt idx="3">
                  <c:v>5.59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F0-4D92-B9B1-66239BF7FF9B}"/>
            </c:ext>
          </c:extLst>
        </c:ser>
        <c:ser>
          <c:idx val="2"/>
          <c:order val="2"/>
          <c:tx>
            <c:strRef>
              <c:f>'[Siera dati-101222.xlsx]Sheet2'!$G$10</c:f>
              <c:strCache>
                <c:ptCount val="1"/>
                <c:pt idx="0">
                  <c:v>P6+P+Lh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dati-101222.xlsx]Sheet2'!$H$10:$K$10</c:f>
              <c:numCache>
                <c:formatCode>General</c:formatCode>
                <c:ptCount val="4"/>
                <c:pt idx="0">
                  <c:v>5.54</c:v>
                </c:pt>
                <c:pt idx="1">
                  <c:v>5.49</c:v>
                </c:pt>
                <c:pt idx="2">
                  <c:v>5.62</c:v>
                </c:pt>
                <c:pt idx="3">
                  <c:v>5.64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1F0-4D92-B9B1-66239BF7FF9B}"/>
            </c:ext>
          </c:extLst>
        </c:ser>
        <c:ser>
          <c:idx val="3"/>
          <c:order val="3"/>
          <c:tx>
            <c:strRef>
              <c:f>'[Siera dati-101222.xlsx]Sheet2'!$G$11</c:f>
              <c:strCache>
                <c:ptCount val="1"/>
                <c:pt idx="0">
                  <c:v>P6+P+A11+Lh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dati-101222.xlsx]Sheet2'!$H$11:$K$11</c:f>
              <c:numCache>
                <c:formatCode>General</c:formatCode>
                <c:ptCount val="4"/>
                <c:pt idx="0">
                  <c:v>5.51</c:v>
                </c:pt>
                <c:pt idx="1">
                  <c:v>5.46</c:v>
                </c:pt>
                <c:pt idx="2">
                  <c:v>5.53</c:v>
                </c:pt>
                <c:pt idx="3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1F0-4D92-B9B1-66239BF7FF9B}"/>
            </c:ext>
          </c:extLst>
        </c:ser>
        <c:ser>
          <c:idx val="4"/>
          <c:order val="4"/>
          <c:tx>
            <c:strRef>
              <c:f>'[Siera dati-101222.xlsx]Sheet2'!$G$12</c:f>
              <c:strCache>
                <c:ptCount val="1"/>
                <c:pt idx="0">
                  <c:v>P6+P+Lr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dati-101222.xlsx]Sheet2'!$H$12:$K$12</c:f>
              <c:numCache>
                <c:formatCode>General</c:formatCode>
                <c:ptCount val="4"/>
                <c:pt idx="0">
                  <c:v>5.38</c:v>
                </c:pt>
                <c:pt idx="1">
                  <c:v>5.42</c:v>
                </c:pt>
                <c:pt idx="2">
                  <c:v>5.53</c:v>
                </c:pt>
                <c:pt idx="3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1F0-4D92-B9B1-66239BF7FF9B}"/>
            </c:ext>
          </c:extLst>
        </c:ser>
        <c:ser>
          <c:idx val="5"/>
          <c:order val="5"/>
          <c:tx>
            <c:strRef>
              <c:f>'[Siera dati-101222.xlsx]Sheet2'!$G$13</c:f>
              <c:strCache>
                <c:ptCount val="1"/>
                <c:pt idx="0">
                  <c:v>P6+P+Lr+Lh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dati-101222.xlsx]Sheet2'!$H$13:$K$13</c:f>
              <c:numCache>
                <c:formatCode>General</c:formatCode>
                <c:ptCount val="4"/>
                <c:pt idx="0">
                  <c:v>5.42</c:v>
                </c:pt>
                <c:pt idx="1">
                  <c:v>5.5</c:v>
                </c:pt>
                <c:pt idx="2">
                  <c:v>5.53</c:v>
                </c:pt>
                <c:pt idx="3">
                  <c:v>5.59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1F0-4D92-B9B1-66239BF7FF9B}"/>
            </c:ext>
          </c:extLst>
        </c:ser>
        <c:ser>
          <c:idx val="6"/>
          <c:order val="6"/>
          <c:tx>
            <c:strRef>
              <c:f>'[Siera dati-101222.xlsx]Sheet2'!$G$14</c:f>
              <c:strCache>
                <c:ptCount val="1"/>
                <c:pt idx="0">
                  <c:v>P6+P+Lr+A11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dati-101222.xlsx]Sheet2'!$H$14:$K$14</c:f>
              <c:numCache>
                <c:formatCode>General</c:formatCode>
                <c:ptCount val="4"/>
                <c:pt idx="0">
                  <c:v>5.44</c:v>
                </c:pt>
                <c:pt idx="1">
                  <c:v>5.53</c:v>
                </c:pt>
                <c:pt idx="2">
                  <c:v>5.53</c:v>
                </c:pt>
                <c:pt idx="3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1F0-4D92-B9B1-66239BF7FF9B}"/>
            </c:ext>
          </c:extLst>
        </c:ser>
        <c:ser>
          <c:idx val="7"/>
          <c:order val="7"/>
          <c:tx>
            <c:strRef>
              <c:f>'[Siera dati-101222.xlsx]Sheet2'!$G$15</c:f>
              <c:strCache>
                <c:ptCount val="1"/>
                <c:pt idx="0">
                  <c:v>P6+Cheese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dati-101222.xlsx]Sheet2'!$H$15:$K$15</c:f>
              <c:numCache>
                <c:formatCode>General</c:formatCode>
                <c:ptCount val="4"/>
                <c:pt idx="0">
                  <c:v>5.54</c:v>
                </c:pt>
                <c:pt idx="1">
                  <c:v>5.54</c:v>
                </c:pt>
                <c:pt idx="2">
                  <c:v>5.59</c:v>
                </c:pt>
                <c:pt idx="3">
                  <c:v>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1F0-4D92-B9B1-66239BF7FF9B}"/>
            </c:ext>
          </c:extLst>
        </c:ser>
        <c:ser>
          <c:idx val="8"/>
          <c:order val="8"/>
          <c:tx>
            <c:strRef>
              <c:f>'[Siera dati-101222.xlsx]Sheet2'!$G$16</c:f>
              <c:strCache>
                <c:ptCount val="1"/>
                <c:pt idx="0">
                  <c:v>Kontroles paraugs</c:v>
                </c:pt>
              </c:strCache>
            </c:strRef>
          </c:tx>
          <c:spPr>
            <a:ln w="571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57150" cap="rnd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F0-4D92-B9B1-66239BF7FF9B}"/>
              </c:ext>
            </c:extLst>
          </c:dPt>
          <c:cat>
            <c:strRef>
              <c:f>'[Siera dati-101222.xlsx]Sheet2'!$H$7:$K$7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dati-101222.xlsx]Sheet2'!$H$16:$K$16</c:f>
              <c:numCache>
                <c:formatCode>General</c:formatCode>
                <c:ptCount val="4"/>
                <c:pt idx="0">
                  <c:v>5.5</c:v>
                </c:pt>
                <c:pt idx="1">
                  <c:v>5.49</c:v>
                </c:pt>
                <c:pt idx="2">
                  <c:v>5.52</c:v>
                </c:pt>
                <c:pt idx="3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1F0-4D92-B9B1-66239BF7F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650280"/>
        <c:axId val="154650672"/>
      </c:lineChart>
      <c:catAx>
        <c:axId val="15465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154650672"/>
        <c:crosses val="autoZero"/>
        <c:auto val="1"/>
        <c:lblAlgn val="ctr"/>
        <c:lblOffset val="100"/>
        <c:noMultiLvlLbl val="0"/>
      </c:catAx>
      <c:valAx>
        <c:axId val="154650672"/>
        <c:scaling>
          <c:orientation val="minMax"/>
          <c:max val="5.6599998999999999"/>
          <c:min val="5.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33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lv-LV" sz="1400" dirty="0" err="1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pH</a:t>
                </a:r>
                <a:endParaRPr lang="lv-LV" sz="1400" dirty="0">
                  <a:solidFill>
                    <a:srgbClr val="003300"/>
                  </a:solidFill>
                  <a:latin typeface="Arial Narrow" panose="020B0606020202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33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154650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3.7281663823218777E-2"/>
          <c:y val="0.79845993131455584"/>
          <c:w val="0.9627184165187711"/>
          <c:h val="0.181639571173006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33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'[Siera dati-101222.xlsx]Sheet2'!$C$21</c:f>
              <c:strCache>
                <c:ptCount val="1"/>
                <c:pt idx="0">
                  <c:v>P6+P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dati-101222.xlsx]Sheet2'!$D$21:$G$21</c:f>
              <c:numCache>
                <c:formatCode>General</c:formatCode>
                <c:ptCount val="4"/>
                <c:pt idx="0">
                  <c:v>63.56</c:v>
                </c:pt>
                <c:pt idx="1">
                  <c:v>57.5</c:v>
                </c:pt>
                <c:pt idx="2">
                  <c:v>40.119999999999997</c:v>
                </c:pt>
                <c:pt idx="3">
                  <c:v>32.86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F4-4B01-99D7-462E43597F12}"/>
            </c:ext>
          </c:extLst>
        </c:ser>
        <c:ser>
          <c:idx val="1"/>
          <c:order val="1"/>
          <c:tx>
            <c:strRef>
              <c:f>'[Siera dati-101222.xlsx]Sheet2'!$C$22</c:f>
              <c:strCache>
                <c:ptCount val="1"/>
                <c:pt idx="0">
                  <c:v>P6+P+A11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dati-101222.xlsx]Sheet2'!$D$22:$G$22</c:f>
              <c:numCache>
                <c:formatCode>General</c:formatCode>
                <c:ptCount val="4"/>
                <c:pt idx="0">
                  <c:v>67.3</c:v>
                </c:pt>
                <c:pt idx="1">
                  <c:v>50.73</c:v>
                </c:pt>
                <c:pt idx="2">
                  <c:v>42.45</c:v>
                </c:pt>
                <c:pt idx="3">
                  <c:v>36.450000000000003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F4-4B01-99D7-462E43597F12}"/>
            </c:ext>
          </c:extLst>
        </c:ser>
        <c:ser>
          <c:idx val="2"/>
          <c:order val="2"/>
          <c:tx>
            <c:strRef>
              <c:f>'[Siera dati-101222.xlsx]Sheet2'!$C$23</c:f>
              <c:strCache>
                <c:ptCount val="1"/>
                <c:pt idx="0">
                  <c:v>P6+P+Lh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dati-101222.xlsx]Sheet2'!$D$23:$G$23</c:f>
              <c:numCache>
                <c:formatCode>General</c:formatCode>
                <c:ptCount val="4"/>
                <c:pt idx="0">
                  <c:v>67.14</c:v>
                </c:pt>
                <c:pt idx="1">
                  <c:v>36.32</c:v>
                </c:pt>
                <c:pt idx="2">
                  <c:v>34.200000000000003</c:v>
                </c:pt>
                <c:pt idx="3">
                  <c:v>31.1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2F4-4B01-99D7-462E43597F12}"/>
            </c:ext>
          </c:extLst>
        </c:ser>
        <c:ser>
          <c:idx val="3"/>
          <c:order val="3"/>
          <c:tx>
            <c:strRef>
              <c:f>'[Siera dati-101222.xlsx]Sheet2'!$C$24</c:f>
              <c:strCache>
                <c:ptCount val="1"/>
                <c:pt idx="0">
                  <c:v>P6+P+A11+Lh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dati-101222.xlsx]Sheet2'!$D$24:$G$24</c:f>
              <c:numCache>
                <c:formatCode>General</c:formatCode>
                <c:ptCount val="4"/>
                <c:pt idx="0">
                  <c:v>65.81</c:v>
                </c:pt>
                <c:pt idx="1">
                  <c:v>34.04</c:v>
                </c:pt>
                <c:pt idx="2">
                  <c:v>33.5</c:v>
                </c:pt>
                <c:pt idx="3">
                  <c:v>30.98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F4-4B01-99D7-462E43597F12}"/>
            </c:ext>
          </c:extLst>
        </c:ser>
        <c:ser>
          <c:idx val="4"/>
          <c:order val="4"/>
          <c:tx>
            <c:strRef>
              <c:f>'[Siera dati-101222.xlsx]Sheet2'!$C$25</c:f>
              <c:strCache>
                <c:ptCount val="1"/>
                <c:pt idx="0">
                  <c:v>P6+P+Lr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dati-101222.xlsx]Sheet2'!$D$25:$G$25</c:f>
              <c:numCache>
                <c:formatCode>General</c:formatCode>
                <c:ptCount val="4"/>
                <c:pt idx="0">
                  <c:v>68.09</c:v>
                </c:pt>
                <c:pt idx="1">
                  <c:v>44.6</c:v>
                </c:pt>
                <c:pt idx="2">
                  <c:v>40.119999999999997</c:v>
                </c:pt>
                <c:pt idx="3">
                  <c:v>36.82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2F4-4B01-99D7-462E43597F12}"/>
            </c:ext>
          </c:extLst>
        </c:ser>
        <c:ser>
          <c:idx val="5"/>
          <c:order val="5"/>
          <c:tx>
            <c:strRef>
              <c:f>'[Siera dati-101222.xlsx]Sheet2'!$C$26</c:f>
              <c:strCache>
                <c:ptCount val="1"/>
                <c:pt idx="0">
                  <c:v>P6+P+Lr+Lh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dati-101222.xlsx]Sheet2'!$D$26:$G$26</c:f>
              <c:numCache>
                <c:formatCode>General</c:formatCode>
                <c:ptCount val="4"/>
                <c:pt idx="0">
                  <c:v>69.52</c:v>
                </c:pt>
                <c:pt idx="1">
                  <c:v>49.71</c:v>
                </c:pt>
                <c:pt idx="2">
                  <c:v>39.89</c:v>
                </c:pt>
                <c:pt idx="3">
                  <c:v>32.119999999999997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2F4-4B01-99D7-462E43597F12}"/>
            </c:ext>
          </c:extLst>
        </c:ser>
        <c:ser>
          <c:idx val="6"/>
          <c:order val="6"/>
          <c:tx>
            <c:strRef>
              <c:f>'[Siera dati-101222.xlsx]Sheet2'!$C$27</c:f>
              <c:strCache>
                <c:ptCount val="1"/>
                <c:pt idx="0">
                  <c:v>P6+P+Lr+A11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dati-101222.xlsx]Sheet2'!$D$27:$G$27</c:f>
              <c:numCache>
                <c:formatCode>General</c:formatCode>
                <c:ptCount val="4"/>
                <c:pt idx="0">
                  <c:v>61.3</c:v>
                </c:pt>
                <c:pt idx="1">
                  <c:v>37.369999999999997</c:v>
                </c:pt>
                <c:pt idx="2">
                  <c:v>36.229999999999997</c:v>
                </c:pt>
                <c:pt idx="3">
                  <c:v>35.520000000000003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2F4-4B01-99D7-462E43597F12}"/>
            </c:ext>
          </c:extLst>
        </c:ser>
        <c:ser>
          <c:idx val="7"/>
          <c:order val="7"/>
          <c:tx>
            <c:strRef>
              <c:f>'[Siera dati-101222.xlsx]Sheet2'!$C$28</c:f>
              <c:strCache>
                <c:ptCount val="1"/>
                <c:pt idx="0">
                  <c:v>P6+Cheese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dati-101222.xlsx]Sheet2'!$D$28:$G$28</c:f>
              <c:numCache>
                <c:formatCode>General</c:formatCode>
                <c:ptCount val="4"/>
                <c:pt idx="0">
                  <c:v>62.91</c:v>
                </c:pt>
                <c:pt idx="1">
                  <c:v>50.22</c:v>
                </c:pt>
                <c:pt idx="2">
                  <c:v>46.78</c:v>
                </c:pt>
                <c:pt idx="3">
                  <c:v>42.36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F4-4B01-99D7-462E43597F12}"/>
            </c:ext>
          </c:extLst>
        </c:ser>
        <c:ser>
          <c:idx val="8"/>
          <c:order val="8"/>
          <c:tx>
            <c:strRef>
              <c:f>'[Siera dati-101222.xlsx]Sheet2'!$C$29</c:f>
              <c:strCache>
                <c:ptCount val="1"/>
                <c:pt idx="0">
                  <c:v>Kontroles paraugs</c:v>
                </c:pt>
              </c:strCache>
            </c:strRef>
          </c:tx>
          <c:spPr>
            <a:ln w="571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'[Siera dati-101222.xlsx]Sheet2'!$D$20:$G$20</c:f>
              <c:strCache>
                <c:ptCount val="4"/>
                <c:pt idx="0">
                  <c:v>Sākotnēji</c:v>
                </c:pt>
                <c:pt idx="1">
                  <c:v>Pēc 15 dienām</c:v>
                </c:pt>
                <c:pt idx="2">
                  <c:v>Pēc 30 dienām</c:v>
                </c:pt>
                <c:pt idx="3">
                  <c:v>Pēc 45 dienam</c:v>
                </c:pt>
              </c:strCache>
            </c:strRef>
          </c:cat>
          <c:val>
            <c:numRef>
              <c:f>'[Siera dati-101222.xlsx]Sheet2'!$D$29:$G$29</c:f>
              <c:numCache>
                <c:formatCode>General</c:formatCode>
                <c:ptCount val="4"/>
                <c:pt idx="0">
                  <c:v>62.75</c:v>
                </c:pt>
                <c:pt idx="1">
                  <c:v>46.22</c:v>
                </c:pt>
                <c:pt idx="2">
                  <c:v>43.5</c:v>
                </c:pt>
                <c:pt idx="3">
                  <c:v>40.93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2F4-4B01-99D7-462E43597F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5456088"/>
        <c:axId val="115455696"/>
      </c:lineChart>
      <c:catAx>
        <c:axId val="115456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115455696"/>
        <c:crosses val="autoZero"/>
        <c:auto val="1"/>
        <c:lblAlgn val="ctr"/>
        <c:lblOffset val="100"/>
        <c:noMultiLvlLbl val="0"/>
      </c:catAx>
      <c:valAx>
        <c:axId val="115455696"/>
        <c:scaling>
          <c:orientation val="minMax"/>
          <c:max val="8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33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lv-LV" sz="1400" dirty="0" smtClean="0">
                    <a:solidFill>
                      <a:srgbClr val="003300"/>
                    </a:solidFill>
                    <a:latin typeface="Arial Narrow" panose="020B0606020202030204" pitchFamily="34" charset="0"/>
                  </a:rPr>
                  <a:t>Spēks, N</a:t>
                </a:r>
                <a:endParaRPr lang="lv-LV" sz="1400" dirty="0">
                  <a:solidFill>
                    <a:srgbClr val="003300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1.4120666095168842E-2"/>
              <c:y val="0.280380803955462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33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115456088"/>
        <c:crosses val="autoZero"/>
        <c:crossBetween val="between"/>
        <c:majorUnit val="20"/>
        <c:minorUnit val="5"/>
      </c:valAx>
      <c:spPr>
        <a:noFill/>
        <a:ln>
          <a:noFill/>
        </a:ln>
        <a:effectLst/>
      </c:spPr>
    </c:plotArea>
    <c:legend>
      <c:legendPos val="b"/>
      <c:legendEntry>
        <c:idx val="8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33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6.3518907053031759E-3"/>
          <c:y val="0.76902905536482924"/>
          <c:w val="0.97317555249422483"/>
          <c:h val="0.209656506265256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33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178FD-237B-4D31-AD4F-A9262D9BC4A2}" type="datetimeFigureOut">
              <a:rPr lang="lv-LV" smtClean="0"/>
              <a:t>14.12.2022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9A2E6-E18C-43FB-B232-880A133A742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74358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C89FC-EFC3-43B4-B495-D66760C04985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C0F3B-8113-49D6-B7EF-4FD6234D10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882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C0F3B-8113-49D6-B7EF-4FD6234D104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812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C0F3B-8113-49D6-B7EF-4FD6234D104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874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C0F3B-8113-49D6-B7EF-4FD6234D104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C0F3B-8113-49D6-B7EF-4FD6234D104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92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C0F3B-8113-49D6-B7EF-4FD6234D104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17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C0F3B-8113-49D6-B7EF-4FD6234D104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02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05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85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40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7">
            <a:extLst>
              <a:ext uri="{FF2B5EF4-FFF2-40B4-BE49-F238E27FC236}">
                <a16:creationId xmlns:a16="http://schemas.microsoft.com/office/drawing/2014/main" id="{1FFA1072-84AE-DF1D-CCEB-B88CC65CCD6A}"/>
              </a:ext>
            </a:extLst>
          </p:cNvPr>
          <p:cNvSpPr/>
          <p:nvPr userDrawn="1"/>
        </p:nvSpPr>
        <p:spPr>
          <a:xfrm>
            <a:off x="11201398" y="0"/>
            <a:ext cx="990601" cy="6858000"/>
          </a:xfrm>
          <a:prstGeom prst="rect">
            <a:avLst/>
          </a:prstGeom>
          <a:solidFill>
            <a:srgbClr val="117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x-none" altLang="en-US">
              <a:latin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AD4D7-86D4-15A2-CA83-6CBE0F87FF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0483539" y="1340565"/>
            <a:ext cx="990600" cy="9652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F785144-2663-70E4-F4A4-579766C3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61" y="1196752"/>
            <a:ext cx="9626611" cy="132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BF73ADB-5094-756B-B42A-953D6AEE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2BABE-BBAD-CB46-A741-944DA49A4DC9}" type="datetimeFigureOut">
              <a:rPr kumimoji="1" lang="ko-KR" altLang="en-US" smtClean="0"/>
              <a:pPr/>
              <a:t>2022-12-14</a:t>
            </a:fld>
            <a:endParaRPr kumimoji="1" lang="ko-KR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8DE81A8-09E5-9E97-EB98-2D8691D2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16B0FDE-1ABF-07F3-2B45-8F2F03F94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344" y="6356350"/>
            <a:ext cx="2743200" cy="365125"/>
          </a:xfrm>
        </p:spPr>
        <p:txBody>
          <a:bodyPr/>
          <a:lstStyle/>
          <a:p>
            <a:fld id="{E9A312BF-63D2-D540-ADA9-6DC63533A88E}" type="slidenum">
              <a:rPr kumimoji="1" lang="ko-KR" altLang="en-US" smtClean="0"/>
              <a:pPr/>
              <a:t>‹#›</a:t>
            </a:fld>
            <a:endParaRPr kumimoji="1" lang="ko-KR" altLang="en-US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CB179DB-4346-4A3E-B189-DE2711C1CE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638" y="2910874"/>
            <a:ext cx="9623833" cy="28223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85750" indent="-285750">
              <a:buFontTx/>
              <a:buBlip>
                <a:blip r:embed="rId3"/>
              </a:buBlip>
              <a:defRPr sz="16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FontTx/>
              <a:buBlip>
                <a:blip r:embed="rId3"/>
              </a:buBlip>
              <a:defRPr sz="12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 sz="1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FontTx/>
              <a:buBlip>
                <a:blip r:embed="rId3"/>
              </a:buBlip>
              <a:defRPr sz="1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FontTx/>
              <a:buBlip>
                <a:blip r:embed="rId3"/>
              </a:buBlip>
              <a:defRPr sz="1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38596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6">
    <p:bg>
      <p:bgPr>
        <a:solidFill>
          <a:srgbClr val="1170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43BEB0C-73BF-48D4-4B29-7EF7F91CB8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0"/>
            <a:ext cx="6096001" cy="6857999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endParaRPr kumimoji="1" lang="x-none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9A9A2-333C-268C-C811-B4C30D3EC3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545" y="680300"/>
            <a:ext cx="2501900" cy="129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DF0A6-0BEF-CF74-119F-8BA6910223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977281" y="2829101"/>
            <a:ext cx="4038600" cy="4038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6A7265-1FB9-09C0-2D13-29259A10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2996952"/>
            <a:ext cx="3024335" cy="1324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C2F4B4D-5DCD-3956-86FA-9DB9802C705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918020" y="4671097"/>
            <a:ext cx="3024334" cy="10081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FontTx/>
              <a:buBlip>
                <a:blip r:embed="rId4"/>
              </a:buBlip>
              <a:defRPr sz="12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Tx/>
              <a:buBlip>
                <a:blip r:embed="rId4"/>
              </a:buBlip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FontTx/>
              <a:buBlip>
                <a:blip r:embed="rId4"/>
              </a:buBlip>
              <a:defRPr sz="1100" b="0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FontTx/>
              <a:buBlip>
                <a:blip r:embed="rId4"/>
              </a:buBlip>
              <a:defRPr sz="1000" b="0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4025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09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83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38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4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43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49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806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4349F-6F80-4D4E-9F71-3BC144CDE6A9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519BD-4CB9-4986-8EA1-B939745400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44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gif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60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Ilgtspējīgi risinājumi siera nogatavināšanai un realizācijai</a:t>
            </a:r>
            <a:endParaRPr lang="en-GB" sz="60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3460649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Dr</a:t>
            </a:r>
            <a:r>
              <a:rPr lang="lv-LV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 I.Ciproviča</a:t>
            </a:r>
            <a:r>
              <a:rPr lang="lv-LV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Dr</a:t>
            </a:r>
            <a:r>
              <a:rPr lang="lv-LV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 S.Muižniece-Brasava</a:t>
            </a:r>
            <a:endParaRPr lang="lv-LV" sz="2400" dirty="0" smtClean="0">
              <a:solidFill>
                <a:srgbClr val="00330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lv-LV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LBTU Pārtikas tehnoloģijas fakultāte</a:t>
            </a:r>
          </a:p>
          <a:p>
            <a:pPr marL="0" indent="0" algn="ctr">
              <a:buNone/>
            </a:pPr>
            <a:r>
              <a:rPr lang="lv-LV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16.12.2022.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5731" t="15975" r="25142" b="64528"/>
          <a:stretch/>
        </p:blipFill>
        <p:spPr>
          <a:xfrm>
            <a:off x="3795623" y="4986067"/>
            <a:ext cx="4770407" cy="1337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1" y="294783"/>
            <a:ext cx="1079415" cy="10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049" y="365125"/>
            <a:ext cx="11361683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Identificētās brīvās taukskābes, spirti, aldehīdi un ketoni eksperimentālajos 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paraugos nogatavināšanas beigās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795143"/>
              </p:ext>
            </p:extLst>
          </p:nvPr>
        </p:nvGraphicFramePr>
        <p:xfrm>
          <a:off x="521109" y="1690688"/>
          <a:ext cx="5665074" cy="510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860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0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4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800" u="none" strike="noStrike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Savienojums</a:t>
                      </a:r>
                      <a:endParaRPr lang="en-GB" sz="1800" u="none" strike="noStrike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en-GB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 Narrow" panose="020B0606020202030204" pitchFamily="34" charset="0"/>
                        </a:rPr>
                        <a:t>P6+P</a:t>
                      </a:r>
                      <a:endParaRPr lang="en-GB" sz="1800" b="0" i="0" u="none" strike="noStrike" dirty="0">
                        <a:solidFill>
                          <a:srgbClr val="9C0006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 Narrow" panose="020B0606020202030204" pitchFamily="34" charset="0"/>
                        </a:rPr>
                        <a:t>P6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err="1">
                          <a:effectLst/>
                          <a:latin typeface="Arial Narrow" panose="020B0606020202030204" pitchFamily="34" charset="0"/>
                        </a:rPr>
                        <a:t>Kontrole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3-hidroksibutān-2-ons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2,32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2-etilheksān-1-ols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2,52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Benzaldehīds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0,61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0,76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Sviestskābe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44,45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75,83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76,21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Heksānskābe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11,17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6,61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6,47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Bezaldehīds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3,96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Oktānskābe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8,05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4,73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4,62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Nonānskābe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0,81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0,64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Dekānskābe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3,94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2,24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2,88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Kopā</a:t>
                      </a: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 (%)</a:t>
                      </a:r>
                      <a:endParaRPr lang="en-GB" sz="1800" b="1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100,00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100,00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100,00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808665"/>
              </p:ext>
            </p:extLst>
          </p:nvPr>
        </p:nvGraphicFramePr>
        <p:xfrm>
          <a:off x="6237890" y="1690688"/>
          <a:ext cx="5604643" cy="510540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957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5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4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lv-LV" sz="1800" u="none" strike="noStrike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Savienojums</a:t>
                      </a:r>
                      <a:endParaRPr lang="en-GB" sz="1800" u="none" strike="noStrike" dirty="0" smtClean="0">
                        <a:effectLst/>
                        <a:latin typeface="Arial Narrow" panose="020B0606020202030204" pitchFamily="34" charset="0"/>
                      </a:endParaRPr>
                    </a:p>
                    <a:p>
                      <a:endParaRPr lang="en-GB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 Narrow" panose="020B0606020202030204" pitchFamily="34" charset="0"/>
                        </a:rPr>
                        <a:t>P6+P+A11</a:t>
                      </a:r>
                      <a:endParaRPr lang="en-GB" sz="1800" b="0" i="0" u="none" strike="noStrike" dirty="0">
                        <a:solidFill>
                          <a:srgbClr val="0061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 Narrow" panose="020B0606020202030204" pitchFamily="34" charset="0"/>
                        </a:rPr>
                        <a:t>P6+P+Lh</a:t>
                      </a:r>
                      <a:endParaRPr lang="en-GB" sz="1800" b="0" i="0" u="none" strike="noStrike" dirty="0">
                        <a:solidFill>
                          <a:srgbClr val="0061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 Narrow" panose="020B0606020202030204" pitchFamily="34" charset="0"/>
                        </a:rPr>
                        <a:t>P6+P+Lr</a:t>
                      </a:r>
                      <a:endParaRPr lang="en-GB" sz="1800" b="0" i="0" u="none" strike="noStrike" dirty="0">
                        <a:solidFill>
                          <a:srgbClr val="0061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3-hidroksibutān-2-ons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1,51</a:t>
                      </a:r>
                      <a:endParaRPr lang="en-GB" sz="1800" b="0" i="0" u="none" strike="noStrike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2-etilheksān-1-ols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3,49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2,94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1,3-butāndiols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0,52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Sviestskābe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43,39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63,03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19,46</a:t>
                      </a:r>
                      <a:endParaRPr lang="en-GB" sz="1800" b="0" i="0" u="none" strike="noStrike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Heksānskābe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12,69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8,37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20,92</a:t>
                      </a:r>
                      <a:endParaRPr lang="en-GB" sz="1800" b="0" i="0" u="none" strike="noStrike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Bezaldehīds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4,00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Oktānskābe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6,50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6,94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11,14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Nonānskābe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1,30</a:t>
                      </a:r>
                      <a:endParaRPr lang="en-GB" sz="1800" b="0" i="0" u="none" strike="noStrike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0,78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1,59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Dekānskābe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3,26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4,06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4,74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145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Kopā</a:t>
                      </a: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 (%)</a:t>
                      </a:r>
                      <a:endParaRPr lang="en-GB" sz="1800" b="1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100,00</a:t>
                      </a:r>
                      <a:endParaRPr lang="en-GB" sz="1800" b="0" i="0" u="none" strike="noStrike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100,00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GB" sz="1800" u="none" strike="noStrike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100,00</a:t>
                      </a:r>
                      <a:endParaRPr lang="en-GB" sz="1800" b="0" i="0" u="none" strike="noStrike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3849415" y="1690688"/>
            <a:ext cx="2312276" cy="50763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4" y="105445"/>
            <a:ext cx="381325" cy="38148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375399" y="1690688"/>
            <a:ext cx="1229710" cy="5105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9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Secinājumi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Izvērtējot siera iepakošanai izvēlētos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biodegradējamos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materiālus, nogatavināšanai neder p</a:t>
            </a:r>
            <a:r>
              <a:rPr lang="en-GB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ol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i</a:t>
            </a:r>
            <a:r>
              <a:rPr lang="en-GB" dirty="0" err="1">
                <a:solidFill>
                  <a:srgbClr val="003300"/>
                </a:solidFill>
                <a:latin typeface="Arial Narrow" panose="020B0606020202030204" pitchFamily="34" charset="0"/>
              </a:rPr>
              <a:t>olef</a:t>
            </a:r>
            <a:r>
              <a:rPr lang="lv-LV" dirty="0" err="1">
                <a:solidFill>
                  <a:srgbClr val="003300"/>
                </a:solidFill>
                <a:latin typeface="Arial Narrow" panose="020B0606020202030204" pitchFamily="34" charset="0"/>
              </a:rPr>
              <a:t>īna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lv-LV" dirty="0" err="1">
                <a:solidFill>
                  <a:srgbClr val="003300"/>
                </a:solidFill>
                <a:latin typeface="Arial Narrow" panose="020B0606020202030204" pitchFamily="34" charset="0"/>
              </a:rPr>
              <a:t>termosarukuma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plēve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(ar biezumu 20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µm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), 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BOPP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en-GB" dirty="0" err="1">
                <a:solidFill>
                  <a:srgbClr val="003300"/>
                </a:solidFill>
                <a:latin typeface="Arial Narrow" panose="020B0606020202030204" pitchFamily="34" charset="0"/>
              </a:rPr>
              <a:t>Propafilm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 </a:t>
            </a:r>
            <a:r>
              <a:rPr lang="en-GB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P2GAF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CERAMIS (PLA 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ar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 SiO</a:t>
            </a:r>
            <a:r>
              <a:rPr lang="en-GB" baseline="-25000" dirty="0">
                <a:solidFill>
                  <a:srgbClr val="003300"/>
                </a:solidFill>
                <a:latin typeface="Arial Narrow" panose="020B0606020202030204" pitchFamily="34" charset="0"/>
              </a:rPr>
              <a:t>2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pārklājumu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), 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PLA 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ar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Nature Flex 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pārklājumu. </a:t>
            </a:r>
          </a:p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Siera realizācijai iespējams izmantot </a:t>
            </a:r>
            <a:r>
              <a:rPr lang="en-GB" b="1" dirty="0">
                <a:solidFill>
                  <a:srgbClr val="003300"/>
                </a:solidFill>
                <a:latin typeface="Arial Narrow" panose="020B0606020202030204" pitchFamily="34" charset="0"/>
              </a:rPr>
              <a:t>CERAMIS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(PLA 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ar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 SiO</a:t>
            </a:r>
            <a:r>
              <a:rPr lang="en-GB" baseline="-25000" dirty="0">
                <a:solidFill>
                  <a:srgbClr val="003300"/>
                </a:solidFill>
                <a:latin typeface="Arial Narrow" panose="020B0606020202030204" pitchFamily="34" charset="0"/>
              </a:rPr>
              <a:t>2</a:t>
            </a:r>
            <a:r>
              <a:rPr lang="en-GB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pārklājumu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), </a:t>
            </a:r>
            <a:r>
              <a:rPr lang="en-GB" b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PropaFresh</a:t>
            </a:r>
            <a:r>
              <a:rPr lang="lv-LV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arī </a:t>
            </a:r>
            <a:r>
              <a:rPr lang="lv-LV" b="1" dirty="0">
                <a:solidFill>
                  <a:srgbClr val="003300"/>
                </a:solidFill>
                <a:latin typeface="Arial Narrow" panose="020B0606020202030204" pitchFamily="34" charset="0"/>
              </a:rPr>
              <a:t>DECOLINE®DCL-BD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vairākslāņu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poliolefīna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plēvi.</a:t>
            </a:r>
          </a:p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Pievienojot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probiotikas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siera pārklājumam, iespējams ierobežot pelējumu augšanu siera virsmā.  Daudzsološākie risinājumi rodami ar </a:t>
            </a:r>
            <a:r>
              <a:rPr lang="lv-LV" i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L.helveticus</a:t>
            </a:r>
            <a:r>
              <a:rPr lang="lv-LV" i="1" dirty="0">
                <a:solidFill>
                  <a:srgbClr val="003300"/>
                </a:solidFill>
                <a:latin typeface="Arial Narrow" panose="020B0606020202030204" pitchFamily="34" charset="0"/>
              </a:rPr>
              <a:t> MI-LH13 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izmantošanu</a:t>
            </a:r>
            <a:r>
              <a:rPr lang="lv-LV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Kombinējot virsmas pārklājumā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probiotikas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novērojamas Holandes siera sensoro īpašību izmaiņas, atšķirīgu radušos tauku un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olbatumvielu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hidrolīzes produktu, koncentrāciju un savstarpējo attiecību dēļ.</a:t>
            </a:r>
            <a:endParaRPr lang="lv-LV" dirty="0">
              <a:solidFill>
                <a:srgbClr val="003300"/>
              </a:solidFill>
              <a:latin typeface="Arial Narrow" panose="020B0606020202030204" pitchFamily="34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4" y="105445"/>
            <a:ext cx="381325" cy="3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3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D065B34-E9E2-C205-7275-94CDE5B3E98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16133" r="16133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369B75-3AC3-F22F-308E-F39B0E3FB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latin typeface="Arial Narrow" panose="020B0606020202030204" pitchFamily="34" charset="0"/>
              </a:rPr>
              <a:t>Paldies!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C8807-E5FE-1F4A-39DB-085CDC3FA1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95717" y="4738898"/>
            <a:ext cx="3500282" cy="1008112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together for a green</a:t>
            </a:r>
            <a:r>
              <a:rPr lang="lt-LT" sz="24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lang="en-US" sz="24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competitive Europe</a:t>
            </a:r>
            <a:r>
              <a:rPr lang="en-US" sz="2000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sz="2000" dirty="0">
              <a:latin typeface="Arial Narrow" panose="020B0606020202030204" pitchFamily="34" charset="0"/>
            </a:endParaRPr>
          </a:p>
          <a:p>
            <a:pPr algn="ctr"/>
            <a:endParaRPr lang="x-none" dirty="0"/>
          </a:p>
        </p:txBody>
      </p:sp>
      <p:pic>
        <p:nvPicPr>
          <p:cNvPr id="5" name="Picture 4" descr="Logo for the EEA Grants">
            <a:extLst>
              <a:ext uri="{FF2B5EF4-FFF2-40B4-BE49-F238E27FC236}">
                <a16:creationId xmlns:a16="http://schemas.microsoft.com/office/drawing/2014/main" id="{3EAFC181-2FDD-4325-A087-81EF65494005}"/>
              </a:ext>
            </a:extLst>
          </p:cNvPr>
          <p:cNvPicPr/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87" y="4321752"/>
            <a:ext cx="1764030" cy="1425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0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HOLANDES” siers (svara) | smiltenespiens.l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340" y="632655"/>
            <a:ext cx="1119472" cy="8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ycfia.com/webroot/uploads/products/main_photo/F0C9ED48-BE5D-88A9-E338-1A442A27CC35-pack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865" y="5333227"/>
            <a:ext cx="1610918" cy="105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Kādēļ siers ir apaļš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570" y="660759"/>
            <a:ext cx="1815620" cy="121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940" y="324505"/>
            <a:ext cx="10515600" cy="1325563"/>
          </a:xfrm>
        </p:spPr>
        <p:txBody>
          <a:bodyPr>
            <a:normAutofit/>
          </a:bodyPr>
          <a:lstStyle/>
          <a:p>
            <a:r>
              <a:rPr lang="lv-LV" sz="40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Nogatavināšanas ilgtspēja </a:t>
            </a:r>
            <a:endParaRPr lang="en-GB" sz="40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1" descr="Do You Have to Toss ALL Moldy Cheese?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55" y="1690688"/>
            <a:ext cx="5468828" cy="375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1402" y="1784244"/>
            <a:ext cx="253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Ar konservantu lietojumu: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natamicīns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sorbīnskābe/sorbāti.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965" y="3290846"/>
            <a:ext cx="2792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Siera virsmas apstrāde ar UV pirms nogatavināšanas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3538" y="4335783"/>
            <a:ext cx="24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Ar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aizsargkultūru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lietojumu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1405" y="1004439"/>
            <a:ext cx="267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Ar iepakojumu (konvencionālo</a:t>
            </a:r>
            <a:r>
              <a:rPr lang="lv-LV" dirty="0" smtClean="0">
                <a:latin typeface="Arial Narrow" panose="020B0606020202030204" pitchFamily="34" charset="0"/>
              </a:rPr>
              <a:t>)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4326" y="3364312"/>
            <a:ext cx="269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Ar speciāliem virsmas pārklājumiem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2231" y="2034468"/>
            <a:ext cx="2753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Kombinējot konservantu lietojumu ar iepakojumu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1499" y="5750929"/>
            <a:ext cx="307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Siera virsmas apstrāde ar sāli, veidojot blīvu mizu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115" y="3982112"/>
            <a:ext cx="2986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Ar jauniem iepakojuma materiāliem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 rot="19949305">
            <a:off x="8721009" y="1513969"/>
            <a:ext cx="2988208" cy="1669120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8" descr="Paužot atbalstu Ukrainai, &quot;Cesvaines piens&quot; maina &quot;Krievijas siera&quot;  nosaukumu | Jauns.l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67" y="193785"/>
            <a:ext cx="1346264" cy="8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 rot="3363803">
            <a:off x="8954972" y="2418801"/>
            <a:ext cx="2090464" cy="3903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0" descr="http://t2.gstatic.com/images?q=tbn:ANd9GcTN_Rpf2aWO2tJa8tpt_1IiRPj1aCSoa5WVkxak6sLV1Dzhjn-y"/>
          <p:cNvPicPr>
            <a:picLocks noChangeAspect="1" noChangeArrowheads="1"/>
          </p:cNvPicPr>
          <p:nvPr/>
        </p:nvPicPr>
        <p:blipFill rotWithShape="1">
          <a:blip r:embed="rId7"/>
          <a:srcRect t="2053" b="3667"/>
          <a:stretch/>
        </p:blipFill>
        <p:spPr bwMode="auto">
          <a:xfrm>
            <a:off x="7170328" y="5789346"/>
            <a:ext cx="1209516" cy="66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217624" y="5472453"/>
            <a:ext cx="196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Siera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gleme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56748" y="4705115"/>
            <a:ext cx="232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Ar jauniem risinājumiem iepakojuma materiālu izstrāde</a:t>
            </a:r>
            <a:endParaRPr lang="lv-LV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098558" y="134217"/>
            <a:ext cx="709012" cy="464136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5357405" y="56395"/>
            <a:ext cx="2118005" cy="765301"/>
          </a:xfrm>
          <a:prstGeom prst="ellipse">
            <a:avLst/>
          </a:prstGeom>
          <a:noFill/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5285477" y="249850"/>
            <a:ext cx="208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EVA/PE/EPC/PVDC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50543" y="174565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PVA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287" y="134291"/>
            <a:ext cx="584211" cy="453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2" t="25341" r="24014"/>
          <a:stretch/>
        </p:blipFill>
        <p:spPr>
          <a:xfrm rot="5400000">
            <a:off x="1344175" y="4984523"/>
            <a:ext cx="1125247" cy="1489762"/>
          </a:xfrm>
          <a:prstGeom prst="rect">
            <a:avLst/>
          </a:prstGeom>
        </p:spPr>
      </p:pic>
      <p:pic>
        <p:nvPicPr>
          <p:cNvPr id="27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432" y="4131481"/>
            <a:ext cx="496962" cy="4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97" y="5818426"/>
            <a:ext cx="496962" cy="4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ASV vēstniecība Latvijā ir izsludinājusi pieteikšanos Community Solutions  Program | jaunatne.daugavpils.l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07" y="4268697"/>
            <a:ext cx="448413" cy="5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ASV vēstniecība Latvijā ir izsludinājusi pieteikšanos Community Solutions  Program | jaunatne.daugavpils.l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455" y="2093528"/>
            <a:ext cx="448413" cy="5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ASV vēstniecība Latvijā ir izsludinājusi pieteikšanos Community Solutions  Program | jaunatne.daugavpils.l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369" y="1590024"/>
            <a:ext cx="448413" cy="5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ASV vēstniecība Latvijā ir izsludinājusi pieteikšanos Community Solutions  Program | jaunatne.daugavpils.l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078" y="3355005"/>
            <a:ext cx="448413" cy="5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ASV vēstniecība Latvijā ir izsludinājusi pieteikšanos Community Solutions  Program | jaunatne.daugavpils.l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235" y="877987"/>
            <a:ext cx="448413" cy="5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1" y="164439"/>
            <a:ext cx="379297" cy="3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7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Pētījuma mērķis &amp; partneri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90688"/>
            <a:ext cx="10686742" cy="4351338"/>
          </a:xfrm>
        </p:spPr>
        <p:txBody>
          <a:bodyPr/>
          <a:lstStyle/>
          <a:p>
            <a:pPr algn="just"/>
            <a:r>
              <a:rPr lang="lv-LV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Pētījuma mērķis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: izstrādāt uzturā lietojamu virsmas pārklājumu sieram,  lietojot biezpiena sūkalu olbaltumvielu koncentrātu un bioloģiski aktīvās vielas, kuras kombinācijā ar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biodegradējamo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iepakojumu nodrošina siera drošību, paildzina derīguma termiņu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probiotiskajam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puscietajam sieram</a:t>
            </a:r>
            <a:r>
              <a:rPr lang="en-GB" dirty="0" smtClean="0">
                <a:solidFill>
                  <a:srgbClr val="003300"/>
                </a:solidFill>
              </a:rPr>
              <a:t>.</a:t>
            </a:r>
            <a:endParaRPr lang="lv-LV" dirty="0" smtClean="0">
              <a:solidFill>
                <a:srgbClr val="003300"/>
              </a:solidFill>
              <a:latin typeface="Arial Narrow" panose="020B0606020202030204" pitchFamily="34" charset="0"/>
            </a:endParaRPr>
          </a:p>
          <a:p>
            <a:r>
              <a:rPr lang="lv-LV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Pētījuma partneri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:</a:t>
            </a:r>
          </a:p>
          <a:p>
            <a:pPr marL="0" indent="0">
              <a:buNone/>
            </a:pPr>
            <a:endParaRPr lang="lv-LV" dirty="0" smtClean="0">
              <a:latin typeface="Arial Narrow" panose="020B0606020202030204" pitchFamily="34" charset="0"/>
            </a:endParaRPr>
          </a:p>
        </p:txBody>
      </p:sp>
      <p:pic>
        <p:nvPicPr>
          <p:cNvPr id="4098" name="Picture 2" descr="https://www.researchgate.net/profile/Loreta-Serniene/project/BIOCOAT-The-edible-coating-formulated-with-liquid-acid-whey-protein-and-bioactive-compounds-and-biopackaging-for-safety-and-quality-of-probiotic-cheese/attachment/6374c49a97e2867d506ea86d/AS:11431281097450365@1668596890002/image/315423683_557995769663500_59662359025152286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833" y="3486151"/>
            <a:ext cx="192311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smuni.lt/media/dynamic/files/22071/pictur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28" y="5053133"/>
            <a:ext cx="1520400" cy="10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86512" y="5256499"/>
            <a:ext cx="67441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>
                <a:solidFill>
                  <a:srgbClr val="003300"/>
                </a:solidFill>
                <a:latin typeface="Arial Narrow" panose="020B0606020202030204" pitchFamily="34" charset="0"/>
              </a:rPr>
              <a:t>Norway grants. LT08 – 2 – LMT – K – 01 – 046 The edible coating formulated with liquid acid whey protein and bioactive compounds, and </a:t>
            </a:r>
            <a:r>
              <a:rPr lang="en-US" sz="1400" i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biopackaging</a:t>
            </a:r>
            <a:r>
              <a:rPr lang="en-US" sz="1400" i="1" dirty="0">
                <a:solidFill>
                  <a:srgbClr val="003300"/>
                </a:solidFill>
                <a:latin typeface="Arial Narrow" panose="020B0606020202030204" pitchFamily="34" charset="0"/>
              </a:rPr>
              <a:t> for safety and quality of probiotic cheese (2021-2024)</a:t>
            </a:r>
            <a:endParaRPr lang="en-US" sz="1400" b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2" descr="BioCC O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93" y="4083056"/>
            <a:ext cx="2037952" cy="6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477" y="4203098"/>
            <a:ext cx="2247597" cy="402030"/>
          </a:xfrm>
          <a:prstGeom prst="rect">
            <a:avLst/>
          </a:prstGeom>
        </p:spPr>
      </p:pic>
      <p:pic>
        <p:nvPicPr>
          <p:cNvPr id="12" name="Picture 2" descr="https://www.llu.lv/sites/default/files/2022-08/EN_LBTU_logo-horizontal_2022_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38" y="3866357"/>
            <a:ext cx="2114820" cy="107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 descr="Nofi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AutoShape 8" descr="Nofim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9364" y="4203098"/>
            <a:ext cx="1314450" cy="381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2" y="164439"/>
            <a:ext cx="369956" cy="3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455" y="88003"/>
            <a:ext cx="11300294" cy="1325563"/>
          </a:xfrm>
        </p:spPr>
        <p:txBody>
          <a:bodyPr/>
          <a:lstStyle/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Pētījumā izvēlētie iepakojuma materiāli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655854"/>
              </p:ext>
            </p:extLst>
          </p:nvPr>
        </p:nvGraphicFramePr>
        <p:xfrm>
          <a:off x="525496" y="1698229"/>
          <a:ext cx="6858653" cy="47650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255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3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48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>
                          <a:latin typeface="Arial Narrow" panose="020B0606020202030204" pitchFamily="34" charset="0"/>
                        </a:rPr>
                        <a:t>Parauga Nr.</a:t>
                      </a:r>
                      <a:endParaRPr lang="en-GB" noProof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>
                          <a:latin typeface="Arial Narrow" panose="020B0606020202030204" pitchFamily="34" charset="0"/>
                        </a:rPr>
                        <a:t>Iepakojuma materiāli</a:t>
                      </a:r>
                      <a:endParaRPr lang="en-GB" noProof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>
                          <a:latin typeface="Arial Narrow" panose="020B0606020202030204" pitchFamily="34" charset="0"/>
                        </a:rPr>
                        <a:t>Biezums</a:t>
                      </a:r>
                      <a:r>
                        <a:rPr lang="en-GB" noProof="0" dirty="0">
                          <a:latin typeface="Arial Narrow" panose="020B0606020202030204" pitchFamily="34" charset="0"/>
                        </a:rPr>
                        <a:t>,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noProof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Izplatītājs vai ražotājs</a:t>
                      </a:r>
                      <a:endParaRPr lang="en-GB" noProof="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Pol</a:t>
                      </a:r>
                      <a:r>
                        <a:rPr lang="lv-LV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i</a:t>
                      </a:r>
                      <a:r>
                        <a:rPr lang="en-GB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olef</a:t>
                      </a:r>
                      <a:r>
                        <a:rPr lang="lv-LV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īna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lv-LV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termosarukuma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lv-LV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plēve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(</a:t>
                      </a:r>
                      <a:r>
                        <a:rPr lang="en-GB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biodegrad</a:t>
                      </a:r>
                      <a:r>
                        <a:rPr lang="lv-LV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ējams</a:t>
                      </a:r>
                      <a:r>
                        <a:rPr lang="lv-LV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*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en-GB" noProof="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20±1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PTC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BOPP</a:t>
                      </a:r>
                      <a:r>
                        <a:rPr lang="lv-LV" baseline="0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Propafilm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P2GAF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35±2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err="1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Innovia</a:t>
                      </a:r>
                      <a:endParaRPr lang="en-GB" noProof="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CERAMIS</a:t>
                      </a:r>
                      <a:r>
                        <a:rPr lang="en-GB" baseline="0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(PLA </a:t>
                      </a:r>
                      <a:r>
                        <a:rPr lang="lv-LV" baseline="0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ar</a:t>
                      </a:r>
                      <a:r>
                        <a:rPr lang="en-GB" baseline="0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en-GB" baseline="0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SiO</a:t>
                      </a:r>
                      <a:r>
                        <a:rPr lang="en-GB" baseline="-25000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GB" baseline="0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lv-LV" baseline="0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pārklājumu) 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en-GB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biodegrad</a:t>
                      </a:r>
                      <a:r>
                        <a:rPr lang="lv-LV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ējams</a:t>
                      </a:r>
                      <a:r>
                        <a:rPr lang="lv-LV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*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en-GB" noProof="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45±2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Amcor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noProof="0" dirty="0" err="1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Biodegrad</a:t>
                      </a:r>
                      <a:r>
                        <a:rPr lang="lv-LV" sz="1800" kern="1200" noProof="0" dirty="0" err="1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ējams</a:t>
                      </a:r>
                      <a:r>
                        <a:rPr lang="lv-LV" sz="1800" kern="1200" noProof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 iepakojums siera uzglabāšanai </a:t>
                      </a:r>
                      <a:r>
                        <a:rPr lang="en-GB" sz="1800" kern="1200" baseline="0" noProof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lv-LV" sz="1800" kern="1200" baseline="0" noProof="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koksnes izcelsmes celulozes šķiedru saturošs materiāls) 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en-GB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biodegrad</a:t>
                      </a:r>
                      <a:r>
                        <a:rPr lang="lv-LV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ējams</a:t>
                      </a:r>
                      <a:r>
                        <a:rPr lang="lv-LV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*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endParaRPr lang="en-GB" noProof="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25±2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kern="1200" baseline="0" noProof="0" dirty="0" err="1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Formaticum</a:t>
                      </a:r>
                      <a:r>
                        <a:rPr lang="en-GB" sz="1800" kern="1200" baseline="0" noProof="0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GB" noProof="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noProof="0" dirty="0">
                          <a:latin typeface="Arial Narrow" panose="020B0606020202030204" pitchFamily="34" charset="0"/>
                        </a:rPr>
                        <a:t>PLA </a:t>
                      </a:r>
                      <a:r>
                        <a:rPr lang="lv-LV" noProof="0" dirty="0" smtClean="0">
                          <a:latin typeface="Arial Narrow" panose="020B0606020202030204" pitchFamily="34" charset="0"/>
                        </a:rPr>
                        <a:t>ar</a:t>
                      </a:r>
                      <a:r>
                        <a:rPr lang="en-GB" noProof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noProof="0" dirty="0">
                          <a:latin typeface="Arial Narrow" panose="020B0606020202030204" pitchFamily="34" charset="0"/>
                        </a:rPr>
                        <a:t>Nature Flex </a:t>
                      </a:r>
                      <a:r>
                        <a:rPr lang="lv-LV" noProof="0" dirty="0" smtClean="0">
                          <a:latin typeface="Arial Narrow" panose="020B0606020202030204" pitchFamily="34" charset="0"/>
                        </a:rPr>
                        <a:t>pārklājumu </a:t>
                      </a:r>
                      <a:r>
                        <a:rPr lang="en-GB" noProof="0" dirty="0" smtClean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en-GB" noProof="0" dirty="0" err="1" smtClean="0">
                          <a:latin typeface="Arial Narrow" panose="020B0606020202030204" pitchFamily="34" charset="0"/>
                        </a:rPr>
                        <a:t>biodegrad</a:t>
                      </a:r>
                      <a:r>
                        <a:rPr lang="lv-LV" noProof="0" dirty="0" err="1" smtClean="0">
                          <a:latin typeface="Arial Narrow" panose="020B0606020202030204" pitchFamily="34" charset="0"/>
                        </a:rPr>
                        <a:t>ējams</a:t>
                      </a:r>
                      <a:r>
                        <a:rPr lang="lv-LV" noProof="0" dirty="0" smtClean="0">
                          <a:latin typeface="Arial Narrow" panose="020B0606020202030204" pitchFamily="34" charset="0"/>
                        </a:rPr>
                        <a:t>*</a:t>
                      </a:r>
                      <a:r>
                        <a:rPr lang="en-GB" noProof="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en-GB" noProof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>
                          <a:latin typeface="Arial Narrow" panose="020B0606020202030204" pitchFamily="34" charset="0"/>
                        </a:rPr>
                        <a:t>35±2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err="1">
                          <a:latin typeface="Arial Narrow" panose="020B0606020202030204" pitchFamily="34" charset="0"/>
                        </a:rPr>
                        <a:t>Mixpack</a:t>
                      </a:r>
                      <a:endParaRPr lang="en-GB" noProof="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b="1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PropaFresh</a:t>
                      </a:r>
                      <a:r>
                        <a:rPr lang="lv-LV" b="1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en-GB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biodegrad</a:t>
                      </a:r>
                      <a:r>
                        <a:rPr lang="lv-LV" noProof="0" dirty="0" err="1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ējams</a:t>
                      </a:r>
                      <a:r>
                        <a:rPr lang="lv-LV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*</a:t>
                      </a:r>
                      <a:r>
                        <a:rPr lang="en-GB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lv-LV" noProof="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endParaRPr lang="en-GB" b="1" noProof="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35±2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noProof="0" dirty="0" err="1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Innovia</a:t>
                      </a:r>
                      <a:endParaRPr lang="en-GB" b="1" noProof="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556" y="2136219"/>
            <a:ext cx="4268021" cy="2065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556" y="4321629"/>
            <a:ext cx="4268021" cy="20309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81956" y="6030198"/>
            <a:ext cx="6890896" cy="5505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45" y="2136219"/>
            <a:ext cx="924732" cy="1232974"/>
          </a:xfrm>
          <a:prstGeom prst="rect">
            <a:avLst/>
          </a:prstGeom>
        </p:spPr>
      </p:pic>
      <p:pic>
        <p:nvPicPr>
          <p:cNvPr id="2050" name="Picture 2" descr="Kādi simptomi ir alerģijai pret pelējumu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0827" y="2418247"/>
            <a:ext cx="627257" cy="4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ādi simptomi ir alerģijai pret pelējumu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0826" y="4489647"/>
            <a:ext cx="627257" cy="4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ādi simptomi ir alerģijai pret pelējumu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80827" y="2923340"/>
            <a:ext cx="627257" cy="4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ādi simptomi ir alerģijai pret pelējumu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1867" y="5553017"/>
            <a:ext cx="627257" cy="4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7020198" y="1123889"/>
            <a:ext cx="2005446" cy="426027"/>
          </a:xfrm>
          <a:prstGeom prst="wedgeRectCallout">
            <a:avLst>
              <a:gd name="adj1" fmla="val -169538"/>
              <a:gd name="adj2" fmla="val 55762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TextBox 12"/>
          <p:cNvSpPr txBox="1"/>
          <p:nvPr/>
        </p:nvSpPr>
        <p:spPr>
          <a:xfrm>
            <a:off x="7131130" y="1143277"/>
            <a:ext cx="191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Siera iepakošanai</a:t>
            </a:r>
            <a:endParaRPr lang="lv-LV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924" y="6506117"/>
            <a:ext cx="767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latin typeface="Arial Narrow" panose="020B0606020202030204" pitchFamily="34" charset="0"/>
              </a:rPr>
              <a:t>*</a:t>
            </a:r>
            <a:r>
              <a:rPr lang="lv-LV" sz="1400" i="1" dirty="0" smtClean="0">
                <a:latin typeface="Arial Narrow" panose="020B0606020202030204" pitchFamily="34" charset="0"/>
              </a:rPr>
              <a:t>speciālos apstākļos</a:t>
            </a:r>
            <a:endParaRPr lang="lv-LV" sz="1400" i="1" dirty="0">
              <a:latin typeface="Arial Narrow" panose="020B0606020202030204" pitchFamily="34" charset="0"/>
            </a:endParaRPr>
          </a:p>
        </p:txBody>
      </p:sp>
      <p:pic>
        <p:nvPicPr>
          <p:cNvPr id="2052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91" y="6039640"/>
            <a:ext cx="496962" cy="4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SV vēstniecība Latvijā ir izsludinājusi pieteikšanos Community Solutions  Program | jaunatne.daugavpils.lv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91" y="3401955"/>
            <a:ext cx="448413" cy="5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187747" y="88003"/>
            <a:ext cx="2398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DECOLINE®DCL-BD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(Polija) </a:t>
            </a:r>
            <a:r>
              <a:rPr lang="lv-LV" sz="16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biodegradējama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vairākslāņu </a:t>
            </a:r>
            <a:r>
              <a:rPr lang="lv-LV" sz="16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poliolefīna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(PE/PP kopolimēri) </a:t>
            </a:r>
            <a:r>
              <a:rPr lang="lv-LV" sz="16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termosarukuma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plēve komerciālos testos </a:t>
            </a:r>
            <a:r>
              <a:rPr lang="lv-LV" sz="16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Epiim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(Igaunija)</a:t>
            </a:r>
            <a:endParaRPr lang="lv-LV" sz="16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4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268" y="248707"/>
            <a:ext cx="496962" cy="4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9136577" y="0"/>
            <a:ext cx="3055424" cy="16982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6" y="88003"/>
            <a:ext cx="344470" cy="344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9170" y="1049900"/>
            <a:ext cx="765207" cy="50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0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28005" cy="1325563"/>
          </a:xfrm>
        </p:spPr>
        <p:txBody>
          <a:bodyPr/>
          <a:lstStyle/>
          <a:p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Pētījumā izvēlētā siera pārklājuma sastāvs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Pārklājums (bāze): biezpiena sūkalu olbaltumvielu koncentrāts, glicerīns, pektīns,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 saulespuķu 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eļļa,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Tween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Pārklājumam pievienoti no raudzēta piena/svaigpiena izdalīti pienskābes baktēriju (PB) pārstāvji </a:t>
            </a:r>
            <a:r>
              <a:rPr lang="lv-LV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L.paracasei</a:t>
            </a:r>
            <a:r>
              <a:rPr lang="lv-LV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A11, </a:t>
            </a:r>
            <a:r>
              <a:rPr lang="lv-LV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L.helveticus</a:t>
            </a:r>
            <a:r>
              <a:rPr lang="lv-LV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MI-LH13 un </a:t>
            </a:r>
            <a:r>
              <a:rPr lang="lv-LV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L.reuteri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Pievienoto pienskābes baktēriju koncentrācija virs 10</a:t>
            </a:r>
            <a:r>
              <a:rPr lang="lv-LV" baseline="300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7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KVV ml</a:t>
            </a:r>
            <a:r>
              <a:rPr lang="lv-LV" baseline="300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-1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.</a:t>
            </a:r>
            <a:endParaRPr lang="lv-LV" dirty="0" smtClean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Scanning electron microscope image of Lactobacillus paracasei MK1... |  Download Scientific Diagr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440" y="4744995"/>
            <a:ext cx="2611664" cy="17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robiotic-cn.com/ima/Lactobacillus_helveticu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405" y="4744995"/>
            <a:ext cx="2304597" cy="173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researchgate.net/profile/Tarek-Dishisha/publication/237044293/figure/fig5/AS:614274917478404@1523465961363/Lactobacillus-reuteri-SEM-of-L-reuteri-DSM-20016_W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/>
          <a:stretch/>
        </p:blipFill>
        <p:spPr bwMode="auto">
          <a:xfrm>
            <a:off x="9994602" y="4744995"/>
            <a:ext cx="2073794" cy="173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4796" t="21931" r="16541" b="50066"/>
          <a:stretch/>
        </p:blipFill>
        <p:spPr>
          <a:xfrm>
            <a:off x="0" y="4744995"/>
            <a:ext cx="5424894" cy="17064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1" y="164439"/>
            <a:ext cx="400989" cy="4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124148"/>
            <a:ext cx="10515600" cy="1325563"/>
          </a:xfrm>
        </p:spPr>
        <p:txBody>
          <a:bodyPr/>
          <a:lstStyle/>
          <a:p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PB izvēles pamatojums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746170"/>
            <a:ext cx="10364790" cy="35191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112" y="5348850"/>
            <a:ext cx="1181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lv-LV" sz="1600" i="1" dirty="0" err="1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L.paracasei</a:t>
            </a:r>
            <a:r>
              <a:rPr lang="lv-LV" sz="1600" i="1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A11-2 aktivitātes izvērtēšanai lietoti četras raugu un pelējumu sugas/celmi, inkubējot 25</a:t>
            </a:r>
            <a:r>
              <a:rPr lang="lv-LV" sz="1600" baseline="300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lv-LV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48 stundas</a:t>
            </a:r>
            <a:r>
              <a:rPr lang="en-GB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lv-LV" sz="1600" dirty="0" smtClean="0">
              <a:solidFill>
                <a:srgbClr val="003300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lv-LV" sz="1600" dirty="0" err="1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Antimikrobiālo</a:t>
            </a:r>
            <a:r>
              <a:rPr lang="lv-LV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īpašību izvērtēšanai lietotā skala </a:t>
            </a:r>
            <a:r>
              <a:rPr lang="en-GB" sz="1600" b="1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+++</a:t>
            </a:r>
            <a:r>
              <a:rPr lang="lv-LV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nav nov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ērota raugu/pelējumu augšana 8% </a:t>
            </a:r>
            <a:r>
              <a:rPr lang="lv-LV" sz="1600" dirty="0" err="1" smtClean="0">
                <a:solidFill>
                  <a:srgbClr val="0033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Petrī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plates laukumā/</a:t>
            </a:r>
            <a:r>
              <a:rPr lang="lv-LV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iezīmētā joslā</a:t>
            </a:r>
            <a:r>
              <a:rPr lang="en-GB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lv-LV" sz="1600" b="1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++</a:t>
            </a:r>
            <a:r>
              <a:rPr lang="lv-LV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nav nov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ērota raugu/pelējumu augšana 3-8%</a:t>
            </a:r>
            <a:r>
              <a:rPr lang="en-GB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600" b="1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 nov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ērota raugu/pelējumu augšana 0.1-3%</a:t>
            </a:r>
            <a:r>
              <a:rPr lang="en-GB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GB" sz="1600" b="1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v-LV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 novērota </a:t>
            </a:r>
            <a:r>
              <a:rPr lang="lv-LV" sz="1600" dirty="0" err="1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inhibēšana</a:t>
            </a:r>
            <a:r>
              <a:rPr lang="en-GB" sz="1600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1600" dirty="0">
              <a:solidFill>
                <a:srgbClr val="003300"/>
              </a:solidFill>
              <a:effectLst/>
              <a:latin typeface="Arial Narrow" panose="020B0606020202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5754" y="1279947"/>
            <a:ext cx="4359975" cy="382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lv-LV" b="1" i="1" dirty="0" err="1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L.paracasei</a:t>
            </a:r>
            <a:r>
              <a:rPr lang="lv-LV" b="1" i="1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A11 </a:t>
            </a:r>
            <a:r>
              <a:rPr lang="lv-LV" b="1" dirty="0" err="1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antimikrobiālo</a:t>
            </a:r>
            <a:r>
              <a:rPr lang="lv-LV" b="1" dirty="0" smtClean="0">
                <a:solidFill>
                  <a:srgbClr val="003300"/>
                </a:solidFill>
                <a:effectLst/>
                <a:latin typeface="Arial Narrow" panose="020B0606020202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īpašību analīze</a:t>
            </a:r>
            <a:endParaRPr lang="en-GB" sz="1400" dirty="0">
              <a:solidFill>
                <a:srgbClr val="003300"/>
              </a:solidFill>
              <a:effectLst/>
              <a:latin typeface="Arial Narrow" panose="020B0606020202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22914" y="1746170"/>
            <a:ext cx="4985657" cy="3481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589" t="38571" r="43571" b="25555"/>
          <a:stretch/>
        </p:blipFill>
        <p:spPr>
          <a:xfrm>
            <a:off x="7559749" y="230398"/>
            <a:ext cx="1089061" cy="762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1735" y="170649"/>
            <a:ext cx="3490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Acremonium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Alternaria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b="1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Aspergillus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Aureobasidium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Botrytis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Cladosporium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Epicoccum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Eurotium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Exophiala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Fusarium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Gliocladium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Lecanicillium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Mucor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b="1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Penicillium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Rhizopus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Wallemio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spp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. </a:t>
            </a:r>
            <a:endParaRPr lang="lv-LV" sz="1600" i="1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38865" y="1746170"/>
            <a:ext cx="1199535" cy="33469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6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79" y="4943631"/>
            <a:ext cx="496962" cy="4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94" y="4931229"/>
            <a:ext cx="496962" cy="4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ASV vēstniecība Latvijā ir izsludinājusi pieteikšanos Community Solutions  Program | jaunatne.daugavpils.lv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68" y="4943631"/>
            <a:ext cx="448413" cy="5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8" y="124148"/>
            <a:ext cx="400989" cy="4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790"/>
            <a:ext cx="10515600" cy="1325563"/>
          </a:xfrm>
        </p:spPr>
        <p:txBody>
          <a:bodyPr/>
          <a:lstStyle/>
          <a:p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Pētījuma metodika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3137"/>
            <a:ext cx="5610225" cy="4486508"/>
          </a:xfrm>
        </p:spPr>
        <p:txBody>
          <a:bodyPr>
            <a:normAutofit fontScale="92500"/>
          </a:bodyPr>
          <a:lstStyle/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Holandes siers (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svaigsiers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) pēc sālīšanas, tauku saturs siera sausnā 45%;</a:t>
            </a:r>
          </a:p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Turpmākiem pētījumiem izvēlēts </a:t>
            </a:r>
            <a:r>
              <a:rPr lang="en-GB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PropaFresh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iepakojums un kontrole </a:t>
            </a:r>
            <a:r>
              <a:rPr lang="lv-LV" dirty="0">
                <a:solidFill>
                  <a:srgbClr val="003300"/>
                </a:solidFill>
                <a:latin typeface="Arial Narrow" panose="020B0606020202030204" pitchFamily="34" charset="0"/>
              </a:rPr>
              <a:t>(komerciālais polimēru plēves iepakojums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);</a:t>
            </a:r>
          </a:p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Siers nogatavināts 12</a:t>
            </a:r>
            <a:r>
              <a:rPr lang="lv-LV" baseline="300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o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C, </a:t>
            </a:r>
            <a:r>
              <a:rPr lang="el-GR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ϕ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=80-85% 45 dienas;</a:t>
            </a:r>
          </a:p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Nogatavināšanas laikā ik pēc 15 dienām sierā kontrolēts </a:t>
            </a:r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pH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raugi &amp; pelējumi, pienskābes baktēriju KVV g</a:t>
            </a:r>
            <a:r>
              <a:rPr lang="lv-LV" baseline="300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-1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siera konsistence.</a:t>
            </a:r>
          </a:p>
          <a:p>
            <a:endParaRPr lang="lv-LV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23955"/>
              </p:ext>
            </p:extLst>
          </p:nvPr>
        </p:nvGraphicFramePr>
        <p:xfrm>
          <a:off x="7248523" y="1232424"/>
          <a:ext cx="4492625" cy="453260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478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700" dirty="0" err="1" smtClean="0">
                          <a:latin typeface="Arial Narrow" panose="020B0606020202030204" pitchFamily="34" charset="0"/>
                        </a:rPr>
                        <a:t>Nr.p.k</a:t>
                      </a:r>
                      <a:r>
                        <a:rPr lang="lv-LV" sz="1700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en-GB" sz="1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 smtClean="0">
                          <a:latin typeface="Arial Narrow" panose="020B0606020202030204" pitchFamily="34" charset="0"/>
                        </a:rPr>
                        <a:t>Raksturojums</a:t>
                      </a:r>
                      <a:endParaRPr lang="en-GB" sz="17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P6+P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P6+P+A11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407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P6+P+Lh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P6+P+A11+Lh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5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P6+P+Lr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6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P6+P+Lr+Lh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7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P6+P+Lr+A11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8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rgbClr val="0033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</a:rPr>
                        <a:t>P6</a:t>
                      </a:r>
                      <a:endParaRPr lang="en-GB" sz="1800" dirty="0">
                        <a:solidFill>
                          <a:srgbClr val="0033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765"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9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Kontroles paraugs (</a:t>
                      </a:r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konvencionālais </a:t>
                      </a:r>
                      <a:r>
                        <a:rPr lang="lv-LV" sz="1800" dirty="0" smtClean="0">
                          <a:solidFill>
                            <a:srgbClr val="003300"/>
                          </a:solidFill>
                          <a:latin typeface="Arial Narrow" panose="020B0606020202030204" pitchFamily="34" charset="0"/>
                        </a:rPr>
                        <a:t>iepakojums)</a:t>
                      </a:r>
                      <a:endParaRPr lang="en-GB" sz="1800" dirty="0">
                        <a:solidFill>
                          <a:srgbClr val="0033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48522" y="678168"/>
            <a:ext cx="449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Paraugu raksturojums</a:t>
            </a:r>
            <a:endParaRPr lang="en-GB" sz="2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48521" y="5765031"/>
            <a:ext cx="44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v-LV" sz="16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P6 </a:t>
            </a:r>
            <a:r>
              <a:rPr lang="lv-LV" sz="1600" dirty="0" smtClean="0">
                <a:solidFill>
                  <a:srgbClr val="003300"/>
                </a:solidFill>
              </a:rPr>
              <a:t>- </a:t>
            </a:r>
            <a:r>
              <a:rPr lang="en-GB" sz="16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PropaFres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h iepakojums; </a:t>
            </a:r>
            <a:r>
              <a:rPr lang="lv-LV" sz="16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P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-pārklājums (bāze); </a:t>
            </a:r>
            <a:r>
              <a:rPr lang="lv-LV" sz="16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A11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-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L.paracasei</a:t>
            </a:r>
            <a:r>
              <a:rPr lang="lv-LV" sz="1600" i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A11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, </a:t>
            </a:r>
            <a:r>
              <a:rPr lang="lv-LV" sz="1600" b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Lh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-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L.helveticus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MI-LH13, </a:t>
            </a:r>
            <a:r>
              <a:rPr lang="lv-LV" sz="1600" b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Lr</a:t>
            </a:r>
            <a:r>
              <a:rPr lang="lv-LV" sz="16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- </a:t>
            </a:r>
            <a:r>
              <a:rPr lang="lv-LV" sz="1600" i="1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L.reuteri</a:t>
            </a:r>
            <a:endParaRPr lang="lv-LV" sz="1600" i="1" dirty="0">
              <a:solidFill>
                <a:srgbClr val="0033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3" y="121538"/>
            <a:ext cx="366348" cy="3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Siera kvalitāte nogatavināšanas laikā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971623"/>
              </p:ext>
            </p:extLst>
          </p:nvPr>
        </p:nvGraphicFramePr>
        <p:xfrm>
          <a:off x="143739" y="1527717"/>
          <a:ext cx="5760128" cy="5051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/>
          <p:cNvSpPr/>
          <p:nvPr/>
        </p:nvSpPr>
        <p:spPr>
          <a:xfrm>
            <a:off x="1996068" y="5800498"/>
            <a:ext cx="1293542" cy="23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996068" y="6181500"/>
            <a:ext cx="1293542" cy="23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059620" y="5796783"/>
            <a:ext cx="1293542" cy="23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8209598"/>
              </p:ext>
            </p:extLst>
          </p:nvPr>
        </p:nvGraphicFramePr>
        <p:xfrm>
          <a:off x="6095999" y="1527717"/>
          <a:ext cx="5802352" cy="5051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885" y="1993142"/>
            <a:ext cx="3152460" cy="1294344"/>
          </a:xfrm>
          <a:prstGeom prst="rect">
            <a:avLst/>
          </a:prstGeom>
        </p:spPr>
      </p:pic>
      <p:pic>
        <p:nvPicPr>
          <p:cNvPr id="9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55" y="5366418"/>
            <a:ext cx="357556" cy="3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9" y="179300"/>
            <a:ext cx="371493" cy="371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21720" y="2455648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a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21720" y="2976824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b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6833" y="1809554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a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8062" y="2915122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b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8062" y="3641603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c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6833" y="4631852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d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77902" y="4925391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e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2320" y="6471986"/>
            <a:ext cx="741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aseline="300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a,,b,c,d,e</a:t>
            </a:r>
            <a:r>
              <a:rPr lang="lv-LV" sz="14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Ar</a:t>
            </a:r>
            <a:r>
              <a:rPr lang="lv-LV" sz="1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dažādiem maziem burtiem apzīmētie lielumi būtiski atšķiras (p&lt;0.05)</a:t>
            </a:r>
            <a:endParaRPr lang="en-GB" sz="1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022" y="3914687"/>
            <a:ext cx="357556" cy="3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1226800" y="3139795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b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7902" y="4803808"/>
            <a:ext cx="35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d</a:t>
            </a:r>
            <a:endParaRPr lang="en-GB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7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pH</a:t>
            </a:r>
            <a:r>
              <a:rPr lang="lv-LV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un struktūras izmaiņas siera nogatavināšanā</a:t>
            </a:r>
            <a:endParaRPr lang="en-GB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7331866"/>
              </p:ext>
            </p:extLst>
          </p:nvPr>
        </p:nvGraphicFramePr>
        <p:xfrm>
          <a:off x="304800" y="1690688"/>
          <a:ext cx="5628409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1161977"/>
              </p:ext>
            </p:extLst>
          </p:nvPr>
        </p:nvGraphicFramePr>
        <p:xfrm>
          <a:off x="6357504" y="1690687"/>
          <a:ext cx="5678552" cy="3923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4" descr="My Smileys — Lietotnes pakalpojumā Google Pl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99" y="4668328"/>
            <a:ext cx="357556" cy="3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5" y="130118"/>
            <a:ext cx="380998" cy="381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3697" y="1799115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a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3697" y="1957934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a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3697" y="2066361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a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3697" y="2228246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b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52200" y="3259487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a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52200" y="3511568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b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52200" y="3707995"/>
            <a:ext cx="26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>
                <a:latin typeface="Arial Narrow" panose="020B0606020202030204" pitchFamily="34" charset="0"/>
              </a:rPr>
              <a:t>c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19256" y="6391372"/>
            <a:ext cx="741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aseline="300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a,,b,c</a:t>
            </a:r>
            <a:r>
              <a:rPr lang="lv-LV" sz="1400" dirty="0" err="1" smtClean="0">
                <a:solidFill>
                  <a:srgbClr val="003300"/>
                </a:solidFill>
                <a:latin typeface="Arial Narrow" panose="020B0606020202030204" pitchFamily="34" charset="0"/>
              </a:rPr>
              <a:t>Ar</a:t>
            </a:r>
            <a:r>
              <a:rPr lang="lv-LV" sz="1400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 dažādiem maziem burtiem apzīmētie lielumi būtiski atšķiras (p&lt;0.05)</a:t>
            </a:r>
            <a:endParaRPr lang="en-GB" sz="1400" dirty="0">
              <a:solidFill>
                <a:srgbClr val="0033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828</Words>
  <Application>Microsoft Office PowerPoint</Application>
  <PresentationFormat>Widescreen</PresentationFormat>
  <Paragraphs>219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맑은 고딕</vt:lpstr>
      <vt:lpstr>SimSun</vt:lpstr>
      <vt:lpstr>Arial</vt:lpstr>
      <vt:lpstr>Arial Narrow</vt:lpstr>
      <vt:lpstr>Calibri</vt:lpstr>
      <vt:lpstr>Calibri Light</vt:lpstr>
      <vt:lpstr>Times New Roman</vt:lpstr>
      <vt:lpstr>Office Theme</vt:lpstr>
      <vt:lpstr>PowerPoint Presentation</vt:lpstr>
      <vt:lpstr>Nogatavināšanas ilgtspēja </vt:lpstr>
      <vt:lpstr>Pētījuma mērķis &amp; partneri</vt:lpstr>
      <vt:lpstr>Pētījumā izvēlētie iepakojuma materiāli</vt:lpstr>
      <vt:lpstr>Pētījumā izvēlētā siera pārklājuma sastāvs</vt:lpstr>
      <vt:lpstr>PB izvēles pamatojums</vt:lpstr>
      <vt:lpstr>Pētījuma metodika</vt:lpstr>
      <vt:lpstr>Siera kvalitāte nogatavināšanas laikā</vt:lpstr>
      <vt:lpstr>pH un struktūras izmaiņas siera nogatavināšanā</vt:lpstr>
      <vt:lpstr>Identificētās brīvās taukskābes, spirti, aldehīdi un ketoni eksperimentālajos paraugos nogatavināšanas beigās</vt:lpstr>
      <vt:lpstr>Secinājumi</vt:lpstr>
      <vt:lpstr>Paldies!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Ilgtspējīgi risinājumi siera nogatavināšanai un realizācijai</dc:title>
  <dc:creator>Lietotajs</dc:creator>
  <cp:lastModifiedBy>User</cp:lastModifiedBy>
  <cp:revision>73</cp:revision>
  <cp:lastPrinted>2022-12-14T13:37:35Z</cp:lastPrinted>
  <dcterms:created xsi:type="dcterms:W3CDTF">2022-12-10T13:35:59Z</dcterms:created>
  <dcterms:modified xsi:type="dcterms:W3CDTF">2022-12-14T13:39:25Z</dcterms:modified>
</cp:coreProperties>
</file>